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1"/>
  </p:notesMasterIdLst>
  <p:sldIdLst>
    <p:sldId id="277" r:id="rId4"/>
    <p:sldId id="257" r:id="rId5"/>
    <p:sldId id="279" r:id="rId6"/>
    <p:sldId id="296" r:id="rId7"/>
    <p:sldId id="297" r:id="rId8"/>
    <p:sldId id="298" r:id="rId9"/>
    <p:sldId id="301" r:id="rId10"/>
    <p:sldId id="306" r:id="rId11"/>
    <p:sldId id="302" r:id="rId12"/>
    <p:sldId id="307" r:id="rId13"/>
    <p:sldId id="308" r:id="rId14"/>
    <p:sldId id="309" r:id="rId15"/>
    <p:sldId id="288" r:id="rId16"/>
    <p:sldId id="313" r:id="rId17"/>
    <p:sldId id="314" r:id="rId18"/>
    <p:sldId id="315" r:id="rId19"/>
    <p:sldId id="316" r:id="rId20"/>
    <p:sldId id="317" r:id="rId22"/>
    <p:sldId id="318" r:id="rId23"/>
    <p:sldId id="342" r:id="rId24"/>
    <p:sldId id="343" r:id="rId25"/>
    <p:sldId id="344" r:id="rId26"/>
    <p:sldId id="345" r:id="rId27"/>
    <p:sldId id="346" r:id="rId28"/>
    <p:sldId id="347" r:id="rId29"/>
    <p:sldId id="319" r:id="rId30"/>
    <p:sldId id="320" r:id="rId31"/>
    <p:sldId id="327" r:id="rId32"/>
    <p:sldId id="328" r:id="rId33"/>
    <p:sldId id="348" r:id="rId34"/>
    <p:sldId id="349" r:id="rId35"/>
    <p:sldId id="350" r:id="rId36"/>
    <p:sldId id="351" r:id="rId37"/>
    <p:sldId id="353" r:id="rId38"/>
    <p:sldId id="354" r:id="rId39"/>
    <p:sldId id="355" r:id="rId40"/>
    <p:sldId id="356" r:id="rId41"/>
    <p:sldId id="357" r:id="rId42"/>
    <p:sldId id="358" r:id="rId43"/>
    <p:sldId id="360" r:id="rId44"/>
    <p:sldId id="289" r:id="rId45"/>
    <p:sldId id="379" r:id="rId46"/>
    <p:sldId id="383" r:id="rId47"/>
    <p:sldId id="384" r:id="rId48"/>
    <p:sldId id="385" r:id="rId49"/>
    <p:sldId id="386" r:id="rId50"/>
    <p:sldId id="368" r:id="rId51"/>
    <p:sldId id="369" r:id="rId52"/>
    <p:sldId id="371" r:id="rId53"/>
    <p:sldId id="372" r:id="rId54"/>
    <p:sldId id="373" r:id="rId55"/>
    <p:sldId id="290" r:id="rId56"/>
    <p:sldId id="361" r:id="rId57"/>
    <p:sldId id="362" r:id="rId58"/>
    <p:sldId id="363" r:id="rId59"/>
    <p:sldId id="364" r:id="rId60"/>
    <p:sldId id="365" r:id="rId61"/>
    <p:sldId id="367" r:id="rId62"/>
    <p:sldId id="291" r:id="rId63"/>
    <p:sldId id="391" r:id="rId64"/>
    <p:sldId id="392" r:id="rId65"/>
    <p:sldId id="374" r:id="rId66"/>
    <p:sldId id="376" r:id="rId67"/>
    <p:sldId id="377" r:id="rId68"/>
    <p:sldId id="389" r:id="rId69"/>
    <p:sldId id="390" r:id="rId70"/>
    <p:sldId id="287" r:id="rId71"/>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194C6"/>
    <a:srgbClr val="03AE97"/>
    <a:srgbClr val="A5C067"/>
    <a:srgbClr val="F7AC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1" autoAdjust="0"/>
    <p:restoredTop sz="94660"/>
  </p:normalViewPr>
  <p:slideViewPr>
    <p:cSldViewPr>
      <p:cViewPr>
        <p:scale>
          <a:sx n="100" d="100"/>
          <a:sy n="100" d="100"/>
        </p:scale>
        <p:origin x="211" y="-91"/>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notesMaster" Target="notesMasters/notes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1918F38-1541-4DAF-81FF-CF9272B9F4FE}"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zh-CN" altLang="en-US"/>
        </a:p>
      </dgm:t>
    </dgm:pt>
    <dgm:pt modelId="{E17022CC-591C-4051-9120-C8C4F05927B1}">
      <dgm:prSet phldrT="[文本]" custT="1"/>
      <dgm:spPr/>
      <dgm:t>
        <a:bodyPr/>
        <a:lstStyle/>
        <a:p>
          <a:r>
            <a:rPr lang="zh-CN" altLang="en-US" sz="2800" dirty="0" smtClean="0"/>
            <a:t>直接参与者</a:t>
          </a:r>
          <a:endParaRPr lang="zh-CN" altLang="en-US" sz="2800" dirty="0"/>
        </a:p>
      </dgm:t>
    </dgm:pt>
    <dgm:pt modelId="{74269639-FF1C-472C-824C-92F42885BDE3}" cxnId="{E6FCA03A-3374-4849-85D8-788CFB82D9A1}" type="parTrans">
      <dgm:prSet/>
      <dgm:spPr/>
      <dgm:t>
        <a:bodyPr/>
        <a:lstStyle/>
        <a:p>
          <a:endParaRPr lang="zh-CN" altLang="en-US"/>
        </a:p>
      </dgm:t>
    </dgm:pt>
    <dgm:pt modelId="{E3A3D61A-5A62-4BD6-AD39-FE433B880F7F}" cxnId="{E6FCA03A-3374-4849-85D8-788CFB82D9A1}" type="sibTrans">
      <dgm:prSet/>
      <dgm:spPr/>
      <dgm:t>
        <a:bodyPr/>
        <a:lstStyle/>
        <a:p>
          <a:endParaRPr lang="zh-CN" altLang="en-US"/>
        </a:p>
      </dgm:t>
    </dgm:pt>
    <dgm:pt modelId="{7E99E062-098B-433D-9A89-BB0F47D648E0}">
      <dgm:prSet phldrT="[文本]"/>
      <dgm:spPr/>
      <dgm:t>
        <a:bodyPr/>
        <a:lstStyle/>
        <a:p>
          <a:pPr algn="l"/>
          <a:r>
            <a:rPr lang="zh-CN" altLang="en-US" dirty="0" smtClean="0"/>
            <a:t>指</a:t>
          </a:r>
          <a:r>
            <a:rPr lang="zh-CN" altLang="en-US" dirty="0" smtClean="0">
              <a:solidFill>
                <a:srgbClr val="FF0000"/>
              </a:solidFill>
            </a:rPr>
            <a:t>在</a:t>
          </a:r>
          <a:r>
            <a:rPr lang="en-US" altLang="zh-CN" dirty="0" smtClean="0">
              <a:solidFill>
                <a:srgbClr val="FF0000"/>
              </a:solidFill>
            </a:rPr>
            <a:t>CIPS</a:t>
          </a:r>
          <a:r>
            <a:rPr lang="zh-CN" altLang="en-US" dirty="0" smtClean="0">
              <a:solidFill>
                <a:srgbClr val="FF0000"/>
              </a:solidFill>
            </a:rPr>
            <a:t>开设清算账户</a:t>
          </a:r>
          <a:r>
            <a:rPr lang="zh-CN" altLang="en-US" dirty="0" smtClean="0"/>
            <a:t>的金融机构</a:t>
          </a:r>
          <a:endParaRPr lang="zh-CN" altLang="en-US" dirty="0"/>
        </a:p>
      </dgm:t>
    </dgm:pt>
    <dgm:pt modelId="{B00EE367-85ED-4002-A2C4-285297E266C7}" cxnId="{AB67FD70-0941-475A-A05C-B909F8164301}" type="parTrans">
      <dgm:prSet/>
      <dgm:spPr/>
      <dgm:t>
        <a:bodyPr/>
        <a:lstStyle/>
        <a:p>
          <a:endParaRPr lang="zh-CN" altLang="en-US"/>
        </a:p>
      </dgm:t>
    </dgm:pt>
    <dgm:pt modelId="{191E96AC-482F-4FE2-BFDC-F2037EA0BB3B}" cxnId="{AB67FD70-0941-475A-A05C-B909F8164301}" type="sibTrans">
      <dgm:prSet/>
      <dgm:spPr/>
      <dgm:t>
        <a:bodyPr/>
        <a:lstStyle/>
        <a:p>
          <a:endParaRPr lang="zh-CN" altLang="en-US"/>
        </a:p>
      </dgm:t>
    </dgm:pt>
    <dgm:pt modelId="{5D32A6F0-D088-4071-94CF-E247766C8DB7}">
      <dgm:prSet phldrT="[文本]" custT="1"/>
      <dgm:spPr/>
      <dgm:t>
        <a:bodyPr/>
        <a:lstStyle/>
        <a:p>
          <a:r>
            <a:rPr lang="zh-CN" altLang="en-US" sz="2800" dirty="0" smtClean="0"/>
            <a:t>间接参与者</a:t>
          </a:r>
          <a:endParaRPr lang="zh-CN" altLang="en-US" sz="2800" dirty="0"/>
        </a:p>
      </dgm:t>
    </dgm:pt>
    <dgm:pt modelId="{8D6798AD-513B-42DE-B22E-29FCF821F704}" cxnId="{48B198C2-F998-4434-ACBF-07EFBE217DF8}" type="parTrans">
      <dgm:prSet/>
      <dgm:spPr/>
      <dgm:t>
        <a:bodyPr/>
        <a:lstStyle/>
        <a:p>
          <a:endParaRPr lang="zh-CN" altLang="en-US"/>
        </a:p>
      </dgm:t>
    </dgm:pt>
    <dgm:pt modelId="{81D246D2-EF87-424E-AEDB-7C8EF7DDACBD}" cxnId="{48B198C2-F998-4434-ACBF-07EFBE217DF8}" type="sibTrans">
      <dgm:prSet/>
      <dgm:spPr/>
      <dgm:t>
        <a:bodyPr/>
        <a:lstStyle/>
        <a:p>
          <a:endParaRPr lang="zh-CN" altLang="en-US"/>
        </a:p>
      </dgm:t>
    </dgm:pt>
    <dgm:pt modelId="{61F6A2DB-8764-4130-8787-E5B519416087}">
      <dgm:prSet phldrT="[文本]"/>
      <dgm:spPr/>
      <dgm:t>
        <a:bodyPr/>
        <a:lstStyle/>
        <a:p>
          <a:r>
            <a:rPr lang="zh-CN" altLang="en-US" dirty="0" smtClean="0"/>
            <a:t>指</a:t>
          </a:r>
          <a:r>
            <a:rPr lang="zh-CN" altLang="en-US" dirty="0" smtClean="0">
              <a:solidFill>
                <a:schemeClr val="accent1"/>
              </a:solidFill>
            </a:rPr>
            <a:t>未在</a:t>
          </a:r>
          <a:r>
            <a:rPr lang="en-US" altLang="en-US" dirty="0" smtClean="0">
              <a:solidFill>
                <a:schemeClr val="accent1"/>
              </a:solidFill>
            </a:rPr>
            <a:t>CIPS</a:t>
          </a:r>
          <a:r>
            <a:rPr lang="zh-CN" altLang="en-US" dirty="0" smtClean="0">
              <a:solidFill>
                <a:schemeClr val="accent1"/>
              </a:solidFill>
            </a:rPr>
            <a:t>开设清算账户</a:t>
          </a:r>
          <a:r>
            <a:rPr lang="zh-CN" altLang="en-US" dirty="0" smtClean="0"/>
            <a:t>，</a:t>
          </a:r>
          <a:r>
            <a:rPr lang="zh-CN" dirty="0" smtClean="0"/>
            <a:t>拥有</a:t>
          </a:r>
          <a:r>
            <a:rPr lang="en-GB" dirty="0" smtClean="0"/>
            <a:t>CIPS</a:t>
          </a:r>
          <a:r>
            <a:rPr lang="zh-CN" dirty="0" smtClean="0"/>
            <a:t>行号</a:t>
          </a:r>
          <a:r>
            <a:rPr lang="zh-CN" altLang="en-US" dirty="0" smtClean="0"/>
            <a:t>，必须委托直接参与者办理人民币跨境支付业务的境内外银行机构。</a:t>
          </a:r>
          <a:endParaRPr lang="zh-CN" altLang="en-US" dirty="0"/>
        </a:p>
      </dgm:t>
    </dgm:pt>
    <dgm:pt modelId="{DD57F1C8-FCD7-4E04-A1AD-C38B9A02A103}" cxnId="{C7555761-1781-4DC4-ABF0-ACB0FF56F4BB}" type="parTrans">
      <dgm:prSet/>
      <dgm:spPr/>
      <dgm:t>
        <a:bodyPr/>
        <a:lstStyle/>
        <a:p>
          <a:endParaRPr lang="zh-CN" altLang="en-US"/>
        </a:p>
      </dgm:t>
    </dgm:pt>
    <dgm:pt modelId="{C2A6D04C-968D-4376-B158-A0A3D5AD9561}" cxnId="{C7555761-1781-4DC4-ABF0-ACB0FF56F4BB}" type="sibTrans">
      <dgm:prSet/>
      <dgm:spPr/>
      <dgm:t>
        <a:bodyPr/>
        <a:lstStyle/>
        <a:p>
          <a:endParaRPr lang="zh-CN" altLang="en-US"/>
        </a:p>
      </dgm:t>
    </dgm:pt>
    <dgm:pt modelId="{2F87BFFB-C0C1-4099-87EE-A1CE6AA04221}" type="pres">
      <dgm:prSet presAssocID="{31918F38-1541-4DAF-81FF-CF9272B9F4FE}" presName="Name0" presStyleCnt="0">
        <dgm:presLayoutVars>
          <dgm:dir/>
          <dgm:animLvl val="lvl"/>
          <dgm:resizeHandles/>
        </dgm:presLayoutVars>
      </dgm:prSet>
      <dgm:spPr/>
      <dgm:t>
        <a:bodyPr/>
        <a:lstStyle/>
        <a:p>
          <a:endParaRPr lang="zh-CN" altLang="en-US"/>
        </a:p>
      </dgm:t>
    </dgm:pt>
    <dgm:pt modelId="{2629788E-E747-40D9-8736-0802E06A90FE}" type="pres">
      <dgm:prSet presAssocID="{E17022CC-591C-4051-9120-C8C4F05927B1}" presName="linNode" presStyleCnt="0"/>
      <dgm:spPr/>
    </dgm:pt>
    <dgm:pt modelId="{5C722ACE-EEA3-4815-84D9-0FAFF0A53B04}" type="pres">
      <dgm:prSet presAssocID="{E17022CC-591C-4051-9120-C8C4F05927B1}" presName="parentShp" presStyleLbl="node1" presStyleIdx="0" presStyleCnt="2">
        <dgm:presLayoutVars>
          <dgm:bulletEnabled val="1"/>
        </dgm:presLayoutVars>
      </dgm:prSet>
      <dgm:spPr/>
      <dgm:t>
        <a:bodyPr/>
        <a:lstStyle/>
        <a:p>
          <a:endParaRPr lang="zh-CN" altLang="en-US"/>
        </a:p>
      </dgm:t>
    </dgm:pt>
    <dgm:pt modelId="{E6244368-B00F-4F76-A5DD-7FCA1EFEB00C}" type="pres">
      <dgm:prSet presAssocID="{E17022CC-591C-4051-9120-C8C4F05927B1}" presName="childShp" presStyleLbl="bgAccFollowNode1" presStyleIdx="0" presStyleCnt="2">
        <dgm:presLayoutVars>
          <dgm:bulletEnabled val="1"/>
        </dgm:presLayoutVars>
      </dgm:prSet>
      <dgm:spPr/>
      <dgm:t>
        <a:bodyPr/>
        <a:lstStyle/>
        <a:p>
          <a:endParaRPr lang="zh-CN" altLang="en-US"/>
        </a:p>
      </dgm:t>
    </dgm:pt>
    <dgm:pt modelId="{FCA58D3F-F1F2-4202-8DE2-057D144A9B7A}" type="pres">
      <dgm:prSet presAssocID="{E3A3D61A-5A62-4BD6-AD39-FE433B880F7F}" presName="spacing" presStyleCnt="0"/>
      <dgm:spPr/>
    </dgm:pt>
    <dgm:pt modelId="{0860EDDE-FE7C-48C1-9C1D-763D1C3B5B38}" type="pres">
      <dgm:prSet presAssocID="{5D32A6F0-D088-4071-94CF-E247766C8DB7}" presName="linNode" presStyleCnt="0"/>
      <dgm:spPr/>
    </dgm:pt>
    <dgm:pt modelId="{600A1ACE-B349-48FC-93DA-B70F64F1B03A}" type="pres">
      <dgm:prSet presAssocID="{5D32A6F0-D088-4071-94CF-E247766C8DB7}" presName="parentShp" presStyleLbl="node1" presStyleIdx="1" presStyleCnt="2">
        <dgm:presLayoutVars>
          <dgm:bulletEnabled val="1"/>
        </dgm:presLayoutVars>
      </dgm:prSet>
      <dgm:spPr/>
      <dgm:t>
        <a:bodyPr/>
        <a:lstStyle/>
        <a:p>
          <a:endParaRPr lang="zh-CN" altLang="en-US"/>
        </a:p>
      </dgm:t>
    </dgm:pt>
    <dgm:pt modelId="{BA587059-D901-4E1F-837F-C1EDD8A48D00}" type="pres">
      <dgm:prSet presAssocID="{5D32A6F0-D088-4071-94CF-E247766C8DB7}" presName="childShp" presStyleLbl="bgAccFollowNode1" presStyleIdx="1" presStyleCnt="2">
        <dgm:presLayoutVars>
          <dgm:bulletEnabled val="1"/>
        </dgm:presLayoutVars>
      </dgm:prSet>
      <dgm:spPr/>
      <dgm:t>
        <a:bodyPr/>
        <a:lstStyle/>
        <a:p>
          <a:endParaRPr lang="zh-CN" altLang="en-US"/>
        </a:p>
      </dgm:t>
    </dgm:pt>
  </dgm:ptLst>
  <dgm:cxnLst>
    <dgm:cxn modelId="{C7555761-1781-4DC4-ABF0-ACB0FF56F4BB}" srcId="{5D32A6F0-D088-4071-94CF-E247766C8DB7}" destId="{61F6A2DB-8764-4130-8787-E5B519416087}" srcOrd="0" destOrd="0" parTransId="{DD57F1C8-FCD7-4E04-A1AD-C38B9A02A103}" sibTransId="{C2A6D04C-968D-4376-B158-A0A3D5AD9561}"/>
    <dgm:cxn modelId="{703A2D1C-6BFB-4F14-BE6B-EA6DF45F0F39}" type="presOf" srcId="{31918F38-1541-4DAF-81FF-CF9272B9F4FE}" destId="{2F87BFFB-C0C1-4099-87EE-A1CE6AA04221}" srcOrd="0" destOrd="0" presId="urn:microsoft.com/office/officeart/2005/8/layout/vList6"/>
    <dgm:cxn modelId="{EA20A5F2-7ABB-4D62-B6CD-D1F4C4BBE3DE}" type="presOf" srcId="{E17022CC-591C-4051-9120-C8C4F05927B1}" destId="{5C722ACE-EEA3-4815-84D9-0FAFF0A53B04}" srcOrd="0" destOrd="0" presId="urn:microsoft.com/office/officeart/2005/8/layout/vList6"/>
    <dgm:cxn modelId="{C265099C-DB10-412C-BD3A-6419D1898A04}" type="presOf" srcId="{5D32A6F0-D088-4071-94CF-E247766C8DB7}" destId="{600A1ACE-B349-48FC-93DA-B70F64F1B03A}" srcOrd="0" destOrd="0" presId="urn:microsoft.com/office/officeart/2005/8/layout/vList6"/>
    <dgm:cxn modelId="{48B198C2-F998-4434-ACBF-07EFBE217DF8}" srcId="{31918F38-1541-4DAF-81FF-CF9272B9F4FE}" destId="{5D32A6F0-D088-4071-94CF-E247766C8DB7}" srcOrd="1" destOrd="0" parTransId="{8D6798AD-513B-42DE-B22E-29FCF821F704}" sibTransId="{81D246D2-EF87-424E-AEDB-7C8EF7DDACBD}"/>
    <dgm:cxn modelId="{E6FCA03A-3374-4849-85D8-788CFB82D9A1}" srcId="{31918F38-1541-4DAF-81FF-CF9272B9F4FE}" destId="{E17022CC-591C-4051-9120-C8C4F05927B1}" srcOrd="0" destOrd="0" parTransId="{74269639-FF1C-472C-824C-92F42885BDE3}" sibTransId="{E3A3D61A-5A62-4BD6-AD39-FE433B880F7F}"/>
    <dgm:cxn modelId="{048437F2-1D40-47D7-BC6F-6D60F06DC96A}" type="presOf" srcId="{7E99E062-098B-433D-9A89-BB0F47D648E0}" destId="{E6244368-B00F-4F76-A5DD-7FCA1EFEB00C}" srcOrd="0" destOrd="0" presId="urn:microsoft.com/office/officeart/2005/8/layout/vList6"/>
    <dgm:cxn modelId="{AB67FD70-0941-475A-A05C-B909F8164301}" srcId="{E17022CC-591C-4051-9120-C8C4F05927B1}" destId="{7E99E062-098B-433D-9A89-BB0F47D648E0}" srcOrd="0" destOrd="0" parTransId="{B00EE367-85ED-4002-A2C4-285297E266C7}" sibTransId="{191E96AC-482F-4FE2-BFDC-F2037EA0BB3B}"/>
    <dgm:cxn modelId="{69D97C4C-C608-4593-8648-B8F85A8E5A93}" type="presOf" srcId="{61F6A2DB-8764-4130-8787-E5B519416087}" destId="{BA587059-D901-4E1F-837F-C1EDD8A48D00}" srcOrd="0" destOrd="0" presId="urn:microsoft.com/office/officeart/2005/8/layout/vList6"/>
    <dgm:cxn modelId="{B922A63D-89AC-4279-BCFB-3388CE24AC0A}" type="presParOf" srcId="{2F87BFFB-C0C1-4099-87EE-A1CE6AA04221}" destId="{2629788E-E747-40D9-8736-0802E06A90FE}" srcOrd="0" destOrd="0" presId="urn:microsoft.com/office/officeart/2005/8/layout/vList6"/>
    <dgm:cxn modelId="{2B60E017-F35C-4C3F-BB03-760CE41BA8BA}" type="presParOf" srcId="{2629788E-E747-40D9-8736-0802E06A90FE}" destId="{5C722ACE-EEA3-4815-84D9-0FAFF0A53B04}" srcOrd="0" destOrd="0" presId="urn:microsoft.com/office/officeart/2005/8/layout/vList6"/>
    <dgm:cxn modelId="{00087D24-FCE9-4564-894B-D6C41547B3B2}" type="presParOf" srcId="{2629788E-E747-40D9-8736-0802E06A90FE}" destId="{E6244368-B00F-4F76-A5DD-7FCA1EFEB00C}" srcOrd="1" destOrd="0" presId="urn:microsoft.com/office/officeart/2005/8/layout/vList6"/>
    <dgm:cxn modelId="{C45F67F2-FB70-4386-BDA6-FFA87CFB9022}" type="presParOf" srcId="{2F87BFFB-C0C1-4099-87EE-A1CE6AA04221}" destId="{FCA58D3F-F1F2-4202-8DE2-057D144A9B7A}" srcOrd="1" destOrd="0" presId="urn:microsoft.com/office/officeart/2005/8/layout/vList6"/>
    <dgm:cxn modelId="{69454770-040D-4400-9583-7FD0F0403E06}" type="presParOf" srcId="{2F87BFFB-C0C1-4099-87EE-A1CE6AA04221}" destId="{0860EDDE-FE7C-48C1-9C1D-763D1C3B5B38}" srcOrd="2" destOrd="0" presId="urn:microsoft.com/office/officeart/2005/8/layout/vList6"/>
    <dgm:cxn modelId="{2C997359-10AD-46AE-899F-B44DD95AE61B}" type="presParOf" srcId="{0860EDDE-FE7C-48C1-9C1D-763D1C3B5B38}" destId="{600A1ACE-B349-48FC-93DA-B70F64F1B03A}" srcOrd="0" destOrd="0" presId="urn:microsoft.com/office/officeart/2005/8/layout/vList6"/>
    <dgm:cxn modelId="{46792B7B-BB2C-4FFC-9AF3-0860A0148161}" type="presParOf" srcId="{0860EDDE-FE7C-48C1-9C1D-763D1C3B5B38}" destId="{BA587059-D901-4E1F-837F-C1EDD8A48D00}"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145493-3934-44FD-BD07-0221A0A529D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91720CB2-66DD-48FE-8C38-523C88106AAF}">
      <dgm:prSet phldrT="[文本]"/>
      <dgm:spPr/>
      <dgm:t>
        <a:bodyPr/>
        <a:lstStyle/>
        <a:p>
          <a:r>
            <a:rPr lang="zh-CN" altLang="en-US" dirty="0" smtClean="0"/>
            <a:t>直参</a:t>
          </a:r>
          <a:r>
            <a:rPr lang="en-US" altLang="zh-CN" dirty="0" smtClean="0"/>
            <a:t>A</a:t>
          </a:r>
          <a:endParaRPr lang="zh-CN" altLang="en-US" dirty="0"/>
        </a:p>
      </dgm:t>
    </dgm:pt>
    <dgm:pt modelId="{722EE8D8-07BF-4A47-A579-6C41197E813E}" cxnId="{1914634A-3C75-492F-B45D-D6520576A651}" type="parTrans">
      <dgm:prSet/>
      <dgm:spPr/>
      <dgm:t>
        <a:bodyPr/>
        <a:lstStyle/>
        <a:p>
          <a:endParaRPr lang="zh-CN" altLang="en-US"/>
        </a:p>
      </dgm:t>
    </dgm:pt>
    <dgm:pt modelId="{C2219E75-486D-4C8A-8F21-2207D0FCA78A}" cxnId="{1914634A-3C75-492F-B45D-D6520576A651}" type="sibTrans">
      <dgm:prSet/>
      <dgm:spPr/>
      <dgm:t>
        <a:bodyPr/>
        <a:lstStyle/>
        <a:p>
          <a:endParaRPr lang="zh-CN" altLang="en-US"/>
        </a:p>
      </dgm:t>
    </dgm:pt>
    <dgm:pt modelId="{7B3B066A-BC85-4542-AF49-3159AA15A18D}">
      <dgm:prSet phldrT="[文本]"/>
      <dgm:spPr/>
      <dgm:t>
        <a:bodyPr/>
        <a:lstStyle/>
        <a:p>
          <a:r>
            <a:rPr lang="zh-CN" altLang="en-US" dirty="0" smtClean="0"/>
            <a:t>间参</a:t>
          </a:r>
          <a:r>
            <a:rPr lang="en-US" altLang="zh-CN" dirty="0" smtClean="0"/>
            <a:t>C</a:t>
          </a:r>
          <a:endParaRPr lang="zh-CN" altLang="en-US" dirty="0"/>
        </a:p>
      </dgm:t>
    </dgm:pt>
    <dgm:pt modelId="{609C82A8-5C4B-4DE2-A8AF-82C36B35C432}" cxnId="{C0078E42-4672-4379-A43A-2261B929FF9C}" type="parTrans">
      <dgm:prSet/>
      <dgm:spPr/>
      <dgm:t>
        <a:bodyPr/>
        <a:lstStyle/>
        <a:p>
          <a:endParaRPr lang="zh-CN" altLang="en-US"/>
        </a:p>
      </dgm:t>
    </dgm:pt>
    <dgm:pt modelId="{2EFF0561-0785-4AC6-8275-EC117C81E138}" cxnId="{C0078E42-4672-4379-A43A-2261B929FF9C}" type="sibTrans">
      <dgm:prSet/>
      <dgm:spPr/>
      <dgm:t>
        <a:bodyPr/>
        <a:lstStyle/>
        <a:p>
          <a:endParaRPr lang="zh-CN" altLang="en-US"/>
        </a:p>
      </dgm:t>
    </dgm:pt>
    <dgm:pt modelId="{E6A75985-B58C-466C-A184-2DE0CF612E54}">
      <dgm:prSet phldrT="[文本]"/>
      <dgm:spPr/>
      <dgm:t>
        <a:bodyPr/>
        <a:lstStyle/>
        <a:p>
          <a:r>
            <a:rPr lang="zh-CN" altLang="en-US" dirty="0" smtClean="0">
              <a:solidFill>
                <a:srgbClr val="FF0000"/>
              </a:solidFill>
            </a:rPr>
            <a:t>间参</a:t>
          </a:r>
          <a:r>
            <a:rPr lang="en-US" altLang="zh-CN" dirty="0" smtClean="0">
              <a:solidFill>
                <a:srgbClr val="FF0000"/>
              </a:solidFill>
            </a:rPr>
            <a:t>D</a:t>
          </a:r>
          <a:endParaRPr lang="zh-CN" altLang="en-US" dirty="0">
            <a:solidFill>
              <a:srgbClr val="FF0000"/>
            </a:solidFill>
          </a:endParaRPr>
        </a:p>
      </dgm:t>
    </dgm:pt>
    <dgm:pt modelId="{BE29C714-4E18-4BB2-B405-1B8E6711C826}" cxnId="{E25C4923-5ED2-4331-9204-C25D48EDE94B}" type="parTrans">
      <dgm:prSet/>
      <dgm:spPr/>
      <dgm:t>
        <a:bodyPr/>
        <a:lstStyle/>
        <a:p>
          <a:endParaRPr lang="zh-CN" altLang="en-US"/>
        </a:p>
      </dgm:t>
    </dgm:pt>
    <dgm:pt modelId="{099BB548-4062-4454-829A-78868A5117BF}" cxnId="{E25C4923-5ED2-4331-9204-C25D48EDE94B}" type="sibTrans">
      <dgm:prSet/>
      <dgm:spPr/>
      <dgm:t>
        <a:bodyPr/>
        <a:lstStyle/>
        <a:p>
          <a:endParaRPr lang="zh-CN" altLang="en-US"/>
        </a:p>
      </dgm:t>
    </dgm:pt>
    <dgm:pt modelId="{9A184B75-4CDC-4B8C-9C84-42B3F40DC2DA}">
      <dgm:prSet phldrT="[文本]"/>
      <dgm:spPr/>
      <dgm:t>
        <a:bodyPr/>
        <a:lstStyle/>
        <a:p>
          <a:r>
            <a:rPr lang="zh-CN" altLang="en-US" dirty="0" smtClean="0"/>
            <a:t>直参</a:t>
          </a:r>
          <a:r>
            <a:rPr lang="en-US" altLang="zh-CN" dirty="0" smtClean="0"/>
            <a:t>B</a:t>
          </a:r>
          <a:endParaRPr lang="zh-CN" altLang="en-US" dirty="0"/>
        </a:p>
      </dgm:t>
    </dgm:pt>
    <dgm:pt modelId="{73861308-272F-4127-81C3-BE5754BAEC98}" cxnId="{A844F571-DD71-4454-A4CE-ADC4EBDD68C4}" type="parTrans">
      <dgm:prSet/>
      <dgm:spPr/>
      <dgm:t>
        <a:bodyPr/>
        <a:lstStyle/>
        <a:p>
          <a:endParaRPr lang="zh-CN" altLang="en-US"/>
        </a:p>
      </dgm:t>
    </dgm:pt>
    <dgm:pt modelId="{9AD8B4FF-AB9B-4531-9C69-018647EEC229}" cxnId="{A844F571-DD71-4454-A4CE-ADC4EBDD68C4}" type="sibTrans">
      <dgm:prSet/>
      <dgm:spPr/>
      <dgm:t>
        <a:bodyPr/>
        <a:lstStyle/>
        <a:p>
          <a:endParaRPr lang="zh-CN" altLang="en-US"/>
        </a:p>
      </dgm:t>
    </dgm:pt>
    <dgm:pt modelId="{B0B7AF48-B852-4E86-A086-1F9F2D2EC6A4}">
      <dgm:prSet phldrT="[文本]"/>
      <dgm:spPr/>
      <dgm:t>
        <a:bodyPr/>
        <a:lstStyle/>
        <a:p>
          <a:r>
            <a:rPr lang="zh-CN" altLang="en-US" dirty="0" smtClean="0">
              <a:solidFill>
                <a:srgbClr val="FF0000"/>
              </a:solidFill>
            </a:rPr>
            <a:t>间参</a:t>
          </a:r>
          <a:r>
            <a:rPr lang="en-US" altLang="zh-CN" dirty="0" smtClean="0">
              <a:solidFill>
                <a:srgbClr val="FF0000"/>
              </a:solidFill>
            </a:rPr>
            <a:t>D</a:t>
          </a:r>
          <a:endParaRPr lang="zh-CN" altLang="en-US" dirty="0">
            <a:solidFill>
              <a:srgbClr val="FF0000"/>
            </a:solidFill>
          </a:endParaRPr>
        </a:p>
      </dgm:t>
    </dgm:pt>
    <dgm:pt modelId="{AB1DC4C4-55EE-4B32-A53F-924C9E0B62B5}" cxnId="{0A4DA52A-8F3C-420F-A4B9-F9E3D7759AAD}" type="parTrans">
      <dgm:prSet/>
      <dgm:spPr/>
      <dgm:t>
        <a:bodyPr/>
        <a:lstStyle/>
        <a:p>
          <a:endParaRPr lang="zh-CN" altLang="en-US"/>
        </a:p>
      </dgm:t>
    </dgm:pt>
    <dgm:pt modelId="{766B8F91-BA73-40D5-A775-13391BEE9F17}" cxnId="{0A4DA52A-8F3C-420F-A4B9-F9E3D7759AAD}" type="sibTrans">
      <dgm:prSet/>
      <dgm:spPr/>
      <dgm:t>
        <a:bodyPr/>
        <a:lstStyle/>
        <a:p>
          <a:endParaRPr lang="zh-CN" altLang="en-US"/>
        </a:p>
      </dgm:t>
    </dgm:pt>
    <dgm:pt modelId="{CAC37510-5E09-43F7-8A3E-6BE1B9FBA61B}">
      <dgm:prSet phldrT="[文本]"/>
      <dgm:spPr/>
      <dgm:t>
        <a:bodyPr/>
        <a:lstStyle/>
        <a:p>
          <a:r>
            <a:rPr lang="en-US" altLang="zh-CN" dirty="0" smtClean="0"/>
            <a:t>CIPS</a:t>
          </a:r>
          <a:endParaRPr lang="zh-CN" altLang="en-US" dirty="0"/>
        </a:p>
      </dgm:t>
    </dgm:pt>
    <dgm:pt modelId="{6DD9C851-B9DC-4532-95DB-1F8922A321C1}" cxnId="{19361375-4725-4BBD-B6BB-168B0D89E34B}" type="sibTrans">
      <dgm:prSet/>
      <dgm:spPr/>
      <dgm:t>
        <a:bodyPr/>
        <a:lstStyle/>
        <a:p>
          <a:endParaRPr lang="zh-CN" altLang="en-US"/>
        </a:p>
      </dgm:t>
    </dgm:pt>
    <dgm:pt modelId="{CAAA2B4F-4F21-4B81-AC67-B311CB979976}" cxnId="{19361375-4725-4BBD-B6BB-168B0D89E34B}" type="parTrans">
      <dgm:prSet/>
      <dgm:spPr/>
      <dgm:t>
        <a:bodyPr/>
        <a:lstStyle/>
        <a:p>
          <a:endParaRPr lang="zh-CN" altLang="en-US"/>
        </a:p>
      </dgm:t>
    </dgm:pt>
    <dgm:pt modelId="{FDCA0A1C-6D6F-468E-919A-0D2C677EA075}">
      <dgm:prSet phldrT="[文本]"/>
      <dgm:spPr/>
      <dgm:t>
        <a:bodyPr/>
        <a:lstStyle/>
        <a:p>
          <a:r>
            <a:rPr lang="zh-CN" altLang="en-US" dirty="0" smtClean="0"/>
            <a:t>间参</a:t>
          </a:r>
          <a:r>
            <a:rPr lang="en-US" altLang="zh-CN" dirty="0" smtClean="0"/>
            <a:t>F</a:t>
          </a:r>
          <a:endParaRPr lang="zh-CN" altLang="en-US" dirty="0"/>
        </a:p>
      </dgm:t>
    </dgm:pt>
    <dgm:pt modelId="{6239FB8C-168E-4BED-9B5C-205B69255AC4}" cxnId="{91CD1536-4098-4F79-9AF1-E1183EA1E23D}" type="parTrans">
      <dgm:prSet/>
      <dgm:spPr/>
      <dgm:t>
        <a:bodyPr/>
        <a:lstStyle/>
        <a:p>
          <a:endParaRPr lang="zh-CN" altLang="en-US"/>
        </a:p>
      </dgm:t>
    </dgm:pt>
    <dgm:pt modelId="{198A5AF7-4954-4995-8D37-CEF22647E3DF}" cxnId="{91CD1536-4098-4F79-9AF1-E1183EA1E23D}" type="sibTrans">
      <dgm:prSet/>
      <dgm:spPr/>
      <dgm:t>
        <a:bodyPr/>
        <a:lstStyle/>
        <a:p>
          <a:endParaRPr lang="zh-CN" altLang="en-US"/>
        </a:p>
      </dgm:t>
    </dgm:pt>
    <dgm:pt modelId="{BD916F18-F506-45FB-ABFB-D7FD8FB3E6F7}" type="pres">
      <dgm:prSet presAssocID="{14145493-3934-44FD-BD07-0221A0A529D5}" presName="hierChild1" presStyleCnt="0">
        <dgm:presLayoutVars>
          <dgm:chPref val="1"/>
          <dgm:dir/>
          <dgm:animOne val="branch"/>
          <dgm:animLvl val="lvl"/>
          <dgm:resizeHandles/>
        </dgm:presLayoutVars>
      </dgm:prSet>
      <dgm:spPr/>
      <dgm:t>
        <a:bodyPr/>
        <a:lstStyle/>
        <a:p>
          <a:endParaRPr lang="zh-CN" altLang="en-US"/>
        </a:p>
      </dgm:t>
    </dgm:pt>
    <dgm:pt modelId="{33180B4F-A2D4-42FC-8F4B-70EA3259518F}" type="pres">
      <dgm:prSet presAssocID="{CAC37510-5E09-43F7-8A3E-6BE1B9FBA61B}" presName="hierRoot1" presStyleCnt="0"/>
      <dgm:spPr/>
    </dgm:pt>
    <dgm:pt modelId="{EE5C64DD-22F1-4337-8B99-C2BC4FA4B78B}" type="pres">
      <dgm:prSet presAssocID="{CAC37510-5E09-43F7-8A3E-6BE1B9FBA61B}" presName="composite" presStyleCnt="0"/>
      <dgm:spPr/>
    </dgm:pt>
    <dgm:pt modelId="{26507732-49A8-45A0-A77B-5028B00B43D0}" type="pres">
      <dgm:prSet presAssocID="{CAC37510-5E09-43F7-8A3E-6BE1B9FBA61B}" presName="background" presStyleLbl="node0" presStyleIdx="0" presStyleCnt="1"/>
      <dgm:spPr/>
    </dgm:pt>
    <dgm:pt modelId="{84F788F0-A0BA-46D7-885D-6A8B1DFF8913}" type="pres">
      <dgm:prSet presAssocID="{CAC37510-5E09-43F7-8A3E-6BE1B9FBA61B}" presName="text" presStyleLbl="fgAcc0" presStyleIdx="0" presStyleCnt="1">
        <dgm:presLayoutVars>
          <dgm:chPref val="3"/>
        </dgm:presLayoutVars>
      </dgm:prSet>
      <dgm:spPr/>
      <dgm:t>
        <a:bodyPr/>
        <a:lstStyle/>
        <a:p>
          <a:endParaRPr lang="zh-CN" altLang="en-US"/>
        </a:p>
      </dgm:t>
    </dgm:pt>
    <dgm:pt modelId="{D2187F19-D284-4743-AE76-5279890B46E9}" type="pres">
      <dgm:prSet presAssocID="{CAC37510-5E09-43F7-8A3E-6BE1B9FBA61B}" presName="hierChild2" presStyleCnt="0"/>
      <dgm:spPr/>
    </dgm:pt>
    <dgm:pt modelId="{96A00D43-CA6D-467A-A73C-5DD0BA2B7BDC}" type="pres">
      <dgm:prSet presAssocID="{722EE8D8-07BF-4A47-A579-6C41197E813E}" presName="Name10" presStyleLbl="parChTrans1D2" presStyleIdx="0" presStyleCnt="2"/>
      <dgm:spPr/>
      <dgm:t>
        <a:bodyPr/>
        <a:lstStyle/>
        <a:p>
          <a:endParaRPr lang="zh-CN" altLang="en-US"/>
        </a:p>
      </dgm:t>
    </dgm:pt>
    <dgm:pt modelId="{09C7B36E-21E8-4BAB-A220-1F625B612F33}" type="pres">
      <dgm:prSet presAssocID="{91720CB2-66DD-48FE-8C38-523C88106AAF}" presName="hierRoot2" presStyleCnt="0"/>
      <dgm:spPr/>
    </dgm:pt>
    <dgm:pt modelId="{47F627BE-42EB-456D-9736-ACD525A66716}" type="pres">
      <dgm:prSet presAssocID="{91720CB2-66DD-48FE-8C38-523C88106AAF}" presName="composite2" presStyleCnt="0"/>
      <dgm:spPr/>
    </dgm:pt>
    <dgm:pt modelId="{F1F3E6A5-3EE5-47DE-A7B7-5B2636550236}" type="pres">
      <dgm:prSet presAssocID="{91720CB2-66DD-48FE-8C38-523C88106AAF}" presName="background2" presStyleLbl="node2" presStyleIdx="0" presStyleCnt="2"/>
      <dgm:spPr/>
    </dgm:pt>
    <dgm:pt modelId="{C1511959-AFC4-436F-99F7-C6A02029EFF2}" type="pres">
      <dgm:prSet presAssocID="{91720CB2-66DD-48FE-8C38-523C88106AAF}" presName="text2" presStyleLbl="fgAcc2" presStyleIdx="0" presStyleCnt="2">
        <dgm:presLayoutVars>
          <dgm:chPref val="3"/>
        </dgm:presLayoutVars>
      </dgm:prSet>
      <dgm:spPr/>
      <dgm:t>
        <a:bodyPr/>
        <a:lstStyle/>
        <a:p>
          <a:endParaRPr lang="zh-CN" altLang="en-US"/>
        </a:p>
      </dgm:t>
    </dgm:pt>
    <dgm:pt modelId="{DA99D266-7833-4A74-BB18-797B729686E8}" type="pres">
      <dgm:prSet presAssocID="{91720CB2-66DD-48FE-8C38-523C88106AAF}" presName="hierChild3" presStyleCnt="0"/>
      <dgm:spPr/>
    </dgm:pt>
    <dgm:pt modelId="{813FC813-A17D-4E7E-B9B4-EC732E679C43}" type="pres">
      <dgm:prSet presAssocID="{609C82A8-5C4B-4DE2-A8AF-82C36B35C432}" presName="Name17" presStyleLbl="parChTrans1D3" presStyleIdx="0" presStyleCnt="4"/>
      <dgm:spPr/>
      <dgm:t>
        <a:bodyPr/>
        <a:lstStyle/>
        <a:p>
          <a:endParaRPr lang="zh-CN" altLang="en-US"/>
        </a:p>
      </dgm:t>
    </dgm:pt>
    <dgm:pt modelId="{DD0CA958-DB2C-4E7A-976E-9007BB7982FE}" type="pres">
      <dgm:prSet presAssocID="{7B3B066A-BC85-4542-AF49-3159AA15A18D}" presName="hierRoot3" presStyleCnt="0"/>
      <dgm:spPr/>
    </dgm:pt>
    <dgm:pt modelId="{25E04E4C-A4C2-4BB1-9E6D-D7E660E00FC6}" type="pres">
      <dgm:prSet presAssocID="{7B3B066A-BC85-4542-AF49-3159AA15A18D}" presName="composite3" presStyleCnt="0"/>
      <dgm:spPr/>
    </dgm:pt>
    <dgm:pt modelId="{80DA21A4-1250-4EEF-AFB5-C189CD3EB70D}" type="pres">
      <dgm:prSet presAssocID="{7B3B066A-BC85-4542-AF49-3159AA15A18D}" presName="background3" presStyleLbl="node3" presStyleIdx="0" presStyleCnt="4"/>
      <dgm:spPr/>
    </dgm:pt>
    <dgm:pt modelId="{CD0BD9E5-8DE7-4E40-B0E3-AAC2196B4D01}" type="pres">
      <dgm:prSet presAssocID="{7B3B066A-BC85-4542-AF49-3159AA15A18D}" presName="text3" presStyleLbl="fgAcc3" presStyleIdx="0" presStyleCnt="4">
        <dgm:presLayoutVars>
          <dgm:chPref val="3"/>
        </dgm:presLayoutVars>
      </dgm:prSet>
      <dgm:spPr/>
      <dgm:t>
        <a:bodyPr/>
        <a:lstStyle/>
        <a:p>
          <a:endParaRPr lang="zh-CN" altLang="en-US"/>
        </a:p>
      </dgm:t>
    </dgm:pt>
    <dgm:pt modelId="{67267077-FF04-460C-A8A6-D2EFF3B28ABD}" type="pres">
      <dgm:prSet presAssocID="{7B3B066A-BC85-4542-AF49-3159AA15A18D}" presName="hierChild4" presStyleCnt="0"/>
      <dgm:spPr/>
    </dgm:pt>
    <dgm:pt modelId="{C91B11AF-FF84-489B-83F0-96F0E373532D}" type="pres">
      <dgm:prSet presAssocID="{BE29C714-4E18-4BB2-B405-1B8E6711C826}" presName="Name17" presStyleLbl="parChTrans1D3" presStyleIdx="1" presStyleCnt="4"/>
      <dgm:spPr/>
      <dgm:t>
        <a:bodyPr/>
        <a:lstStyle/>
        <a:p>
          <a:endParaRPr lang="zh-CN" altLang="en-US"/>
        </a:p>
      </dgm:t>
    </dgm:pt>
    <dgm:pt modelId="{FA24164C-305B-4B01-A231-597D7F7D67DA}" type="pres">
      <dgm:prSet presAssocID="{E6A75985-B58C-466C-A184-2DE0CF612E54}" presName="hierRoot3" presStyleCnt="0"/>
      <dgm:spPr/>
    </dgm:pt>
    <dgm:pt modelId="{969A0F01-F275-42E1-9F44-37BD44F1D815}" type="pres">
      <dgm:prSet presAssocID="{E6A75985-B58C-466C-A184-2DE0CF612E54}" presName="composite3" presStyleCnt="0"/>
      <dgm:spPr/>
    </dgm:pt>
    <dgm:pt modelId="{95F45816-D47E-4244-A61C-E43830C086B7}" type="pres">
      <dgm:prSet presAssocID="{E6A75985-B58C-466C-A184-2DE0CF612E54}" presName="background3" presStyleLbl="node3" presStyleIdx="1" presStyleCnt="4"/>
      <dgm:spPr/>
    </dgm:pt>
    <dgm:pt modelId="{D64A3B3F-132C-4DC9-8A83-27286871CAAF}" type="pres">
      <dgm:prSet presAssocID="{E6A75985-B58C-466C-A184-2DE0CF612E54}" presName="text3" presStyleLbl="fgAcc3" presStyleIdx="1" presStyleCnt="4" custScaleX="99817">
        <dgm:presLayoutVars>
          <dgm:chPref val="3"/>
        </dgm:presLayoutVars>
      </dgm:prSet>
      <dgm:spPr/>
      <dgm:t>
        <a:bodyPr/>
        <a:lstStyle/>
        <a:p>
          <a:endParaRPr lang="zh-CN" altLang="en-US"/>
        </a:p>
      </dgm:t>
    </dgm:pt>
    <dgm:pt modelId="{D0E04E2E-2216-4491-9924-3F68E2665271}" type="pres">
      <dgm:prSet presAssocID="{E6A75985-B58C-466C-A184-2DE0CF612E54}" presName="hierChild4" presStyleCnt="0"/>
      <dgm:spPr/>
    </dgm:pt>
    <dgm:pt modelId="{6F236F2F-91FA-4434-9E6D-EAD1DE367A3C}" type="pres">
      <dgm:prSet presAssocID="{73861308-272F-4127-81C3-BE5754BAEC98}" presName="Name10" presStyleLbl="parChTrans1D2" presStyleIdx="1" presStyleCnt="2"/>
      <dgm:spPr/>
      <dgm:t>
        <a:bodyPr/>
        <a:lstStyle/>
        <a:p>
          <a:endParaRPr lang="zh-CN" altLang="en-US"/>
        </a:p>
      </dgm:t>
    </dgm:pt>
    <dgm:pt modelId="{B6B25944-4881-4168-84BC-07B26C90B320}" type="pres">
      <dgm:prSet presAssocID="{9A184B75-4CDC-4B8C-9C84-42B3F40DC2DA}" presName="hierRoot2" presStyleCnt="0"/>
      <dgm:spPr/>
    </dgm:pt>
    <dgm:pt modelId="{025C2174-0385-49FA-A287-CC826AD85C28}" type="pres">
      <dgm:prSet presAssocID="{9A184B75-4CDC-4B8C-9C84-42B3F40DC2DA}" presName="composite2" presStyleCnt="0"/>
      <dgm:spPr/>
    </dgm:pt>
    <dgm:pt modelId="{BC08B737-4B1B-43B3-B4D1-B4A29A7FE9B4}" type="pres">
      <dgm:prSet presAssocID="{9A184B75-4CDC-4B8C-9C84-42B3F40DC2DA}" presName="background2" presStyleLbl="node2" presStyleIdx="1" presStyleCnt="2"/>
      <dgm:spPr/>
    </dgm:pt>
    <dgm:pt modelId="{BC8636F1-4C6F-4750-85B9-CD127A81DAE9}" type="pres">
      <dgm:prSet presAssocID="{9A184B75-4CDC-4B8C-9C84-42B3F40DC2DA}" presName="text2" presStyleLbl="fgAcc2" presStyleIdx="1" presStyleCnt="2">
        <dgm:presLayoutVars>
          <dgm:chPref val="3"/>
        </dgm:presLayoutVars>
      </dgm:prSet>
      <dgm:spPr/>
      <dgm:t>
        <a:bodyPr/>
        <a:lstStyle/>
        <a:p>
          <a:endParaRPr lang="zh-CN" altLang="en-US"/>
        </a:p>
      </dgm:t>
    </dgm:pt>
    <dgm:pt modelId="{D002B2A0-3FA3-4DC2-AF89-9F57111957F6}" type="pres">
      <dgm:prSet presAssocID="{9A184B75-4CDC-4B8C-9C84-42B3F40DC2DA}" presName="hierChild3" presStyleCnt="0"/>
      <dgm:spPr/>
    </dgm:pt>
    <dgm:pt modelId="{48E467EC-8339-4C61-80D5-9C19408D2C1A}" type="pres">
      <dgm:prSet presAssocID="{AB1DC4C4-55EE-4B32-A53F-924C9E0B62B5}" presName="Name17" presStyleLbl="parChTrans1D3" presStyleIdx="2" presStyleCnt="4"/>
      <dgm:spPr/>
      <dgm:t>
        <a:bodyPr/>
        <a:lstStyle/>
        <a:p>
          <a:endParaRPr lang="zh-CN" altLang="en-US"/>
        </a:p>
      </dgm:t>
    </dgm:pt>
    <dgm:pt modelId="{C87BBBCF-102C-4FDB-9AA6-0D33BED0D5E4}" type="pres">
      <dgm:prSet presAssocID="{B0B7AF48-B852-4E86-A086-1F9F2D2EC6A4}" presName="hierRoot3" presStyleCnt="0"/>
      <dgm:spPr/>
    </dgm:pt>
    <dgm:pt modelId="{65E65769-FA69-42F1-A81B-5BDDE8E75D5B}" type="pres">
      <dgm:prSet presAssocID="{B0B7AF48-B852-4E86-A086-1F9F2D2EC6A4}" presName="composite3" presStyleCnt="0"/>
      <dgm:spPr/>
    </dgm:pt>
    <dgm:pt modelId="{6EFDAB3A-F501-47CC-883C-E45CB10267AD}" type="pres">
      <dgm:prSet presAssocID="{B0B7AF48-B852-4E86-A086-1F9F2D2EC6A4}" presName="background3" presStyleLbl="node3" presStyleIdx="2" presStyleCnt="4"/>
      <dgm:spPr/>
    </dgm:pt>
    <dgm:pt modelId="{076D3D64-87B1-4A16-914E-40173F6CFB62}" type="pres">
      <dgm:prSet presAssocID="{B0B7AF48-B852-4E86-A086-1F9F2D2EC6A4}" presName="text3" presStyleLbl="fgAcc3" presStyleIdx="2" presStyleCnt="4">
        <dgm:presLayoutVars>
          <dgm:chPref val="3"/>
        </dgm:presLayoutVars>
      </dgm:prSet>
      <dgm:spPr/>
      <dgm:t>
        <a:bodyPr/>
        <a:lstStyle/>
        <a:p>
          <a:endParaRPr lang="zh-CN" altLang="en-US"/>
        </a:p>
      </dgm:t>
    </dgm:pt>
    <dgm:pt modelId="{7501BBD7-1C2F-4DB1-849D-B6CA80AF1C78}" type="pres">
      <dgm:prSet presAssocID="{B0B7AF48-B852-4E86-A086-1F9F2D2EC6A4}" presName="hierChild4" presStyleCnt="0"/>
      <dgm:spPr/>
    </dgm:pt>
    <dgm:pt modelId="{16838D6B-3851-4BF3-AF37-D3D999E1BF22}" type="pres">
      <dgm:prSet presAssocID="{6239FB8C-168E-4BED-9B5C-205B69255AC4}" presName="Name17" presStyleLbl="parChTrans1D3" presStyleIdx="3" presStyleCnt="4"/>
      <dgm:spPr/>
      <dgm:t>
        <a:bodyPr/>
        <a:lstStyle/>
        <a:p>
          <a:endParaRPr lang="zh-CN" altLang="en-US"/>
        </a:p>
      </dgm:t>
    </dgm:pt>
    <dgm:pt modelId="{C27BB391-947D-4420-8857-41A97DF44073}" type="pres">
      <dgm:prSet presAssocID="{FDCA0A1C-6D6F-468E-919A-0D2C677EA075}" presName="hierRoot3" presStyleCnt="0"/>
      <dgm:spPr/>
    </dgm:pt>
    <dgm:pt modelId="{F095EA60-568A-4A57-A140-83EBD42FB84D}" type="pres">
      <dgm:prSet presAssocID="{FDCA0A1C-6D6F-468E-919A-0D2C677EA075}" presName="composite3" presStyleCnt="0"/>
      <dgm:spPr/>
    </dgm:pt>
    <dgm:pt modelId="{1CA4F5E7-EE22-4DBF-AD8F-0A490FD158D1}" type="pres">
      <dgm:prSet presAssocID="{FDCA0A1C-6D6F-468E-919A-0D2C677EA075}" presName="background3" presStyleLbl="node3" presStyleIdx="3" presStyleCnt="4"/>
      <dgm:spPr/>
    </dgm:pt>
    <dgm:pt modelId="{81E6A266-605D-4AEE-BDA2-84AEA037863F}" type="pres">
      <dgm:prSet presAssocID="{FDCA0A1C-6D6F-468E-919A-0D2C677EA075}" presName="text3" presStyleLbl="fgAcc3" presStyleIdx="3" presStyleCnt="4">
        <dgm:presLayoutVars>
          <dgm:chPref val="3"/>
        </dgm:presLayoutVars>
      </dgm:prSet>
      <dgm:spPr/>
      <dgm:t>
        <a:bodyPr/>
        <a:lstStyle/>
        <a:p>
          <a:endParaRPr lang="zh-CN" altLang="en-US"/>
        </a:p>
      </dgm:t>
    </dgm:pt>
    <dgm:pt modelId="{127F4879-C5BA-4BEE-B73F-FBE8921F0583}" type="pres">
      <dgm:prSet presAssocID="{FDCA0A1C-6D6F-468E-919A-0D2C677EA075}" presName="hierChild4" presStyleCnt="0"/>
      <dgm:spPr/>
    </dgm:pt>
  </dgm:ptLst>
  <dgm:cxnLst>
    <dgm:cxn modelId="{C0078E42-4672-4379-A43A-2261B929FF9C}" srcId="{91720CB2-66DD-48FE-8C38-523C88106AAF}" destId="{7B3B066A-BC85-4542-AF49-3159AA15A18D}" srcOrd="0" destOrd="0" parTransId="{609C82A8-5C4B-4DE2-A8AF-82C36B35C432}" sibTransId="{2EFF0561-0785-4AC6-8275-EC117C81E138}"/>
    <dgm:cxn modelId="{A844F571-DD71-4454-A4CE-ADC4EBDD68C4}" srcId="{CAC37510-5E09-43F7-8A3E-6BE1B9FBA61B}" destId="{9A184B75-4CDC-4B8C-9C84-42B3F40DC2DA}" srcOrd="1" destOrd="0" parTransId="{73861308-272F-4127-81C3-BE5754BAEC98}" sibTransId="{9AD8B4FF-AB9B-4531-9C69-018647EEC229}"/>
    <dgm:cxn modelId="{BA82562A-7012-4EE2-8698-40DBA613E04F}" type="presOf" srcId="{73861308-272F-4127-81C3-BE5754BAEC98}" destId="{6F236F2F-91FA-4434-9E6D-EAD1DE367A3C}" srcOrd="0" destOrd="0" presId="urn:microsoft.com/office/officeart/2005/8/layout/hierarchy1"/>
    <dgm:cxn modelId="{16E5670A-922B-45EC-AD0F-206E507D238D}" type="presOf" srcId="{6239FB8C-168E-4BED-9B5C-205B69255AC4}" destId="{16838D6B-3851-4BF3-AF37-D3D999E1BF22}" srcOrd="0" destOrd="0" presId="urn:microsoft.com/office/officeart/2005/8/layout/hierarchy1"/>
    <dgm:cxn modelId="{02B5DA86-8A85-4DF6-B22B-A75F96206B94}" type="presOf" srcId="{14145493-3934-44FD-BD07-0221A0A529D5}" destId="{BD916F18-F506-45FB-ABFB-D7FD8FB3E6F7}" srcOrd="0" destOrd="0" presId="urn:microsoft.com/office/officeart/2005/8/layout/hierarchy1"/>
    <dgm:cxn modelId="{E25C4923-5ED2-4331-9204-C25D48EDE94B}" srcId="{91720CB2-66DD-48FE-8C38-523C88106AAF}" destId="{E6A75985-B58C-466C-A184-2DE0CF612E54}" srcOrd="1" destOrd="0" parTransId="{BE29C714-4E18-4BB2-B405-1B8E6711C826}" sibTransId="{099BB548-4062-4454-829A-78868A5117BF}"/>
    <dgm:cxn modelId="{1914634A-3C75-492F-B45D-D6520576A651}" srcId="{CAC37510-5E09-43F7-8A3E-6BE1B9FBA61B}" destId="{91720CB2-66DD-48FE-8C38-523C88106AAF}" srcOrd="0" destOrd="0" parTransId="{722EE8D8-07BF-4A47-A579-6C41197E813E}" sibTransId="{C2219E75-486D-4C8A-8F21-2207D0FCA78A}"/>
    <dgm:cxn modelId="{4E891E32-1089-414F-B623-901A795CB4C3}" type="presOf" srcId="{91720CB2-66DD-48FE-8C38-523C88106AAF}" destId="{C1511959-AFC4-436F-99F7-C6A02029EFF2}" srcOrd="0" destOrd="0" presId="urn:microsoft.com/office/officeart/2005/8/layout/hierarchy1"/>
    <dgm:cxn modelId="{92DB8E01-7600-4DF8-83EE-D313B7F0C1C5}" type="presOf" srcId="{CAC37510-5E09-43F7-8A3E-6BE1B9FBA61B}" destId="{84F788F0-A0BA-46D7-885D-6A8B1DFF8913}" srcOrd="0" destOrd="0" presId="urn:microsoft.com/office/officeart/2005/8/layout/hierarchy1"/>
    <dgm:cxn modelId="{91CD1536-4098-4F79-9AF1-E1183EA1E23D}" srcId="{9A184B75-4CDC-4B8C-9C84-42B3F40DC2DA}" destId="{FDCA0A1C-6D6F-468E-919A-0D2C677EA075}" srcOrd="1" destOrd="0" parTransId="{6239FB8C-168E-4BED-9B5C-205B69255AC4}" sibTransId="{198A5AF7-4954-4995-8D37-CEF22647E3DF}"/>
    <dgm:cxn modelId="{B8CAC6D4-89AA-4F98-87C4-F07B211E4871}" type="presOf" srcId="{B0B7AF48-B852-4E86-A086-1F9F2D2EC6A4}" destId="{076D3D64-87B1-4A16-914E-40173F6CFB62}" srcOrd="0" destOrd="0" presId="urn:microsoft.com/office/officeart/2005/8/layout/hierarchy1"/>
    <dgm:cxn modelId="{A348FA53-00C4-4667-83C5-992D8D5778AB}" type="presOf" srcId="{7B3B066A-BC85-4542-AF49-3159AA15A18D}" destId="{CD0BD9E5-8DE7-4E40-B0E3-AAC2196B4D01}" srcOrd="0" destOrd="0" presId="urn:microsoft.com/office/officeart/2005/8/layout/hierarchy1"/>
    <dgm:cxn modelId="{E21D73EA-B8C6-48DC-9A0B-91C6BF495762}" type="presOf" srcId="{722EE8D8-07BF-4A47-A579-6C41197E813E}" destId="{96A00D43-CA6D-467A-A73C-5DD0BA2B7BDC}" srcOrd="0" destOrd="0" presId="urn:microsoft.com/office/officeart/2005/8/layout/hierarchy1"/>
    <dgm:cxn modelId="{F561A766-5F8F-43AD-AB97-ADF269B9F697}" type="presOf" srcId="{BE29C714-4E18-4BB2-B405-1B8E6711C826}" destId="{C91B11AF-FF84-489B-83F0-96F0E373532D}" srcOrd="0" destOrd="0" presId="urn:microsoft.com/office/officeart/2005/8/layout/hierarchy1"/>
    <dgm:cxn modelId="{86D358E1-6AB2-46A5-AC58-0D133FEE5498}" type="presOf" srcId="{E6A75985-B58C-466C-A184-2DE0CF612E54}" destId="{D64A3B3F-132C-4DC9-8A83-27286871CAAF}" srcOrd="0" destOrd="0" presId="urn:microsoft.com/office/officeart/2005/8/layout/hierarchy1"/>
    <dgm:cxn modelId="{19361375-4725-4BBD-B6BB-168B0D89E34B}" srcId="{14145493-3934-44FD-BD07-0221A0A529D5}" destId="{CAC37510-5E09-43F7-8A3E-6BE1B9FBA61B}" srcOrd="0" destOrd="0" parTransId="{CAAA2B4F-4F21-4B81-AC67-B311CB979976}" sibTransId="{6DD9C851-B9DC-4532-95DB-1F8922A321C1}"/>
    <dgm:cxn modelId="{4348DE2E-E540-4D4D-9313-740700C5A857}" type="presOf" srcId="{AB1DC4C4-55EE-4B32-A53F-924C9E0B62B5}" destId="{48E467EC-8339-4C61-80D5-9C19408D2C1A}" srcOrd="0" destOrd="0" presId="urn:microsoft.com/office/officeart/2005/8/layout/hierarchy1"/>
    <dgm:cxn modelId="{2574A4F8-B6B4-4E7A-9AC1-B488DF3F92EB}" type="presOf" srcId="{609C82A8-5C4B-4DE2-A8AF-82C36B35C432}" destId="{813FC813-A17D-4E7E-B9B4-EC732E679C43}" srcOrd="0" destOrd="0" presId="urn:microsoft.com/office/officeart/2005/8/layout/hierarchy1"/>
    <dgm:cxn modelId="{0A4DA52A-8F3C-420F-A4B9-F9E3D7759AAD}" srcId="{9A184B75-4CDC-4B8C-9C84-42B3F40DC2DA}" destId="{B0B7AF48-B852-4E86-A086-1F9F2D2EC6A4}" srcOrd="0" destOrd="0" parTransId="{AB1DC4C4-55EE-4B32-A53F-924C9E0B62B5}" sibTransId="{766B8F91-BA73-40D5-A775-13391BEE9F17}"/>
    <dgm:cxn modelId="{79A79111-3161-4BAD-9354-0C86909D4E9D}" type="presOf" srcId="{9A184B75-4CDC-4B8C-9C84-42B3F40DC2DA}" destId="{BC8636F1-4C6F-4750-85B9-CD127A81DAE9}" srcOrd="0" destOrd="0" presId="urn:microsoft.com/office/officeart/2005/8/layout/hierarchy1"/>
    <dgm:cxn modelId="{BF1214D9-E8B5-4219-9281-E969A1F8C569}" type="presOf" srcId="{FDCA0A1C-6D6F-468E-919A-0D2C677EA075}" destId="{81E6A266-605D-4AEE-BDA2-84AEA037863F}" srcOrd="0" destOrd="0" presId="urn:microsoft.com/office/officeart/2005/8/layout/hierarchy1"/>
    <dgm:cxn modelId="{C8744F51-74F4-4049-9BB0-5BDBCA627552}" type="presParOf" srcId="{BD916F18-F506-45FB-ABFB-D7FD8FB3E6F7}" destId="{33180B4F-A2D4-42FC-8F4B-70EA3259518F}" srcOrd="0" destOrd="0" presId="urn:microsoft.com/office/officeart/2005/8/layout/hierarchy1"/>
    <dgm:cxn modelId="{AF1A574F-2BEE-4693-9E24-7999B5C70BCF}" type="presParOf" srcId="{33180B4F-A2D4-42FC-8F4B-70EA3259518F}" destId="{EE5C64DD-22F1-4337-8B99-C2BC4FA4B78B}" srcOrd="0" destOrd="0" presId="urn:microsoft.com/office/officeart/2005/8/layout/hierarchy1"/>
    <dgm:cxn modelId="{4993EE78-95F4-4CFC-9ED1-987545C623AC}" type="presParOf" srcId="{EE5C64DD-22F1-4337-8B99-C2BC4FA4B78B}" destId="{26507732-49A8-45A0-A77B-5028B00B43D0}" srcOrd="0" destOrd="0" presId="urn:microsoft.com/office/officeart/2005/8/layout/hierarchy1"/>
    <dgm:cxn modelId="{5A2C81C8-3CFC-4EB8-AB5C-248A9B2AE626}" type="presParOf" srcId="{EE5C64DD-22F1-4337-8B99-C2BC4FA4B78B}" destId="{84F788F0-A0BA-46D7-885D-6A8B1DFF8913}" srcOrd="1" destOrd="0" presId="urn:microsoft.com/office/officeart/2005/8/layout/hierarchy1"/>
    <dgm:cxn modelId="{2593A7E7-FB9A-4D74-AB52-C1AC94F5CDA8}" type="presParOf" srcId="{33180B4F-A2D4-42FC-8F4B-70EA3259518F}" destId="{D2187F19-D284-4743-AE76-5279890B46E9}" srcOrd="1" destOrd="0" presId="urn:microsoft.com/office/officeart/2005/8/layout/hierarchy1"/>
    <dgm:cxn modelId="{80816AE0-2410-4751-B138-45090628012B}" type="presParOf" srcId="{D2187F19-D284-4743-AE76-5279890B46E9}" destId="{96A00D43-CA6D-467A-A73C-5DD0BA2B7BDC}" srcOrd="0" destOrd="0" presId="urn:microsoft.com/office/officeart/2005/8/layout/hierarchy1"/>
    <dgm:cxn modelId="{B77A53E2-57ED-47C1-BAFD-76B53CC0BC5E}" type="presParOf" srcId="{D2187F19-D284-4743-AE76-5279890B46E9}" destId="{09C7B36E-21E8-4BAB-A220-1F625B612F33}" srcOrd="1" destOrd="0" presId="urn:microsoft.com/office/officeart/2005/8/layout/hierarchy1"/>
    <dgm:cxn modelId="{A97E3FCA-4E16-4BCB-8E80-0DC9694A9897}" type="presParOf" srcId="{09C7B36E-21E8-4BAB-A220-1F625B612F33}" destId="{47F627BE-42EB-456D-9736-ACD525A66716}" srcOrd="0" destOrd="0" presId="urn:microsoft.com/office/officeart/2005/8/layout/hierarchy1"/>
    <dgm:cxn modelId="{7D4E1733-4587-44BB-90BD-175E26658BC1}" type="presParOf" srcId="{47F627BE-42EB-456D-9736-ACD525A66716}" destId="{F1F3E6A5-3EE5-47DE-A7B7-5B2636550236}" srcOrd="0" destOrd="0" presId="urn:microsoft.com/office/officeart/2005/8/layout/hierarchy1"/>
    <dgm:cxn modelId="{194477D4-4A57-4619-A99C-283A4EFC800F}" type="presParOf" srcId="{47F627BE-42EB-456D-9736-ACD525A66716}" destId="{C1511959-AFC4-436F-99F7-C6A02029EFF2}" srcOrd="1" destOrd="0" presId="urn:microsoft.com/office/officeart/2005/8/layout/hierarchy1"/>
    <dgm:cxn modelId="{92970C47-6259-4EC5-B28B-F33A585CCCEB}" type="presParOf" srcId="{09C7B36E-21E8-4BAB-A220-1F625B612F33}" destId="{DA99D266-7833-4A74-BB18-797B729686E8}" srcOrd="1" destOrd="0" presId="urn:microsoft.com/office/officeart/2005/8/layout/hierarchy1"/>
    <dgm:cxn modelId="{FA2166E9-EFC1-4143-8C6F-9048518FA2B8}" type="presParOf" srcId="{DA99D266-7833-4A74-BB18-797B729686E8}" destId="{813FC813-A17D-4E7E-B9B4-EC732E679C43}" srcOrd="0" destOrd="0" presId="urn:microsoft.com/office/officeart/2005/8/layout/hierarchy1"/>
    <dgm:cxn modelId="{19465BDF-9903-4F76-8CA2-046A93E4178D}" type="presParOf" srcId="{DA99D266-7833-4A74-BB18-797B729686E8}" destId="{DD0CA958-DB2C-4E7A-976E-9007BB7982FE}" srcOrd="1" destOrd="0" presId="urn:microsoft.com/office/officeart/2005/8/layout/hierarchy1"/>
    <dgm:cxn modelId="{25F29D71-BCF1-40D3-A8B1-8723879A3DFD}" type="presParOf" srcId="{DD0CA958-DB2C-4E7A-976E-9007BB7982FE}" destId="{25E04E4C-A4C2-4BB1-9E6D-D7E660E00FC6}" srcOrd="0" destOrd="0" presId="urn:microsoft.com/office/officeart/2005/8/layout/hierarchy1"/>
    <dgm:cxn modelId="{ADF8A7EA-3D05-4A5A-ADB6-866E00F2E1F2}" type="presParOf" srcId="{25E04E4C-A4C2-4BB1-9E6D-D7E660E00FC6}" destId="{80DA21A4-1250-4EEF-AFB5-C189CD3EB70D}" srcOrd="0" destOrd="0" presId="urn:microsoft.com/office/officeart/2005/8/layout/hierarchy1"/>
    <dgm:cxn modelId="{D7D0F60C-E993-4BC1-B575-3694CF4F2CDB}" type="presParOf" srcId="{25E04E4C-A4C2-4BB1-9E6D-D7E660E00FC6}" destId="{CD0BD9E5-8DE7-4E40-B0E3-AAC2196B4D01}" srcOrd="1" destOrd="0" presId="urn:microsoft.com/office/officeart/2005/8/layout/hierarchy1"/>
    <dgm:cxn modelId="{4FCAFC03-7C48-44CE-8360-84299AAB28A1}" type="presParOf" srcId="{DD0CA958-DB2C-4E7A-976E-9007BB7982FE}" destId="{67267077-FF04-460C-A8A6-D2EFF3B28ABD}" srcOrd="1" destOrd="0" presId="urn:microsoft.com/office/officeart/2005/8/layout/hierarchy1"/>
    <dgm:cxn modelId="{66518EBB-B7DD-47F3-99F7-909E073A0127}" type="presParOf" srcId="{DA99D266-7833-4A74-BB18-797B729686E8}" destId="{C91B11AF-FF84-489B-83F0-96F0E373532D}" srcOrd="2" destOrd="0" presId="urn:microsoft.com/office/officeart/2005/8/layout/hierarchy1"/>
    <dgm:cxn modelId="{9E0C28AA-2E93-4297-A8DB-11CD5CC07BCF}" type="presParOf" srcId="{DA99D266-7833-4A74-BB18-797B729686E8}" destId="{FA24164C-305B-4B01-A231-597D7F7D67DA}" srcOrd="3" destOrd="0" presId="urn:microsoft.com/office/officeart/2005/8/layout/hierarchy1"/>
    <dgm:cxn modelId="{DA31EA65-6042-46D0-A24A-5E7CA6BB396C}" type="presParOf" srcId="{FA24164C-305B-4B01-A231-597D7F7D67DA}" destId="{969A0F01-F275-42E1-9F44-37BD44F1D815}" srcOrd="0" destOrd="0" presId="urn:microsoft.com/office/officeart/2005/8/layout/hierarchy1"/>
    <dgm:cxn modelId="{D141FA0E-AED6-45DB-B735-2CDC8CA4E913}" type="presParOf" srcId="{969A0F01-F275-42E1-9F44-37BD44F1D815}" destId="{95F45816-D47E-4244-A61C-E43830C086B7}" srcOrd="0" destOrd="0" presId="urn:microsoft.com/office/officeart/2005/8/layout/hierarchy1"/>
    <dgm:cxn modelId="{8ADDF2FF-C530-4F75-915A-3951813791A9}" type="presParOf" srcId="{969A0F01-F275-42E1-9F44-37BD44F1D815}" destId="{D64A3B3F-132C-4DC9-8A83-27286871CAAF}" srcOrd="1" destOrd="0" presId="urn:microsoft.com/office/officeart/2005/8/layout/hierarchy1"/>
    <dgm:cxn modelId="{B33741AC-1BB1-4C9E-835D-3E426DC37F1F}" type="presParOf" srcId="{FA24164C-305B-4B01-A231-597D7F7D67DA}" destId="{D0E04E2E-2216-4491-9924-3F68E2665271}" srcOrd="1" destOrd="0" presId="urn:microsoft.com/office/officeart/2005/8/layout/hierarchy1"/>
    <dgm:cxn modelId="{3DF96232-7B43-464F-BD00-511CCA21DA99}" type="presParOf" srcId="{D2187F19-D284-4743-AE76-5279890B46E9}" destId="{6F236F2F-91FA-4434-9E6D-EAD1DE367A3C}" srcOrd="2" destOrd="0" presId="urn:microsoft.com/office/officeart/2005/8/layout/hierarchy1"/>
    <dgm:cxn modelId="{7F03A9B4-2A73-47CC-9D74-3AC19F1A4F09}" type="presParOf" srcId="{D2187F19-D284-4743-AE76-5279890B46E9}" destId="{B6B25944-4881-4168-84BC-07B26C90B320}" srcOrd="3" destOrd="0" presId="urn:microsoft.com/office/officeart/2005/8/layout/hierarchy1"/>
    <dgm:cxn modelId="{09432FB8-E596-4497-8E3F-7C9A3D4F8E6E}" type="presParOf" srcId="{B6B25944-4881-4168-84BC-07B26C90B320}" destId="{025C2174-0385-49FA-A287-CC826AD85C28}" srcOrd="0" destOrd="0" presId="urn:microsoft.com/office/officeart/2005/8/layout/hierarchy1"/>
    <dgm:cxn modelId="{8760B4A1-8945-49A3-9755-D9EBBA2E78F2}" type="presParOf" srcId="{025C2174-0385-49FA-A287-CC826AD85C28}" destId="{BC08B737-4B1B-43B3-B4D1-B4A29A7FE9B4}" srcOrd="0" destOrd="0" presId="urn:microsoft.com/office/officeart/2005/8/layout/hierarchy1"/>
    <dgm:cxn modelId="{70FEBEB8-A40C-4568-A4E5-BB8F9F4A3756}" type="presParOf" srcId="{025C2174-0385-49FA-A287-CC826AD85C28}" destId="{BC8636F1-4C6F-4750-85B9-CD127A81DAE9}" srcOrd="1" destOrd="0" presId="urn:microsoft.com/office/officeart/2005/8/layout/hierarchy1"/>
    <dgm:cxn modelId="{A04B8AEA-BD78-468F-A704-FCC1098394B0}" type="presParOf" srcId="{B6B25944-4881-4168-84BC-07B26C90B320}" destId="{D002B2A0-3FA3-4DC2-AF89-9F57111957F6}" srcOrd="1" destOrd="0" presId="urn:microsoft.com/office/officeart/2005/8/layout/hierarchy1"/>
    <dgm:cxn modelId="{A46FCD61-B9DF-41CD-98A2-EC1F979D63EC}" type="presParOf" srcId="{D002B2A0-3FA3-4DC2-AF89-9F57111957F6}" destId="{48E467EC-8339-4C61-80D5-9C19408D2C1A}" srcOrd="0" destOrd="0" presId="urn:microsoft.com/office/officeart/2005/8/layout/hierarchy1"/>
    <dgm:cxn modelId="{E54781B7-312B-411B-8474-C765D0BABDC1}" type="presParOf" srcId="{D002B2A0-3FA3-4DC2-AF89-9F57111957F6}" destId="{C87BBBCF-102C-4FDB-9AA6-0D33BED0D5E4}" srcOrd="1" destOrd="0" presId="urn:microsoft.com/office/officeart/2005/8/layout/hierarchy1"/>
    <dgm:cxn modelId="{0B4C4A76-5E8E-4778-B141-A1AC6D05FCD8}" type="presParOf" srcId="{C87BBBCF-102C-4FDB-9AA6-0D33BED0D5E4}" destId="{65E65769-FA69-42F1-A81B-5BDDE8E75D5B}" srcOrd="0" destOrd="0" presId="urn:microsoft.com/office/officeart/2005/8/layout/hierarchy1"/>
    <dgm:cxn modelId="{71EE6438-7076-4D82-8388-91B4B2538ABF}" type="presParOf" srcId="{65E65769-FA69-42F1-A81B-5BDDE8E75D5B}" destId="{6EFDAB3A-F501-47CC-883C-E45CB10267AD}" srcOrd="0" destOrd="0" presId="urn:microsoft.com/office/officeart/2005/8/layout/hierarchy1"/>
    <dgm:cxn modelId="{97C14527-1B1E-47BD-910C-23CBA1CC914B}" type="presParOf" srcId="{65E65769-FA69-42F1-A81B-5BDDE8E75D5B}" destId="{076D3D64-87B1-4A16-914E-40173F6CFB62}" srcOrd="1" destOrd="0" presId="urn:microsoft.com/office/officeart/2005/8/layout/hierarchy1"/>
    <dgm:cxn modelId="{2872B06D-A85D-4471-A759-DF39876A2AEA}" type="presParOf" srcId="{C87BBBCF-102C-4FDB-9AA6-0D33BED0D5E4}" destId="{7501BBD7-1C2F-4DB1-849D-B6CA80AF1C78}" srcOrd="1" destOrd="0" presId="urn:microsoft.com/office/officeart/2005/8/layout/hierarchy1"/>
    <dgm:cxn modelId="{96E3E337-FE19-408C-AFBE-E7C40A9EE5CB}" type="presParOf" srcId="{D002B2A0-3FA3-4DC2-AF89-9F57111957F6}" destId="{16838D6B-3851-4BF3-AF37-D3D999E1BF22}" srcOrd="2" destOrd="0" presId="urn:microsoft.com/office/officeart/2005/8/layout/hierarchy1"/>
    <dgm:cxn modelId="{8201D31F-1497-4D57-9529-C31A68C1C071}" type="presParOf" srcId="{D002B2A0-3FA3-4DC2-AF89-9F57111957F6}" destId="{C27BB391-947D-4420-8857-41A97DF44073}" srcOrd="3" destOrd="0" presId="urn:microsoft.com/office/officeart/2005/8/layout/hierarchy1"/>
    <dgm:cxn modelId="{4A7E3C97-A3B9-455B-AD03-785F32BCB085}" type="presParOf" srcId="{C27BB391-947D-4420-8857-41A97DF44073}" destId="{F095EA60-568A-4A57-A140-83EBD42FB84D}" srcOrd="0" destOrd="0" presId="urn:microsoft.com/office/officeart/2005/8/layout/hierarchy1"/>
    <dgm:cxn modelId="{3A7FED3C-6119-40CF-A1C9-32E202F73930}" type="presParOf" srcId="{F095EA60-568A-4A57-A140-83EBD42FB84D}" destId="{1CA4F5E7-EE22-4DBF-AD8F-0A490FD158D1}" srcOrd="0" destOrd="0" presId="urn:microsoft.com/office/officeart/2005/8/layout/hierarchy1"/>
    <dgm:cxn modelId="{78F85999-2309-4EA4-850E-1BB4F4F534AD}" type="presParOf" srcId="{F095EA60-568A-4A57-A140-83EBD42FB84D}" destId="{81E6A266-605D-4AEE-BDA2-84AEA037863F}" srcOrd="1" destOrd="0" presId="urn:microsoft.com/office/officeart/2005/8/layout/hierarchy1"/>
    <dgm:cxn modelId="{BBC7B9C0-E49B-4D1E-8398-9AAC54A2B806}" type="presParOf" srcId="{C27BB391-947D-4420-8857-41A97DF44073}" destId="{127F4879-C5BA-4BEE-B73F-FBE8921F0583}"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4368-B00F-4F76-A5DD-7FCA1EFEB00C}">
      <dsp:nvSpPr>
        <dsp:cNvPr id="0" name=""/>
        <dsp:cNvSpPr/>
      </dsp:nvSpPr>
      <dsp:spPr>
        <a:xfrm>
          <a:off x="2239347" y="372"/>
          <a:ext cx="3359020" cy="1451074"/>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指</a:t>
          </a:r>
          <a:r>
            <a:rPr lang="zh-CN" altLang="en-US" sz="1700" kern="1200" dirty="0" smtClean="0">
              <a:solidFill>
                <a:srgbClr val="FF0000"/>
              </a:solidFill>
            </a:rPr>
            <a:t>在</a:t>
          </a:r>
          <a:r>
            <a:rPr lang="en-US" altLang="zh-CN" sz="1700" kern="1200" dirty="0" smtClean="0">
              <a:solidFill>
                <a:srgbClr val="FF0000"/>
              </a:solidFill>
            </a:rPr>
            <a:t>CIPS</a:t>
          </a:r>
          <a:r>
            <a:rPr lang="zh-CN" altLang="en-US" sz="1700" kern="1200" dirty="0" smtClean="0">
              <a:solidFill>
                <a:srgbClr val="FF0000"/>
              </a:solidFill>
            </a:rPr>
            <a:t>开设清算账户</a:t>
          </a:r>
          <a:r>
            <a:rPr lang="zh-CN" altLang="en-US" sz="1700" kern="1200" dirty="0" smtClean="0"/>
            <a:t>的金融机构</a:t>
          </a:r>
          <a:endParaRPr lang="zh-CN" altLang="en-US" sz="1700" kern="1200" dirty="0"/>
        </a:p>
      </dsp:txBody>
      <dsp:txXfrm>
        <a:off x="2239347" y="181756"/>
        <a:ext cx="2814867" cy="1088306"/>
      </dsp:txXfrm>
    </dsp:sp>
    <dsp:sp modelId="{5C722ACE-EEA3-4815-84D9-0FAFF0A53B04}">
      <dsp:nvSpPr>
        <dsp:cNvPr id="0" name=""/>
        <dsp:cNvSpPr/>
      </dsp:nvSpPr>
      <dsp:spPr>
        <a:xfrm>
          <a:off x="0" y="372"/>
          <a:ext cx="2239347" cy="14510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t>直接参与者</a:t>
          </a:r>
          <a:endParaRPr lang="zh-CN" altLang="en-US" sz="2800" kern="1200" dirty="0"/>
        </a:p>
      </dsp:txBody>
      <dsp:txXfrm>
        <a:off x="70836" y="71208"/>
        <a:ext cx="2097675" cy="1309402"/>
      </dsp:txXfrm>
    </dsp:sp>
    <dsp:sp modelId="{BA587059-D901-4E1F-837F-C1EDD8A48D00}">
      <dsp:nvSpPr>
        <dsp:cNvPr id="0" name=""/>
        <dsp:cNvSpPr/>
      </dsp:nvSpPr>
      <dsp:spPr>
        <a:xfrm>
          <a:off x="2239347" y="1596553"/>
          <a:ext cx="3359020" cy="1451074"/>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指</a:t>
          </a:r>
          <a:r>
            <a:rPr lang="zh-CN" altLang="en-US" sz="1700" kern="1200" dirty="0" smtClean="0">
              <a:solidFill>
                <a:schemeClr val="accent1"/>
              </a:solidFill>
            </a:rPr>
            <a:t>未在</a:t>
          </a:r>
          <a:r>
            <a:rPr lang="en-US" altLang="en-US" sz="1700" kern="1200" dirty="0" smtClean="0">
              <a:solidFill>
                <a:schemeClr val="accent1"/>
              </a:solidFill>
            </a:rPr>
            <a:t>CIPS</a:t>
          </a:r>
          <a:r>
            <a:rPr lang="zh-CN" altLang="en-US" sz="1700" kern="1200" dirty="0" smtClean="0">
              <a:solidFill>
                <a:schemeClr val="accent1"/>
              </a:solidFill>
            </a:rPr>
            <a:t>开设清算账户</a:t>
          </a:r>
          <a:r>
            <a:rPr lang="zh-CN" altLang="en-US" sz="1700" kern="1200" dirty="0" smtClean="0"/>
            <a:t>，</a:t>
          </a:r>
          <a:r>
            <a:rPr lang="zh-CN" sz="1700" kern="1200" dirty="0" smtClean="0"/>
            <a:t>拥有</a:t>
          </a:r>
          <a:r>
            <a:rPr lang="en-GB" sz="1700" kern="1200" dirty="0" smtClean="0"/>
            <a:t>CIPS</a:t>
          </a:r>
          <a:r>
            <a:rPr lang="zh-CN" sz="1700" kern="1200" dirty="0" smtClean="0"/>
            <a:t>行号</a:t>
          </a:r>
          <a:r>
            <a:rPr lang="zh-CN" altLang="en-US" sz="1700" kern="1200" dirty="0" smtClean="0"/>
            <a:t>，必须委托直接参与者办理人民币跨境支付业务的境内外银行机构。</a:t>
          </a:r>
          <a:endParaRPr lang="zh-CN" altLang="en-US" sz="1700" kern="1200" dirty="0"/>
        </a:p>
      </dsp:txBody>
      <dsp:txXfrm>
        <a:off x="2239347" y="1777937"/>
        <a:ext cx="2814867" cy="1088306"/>
      </dsp:txXfrm>
    </dsp:sp>
    <dsp:sp modelId="{600A1ACE-B349-48FC-93DA-B70F64F1B03A}">
      <dsp:nvSpPr>
        <dsp:cNvPr id="0" name=""/>
        <dsp:cNvSpPr/>
      </dsp:nvSpPr>
      <dsp:spPr>
        <a:xfrm>
          <a:off x="0" y="1596553"/>
          <a:ext cx="2239347" cy="14510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t>间接参与者</a:t>
          </a:r>
          <a:endParaRPr lang="zh-CN" altLang="en-US" sz="2800" kern="1200" dirty="0"/>
        </a:p>
      </dsp:txBody>
      <dsp:txXfrm>
        <a:off x="70836" y="1667389"/>
        <a:ext cx="2097675" cy="1309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38D6B-3851-4BF3-AF37-D3D999E1BF22}">
      <dsp:nvSpPr>
        <dsp:cNvPr id="0" name=""/>
        <dsp:cNvSpPr/>
      </dsp:nvSpPr>
      <dsp:spPr>
        <a:xfrm>
          <a:off x="3400889" y="1777172"/>
          <a:ext cx="584448" cy="278144"/>
        </a:xfrm>
        <a:custGeom>
          <a:avLst/>
          <a:gdLst/>
          <a:ahLst/>
          <a:cxnLst/>
          <a:rect l="0" t="0" r="0" b="0"/>
          <a:pathLst>
            <a:path>
              <a:moveTo>
                <a:pt x="0" y="0"/>
              </a:moveTo>
              <a:lnTo>
                <a:pt x="0" y="189547"/>
              </a:lnTo>
              <a:lnTo>
                <a:pt x="584448" y="189547"/>
              </a:lnTo>
              <a:lnTo>
                <a:pt x="584448" y="2781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E467EC-8339-4C61-80D5-9C19408D2C1A}">
      <dsp:nvSpPr>
        <dsp:cNvPr id="0" name=""/>
        <dsp:cNvSpPr/>
      </dsp:nvSpPr>
      <dsp:spPr>
        <a:xfrm>
          <a:off x="2816441" y="1777172"/>
          <a:ext cx="584448" cy="278144"/>
        </a:xfrm>
        <a:custGeom>
          <a:avLst/>
          <a:gdLst/>
          <a:ahLst/>
          <a:cxnLst/>
          <a:rect l="0" t="0" r="0" b="0"/>
          <a:pathLst>
            <a:path>
              <a:moveTo>
                <a:pt x="584448" y="0"/>
              </a:moveTo>
              <a:lnTo>
                <a:pt x="584448" y="189547"/>
              </a:lnTo>
              <a:lnTo>
                <a:pt x="0" y="189547"/>
              </a:lnTo>
              <a:lnTo>
                <a:pt x="0" y="2781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236F2F-91FA-4434-9E6D-EAD1DE367A3C}">
      <dsp:nvSpPr>
        <dsp:cNvPr id="0" name=""/>
        <dsp:cNvSpPr/>
      </dsp:nvSpPr>
      <dsp:spPr>
        <a:xfrm>
          <a:off x="2232430" y="891733"/>
          <a:ext cx="1168458" cy="278144"/>
        </a:xfrm>
        <a:custGeom>
          <a:avLst/>
          <a:gdLst/>
          <a:ahLst/>
          <a:cxnLst/>
          <a:rect l="0" t="0" r="0" b="0"/>
          <a:pathLst>
            <a:path>
              <a:moveTo>
                <a:pt x="0" y="0"/>
              </a:moveTo>
              <a:lnTo>
                <a:pt x="0" y="189547"/>
              </a:lnTo>
              <a:lnTo>
                <a:pt x="1168458" y="189547"/>
              </a:lnTo>
              <a:lnTo>
                <a:pt x="1168458" y="2781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1B11AF-FF84-489B-83F0-96F0E373532D}">
      <dsp:nvSpPr>
        <dsp:cNvPr id="0" name=""/>
        <dsp:cNvSpPr/>
      </dsp:nvSpPr>
      <dsp:spPr>
        <a:xfrm>
          <a:off x="1063972" y="1777172"/>
          <a:ext cx="584448" cy="278144"/>
        </a:xfrm>
        <a:custGeom>
          <a:avLst/>
          <a:gdLst/>
          <a:ahLst/>
          <a:cxnLst/>
          <a:rect l="0" t="0" r="0" b="0"/>
          <a:pathLst>
            <a:path>
              <a:moveTo>
                <a:pt x="0" y="0"/>
              </a:moveTo>
              <a:lnTo>
                <a:pt x="0" y="189547"/>
              </a:lnTo>
              <a:lnTo>
                <a:pt x="584448" y="189547"/>
              </a:lnTo>
              <a:lnTo>
                <a:pt x="584448" y="2781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3FC813-A17D-4E7E-B9B4-EC732E679C43}">
      <dsp:nvSpPr>
        <dsp:cNvPr id="0" name=""/>
        <dsp:cNvSpPr/>
      </dsp:nvSpPr>
      <dsp:spPr>
        <a:xfrm>
          <a:off x="480399" y="1777172"/>
          <a:ext cx="583572" cy="278144"/>
        </a:xfrm>
        <a:custGeom>
          <a:avLst/>
          <a:gdLst/>
          <a:ahLst/>
          <a:cxnLst/>
          <a:rect l="0" t="0" r="0" b="0"/>
          <a:pathLst>
            <a:path>
              <a:moveTo>
                <a:pt x="583572" y="0"/>
              </a:moveTo>
              <a:lnTo>
                <a:pt x="583572" y="189547"/>
              </a:lnTo>
              <a:lnTo>
                <a:pt x="0" y="189547"/>
              </a:lnTo>
              <a:lnTo>
                <a:pt x="0" y="2781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A00D43-CA6D-467A-A73C-5DD0BA2B7BDC}">
      <dsp:nvSpPr>
        <dsp:cNvPr id="0" name=""/>
        <dsp:cNvSpPr/>
      </dsp:nvSpPr>
      <dsp:spPr>
        <a:xfrm>
          <a:off x="1063972" y="891733"/>
          <a:ext cx="1168458" cy="278144"/>
        </a:xfrm>
        <a:custGeom>
          <a:avLst/>
          <a:gdLst/>
          <a:ahLst/>
          <a:cxnLst/>
          <a:rect l="0" t="0" r="0" b="0"/>
          <a:pathLst>
            <a:path>
              <a:moveTo>
                <a:pt x="1168458" y="0"/>
              </a:moveTo>
              <a:lnTo>
                <a:pt x="1168458" y="189547"/>
              </a:lnTo>
              <a:lnTo>
                <a:pt x="0" y="189547"/>
              </a:lnTo>
              <a:lnTo>
                <a:pt x="0" y="2781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507732-49A8-45A0-A77B-5028B00B43D0}">
      <dsp:nvSpPr>
        <dsp:cNvPr id="0" name=""/>
        <dsp:cNvSpPr/>
      </dsp:nvSpPr>
      <dsp:spPr>
        <a:xfrm>
          <a:off x="1754246" y="284438"/>
          <a:ext cx="956369" cy="6072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788F0-A0BA-46D7-885D-6A8B1DFF8913}">
      <dsp:nvSpPr>
        <dsp:cNvPr id="0" name=""/>
        <dsp:cNvSpPr/>
      </dsp:nvSpPr>
      <dsp:spPr>
        <a:xfrm>
          <a:off x="1860509" y="385388"/>
          <a:ext cx="956369" cy="60729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CIPS</a:t>
          </a:r>
          <a:endParaRPr lang="zh-CN" altLang="en-US" sz="2300" kern="1200" dirty="0"/>
        </a:p>
      </dsp:txBody>
      <dsp:txXfrm>
        <a:off x="1878296" y="403175"/>
        <a:ext cx="920795" cy="571720"/>
      </dsp:txXfrm>
    </dsp:sp>
    <dsp:sp modelId="{F1F3E6A5-3EE5-47DE-A7B7-5B2636550236}">
      <dsp:nvSpPr>
        <dsp:cNvPr id="0" name=""/>
        <dsp:cNvSpPr/>
      </dsp:nvSpPr>
      <dsp:spPr>
        <a:xfrm>
          <a:off x="585787" y="1169877"/>
          <a:ext cx="956369" cy="6072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511959-AFC4-436F-99F7-C6A02029EFF2}">
      <dsp:nvSpPr>
        <dsp:cNvPr id="0" name=""/>
        <dsp:cNvSpPr/>
      </dsp:nvSpPr>
      <dsp:spPr>
        <a:xfrm>
          <a:off x="692050" y="1270827"/>
          <a:ext cx="956369" cy="60729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直参</a:t>
          </a:r>
          <a:r>
            <a:rPr lang="en-US" altLang="zh-CN" sz="2300" kern="1200" dirty="0" smtClean="0"/>
            <a:t>A</a:t>
          </a:r>
          <a:endParaRPr lang="zh-CN" altLang="en-US" sz="2300" kern="1200" dirty="0"/>
        </a:p>
      </dsp:txBody>
      <dsp:txXfrm>
        <a:off x="709837" y="1288614"/>
        <a:ext cx="920795" cy="571720"/>
      </dsp:txXfrm>
    </dsp:sp>
    <dsp:sp modelId="{80DA21A4-1250-4EEF-AFB5-C189CD3EB70D}">
      <dsp:nvSpPr>
        <dsp:cNvPr id="0" name=""/>
        <dsp:cNvSpPr/>
      </dsp:nvSpPr>
      <dsp:spPr>
        <a:xfrm>
          <a:off x="2214" y="2055316"/>
          <a:ext cx="956369" cy="6072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0BD9E5-8DE7-4E40-B0E3-AAC2196B4D01}">
      <dsp:nvSpPr>
        <dsp:cNvPr id="0" name=""/>
        <dsp:cNvSpPr/>
      </dsp:nvSpPr>
      <dsp:spPr>
        <a:xfrm>
          <a:off x="108477" y="2156266"/>
          <a:ext cx="956369" cy="60729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间参</a:t>
          </a:r>
          <a:r>
            <a:rPr lang="en-US" altLang="zh-CN" sz="2300" kern="1200" dirty="0" smtClean="0"/>
            <a:t>C</a:t>
          </a:r>
          <a:endParaRPr lang="zh-CN" altLang="en-US" sz="2300" kern="1200" dirty="0"/>
        </a:p>
      </dsp:txBody>
      <dsp:txXfrm>
        <a:off x="126264" y="2174053"/>
        <a:ext cx="920795" cy="571720"/>
      </dsp:txXfrm>
    </dsp:sp>
    <dsp:sp modelId="{95F45816-D47E-4244-A61C-E43830C086B7}">
      <dsp:nvSpPr>
        <dsp:cNvPr id="0" name=""/>
        <dsp:cNvSpPr/>
      </dsp:nvSpPr>
      <dsp:spPr>
        <a:xfrm>
          <a:off x="1171110" y="2055316"/>
          <a:ext cx="954619" cy="6072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4A3B3F-132C-4DC9-8A83-27286871CAAF}">
      <dsp:nvSpPr>
        <dsp:cNvPr id="0" name=""/>
        <dsp:cNvSpPr/>
      </dsp:nvSpPr>
      <dsp:spPr>
        <a:xfrm>
          <a:off x="1277373" y="2156266"/>
          <a:ext cx="954619" cy="60729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solidFill>
                <a:srgbClr val="FF0000"/>
              </a:solidFill>
            </a:rPr>
            <a:t>间参</a:t>
          </a:r>
          <a:r>
            <a:rPr lang="en-US" altLang="zh-CN" sz="2300" kern="1200" dirty="0" smtClean="0">
              <a:solidFill>
                <a:srgbClr val="FF0000"/>
              </a:solidFill>
            </a:rPr>
            <a:t>D</a:t>
          </a:r>
          <a:endParaRPr lang="zh-CN" altLang="en-US" sz="2300" kern="1200" dirty="0">
            <a:solidFill>
              <a:srgbClr val="FF0000"/>
            </a:solidFill>
          </a:endParaRPr>
        </a:p>
      </dsp:txBody>
      <dsp:txXfrm>
        <a:off x="1295160" y="2174053"/>
        <a:ext cx="919045" cy="571720"/>
      </dsp:txXfrm>
    </dsp:sp>
    <dsp:sp modelId="{BC08B737-4B1B-43B3-B4D1-B4A29A7FE9B4}">
      <dsp:nvSpPr>
        <dsp:cNvPr id="0" name=""/>
        <dsp:cNvSpPr/>
      </dsp:nvSpPr>
      <dsp:spPr>
        <a:xfrm>
          <a:off x="2922704" y="1169877"/>
          <a:ext cx="956369" cy="6072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8636F1-4C6F-4750-85B9-CD127A81DAE9}">
      <dsp:nvSpPr>
        <dsp:cNvPr id="0" name=""/>
        <dsp:cNvSpPr/>
      </dsp:nvSpPr>
      <dsp:spPr>
        <a:xfrm>
          <a:off x="3028967" y="1270827"/>
          <a:ext cx="956369" cy="60729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直参</a:t>
          </a:r>
          <a:r>
            <a:rPr lang="en-US" altLang="zh-CN" sz="2300" kern="1200" dirty="0" smtClean="0"/>
            <a:t>B</a:t>
          </a:r>
          <a:endParaRPr lang="zh-CN" altLang="en-US" sz="2300" kern="1200" dirty="0"/>
        </a:p>
      </dsp:txBody>
      <dsp:txXfrm>
        <a:off x="3046754" y="1288614"/>
        <a:ext cx="920795" cy="571720"/>
      </dsp:txXfrm>
    </dsp:sp>
    <dsp:sp modelId="{6EFDAB3A-F501-47CC-883C-E45CB10267AD}">
      <dsp:nvSpPr>
        <dsp:cNvPr id="0" name=""/>
        <dsp:cNvSpPr/>
      </dsp:nvSpPr>
      <dsp:spPr>
        <a:xfrm>
          <a:off x="2338256" y="2055316"/>
          <a:ext cx="956369" cy="6072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6D3D64-87B1-4A16-914E-40173F6CFB62}">
      <dsp:nvSpPr>
        <dsp:cNvPr id="0" name=""/>
        <dsp:cNvSpPr/>
      </dsp:nvSpPr>
      <dsp:spPr>
        <a:xfrm>
          <a:off x="2444519" y="2156266"/>
          <a:ext cx="956369" cy="60729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solidFill>
                <a:srgbClr val="FF0000"/>
              </a:solidFill>
            </a:rPr>
            <a:t>间参</a:t>
          </a:r>
          <a:r>
            <a:rPr lang="en-US" altLang="zh-CN" sz="2300" kern="1200" dirty="0" smtClean="0">
              <a:solidFill>
                <a:srgbClr val="FF0000"/>
              </a:solidFill>
            </a:rPr>
            <a:t>D</a:t>
          </a:r>
          <a:endParaRPr lang="zh-CN" altLang="en-US" sz="2300" kern="1200" dirty="0">
            <a:solidFill>
              <a:srgbClr val="FF0000"/>
            </a:solidFill>
          </a:endParaRPr>
        </a:p>
      </dsp:txBody>
      <dsp:txXfrm>
        <a:off x="2462306" y="2174053"/>
        <a:ext cx="920795" cy="571720"/>
      </dsp:txXfrm>
    </dsp:sp>
    <dsp:sp modelId="{1CA4F5E7-EE22-4DBF-AD8F-0A490FD158D1}">
      <dsp:nvSpPr>
        <dsp:cNvPr id="0" name=""/>
        <dsp:cNvSpPr/>
      </dsp:nvSpPr>
      <dsp:spPr>
        <a:xfrm>
          <a:off x="3507152" y="2055316"/>
          <a:ext cx="956369" cy="6072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E6A266-605D-4AEE-BDA2-84AEA037863F}">
      <dsp:nvSpPr>
        <dsp:cNvPr id="0" name=""/>
        <dsp:cNvSpPr/>
      </dsp:nvSpPr>
      <dsp:spPr>
        <a:xfrm>
          <a:off x="3613415" y="2156266"/>
          <a:ext cx="956369" cy="60729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间参</a:t>
          </a:r>
          <a:r>
            <a:rPr lang="en-US" altLang="zh-CN" sz="2300" kern="1200" dirty="0" smtClean="0"/>
            <a:t>F</a:t>
          </a:r>
          <a:endParaRPr lang="zh-CN" altLang="en-US" sz="2300" kern="1200" dirty="0"/>
        </a:p>
      </dsp:txBody>
      <dsp:txXfrm>
        <a:off x="3631202" y="2174053"/>
        <a:ext cx="920795" cy="571720"/>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63B67F-AA57-4A26-AABE-6AD94DC0633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373A3-BCD3-4357-9406-AF4C3FBDC50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2013</a:t>
            </a:r>
            <a:r>
              <a:rPr lang="zh-CN" altLang="en-US" dirty="0" smtClean="0"/>
              <a:t>年初拜访过人民银行支付结算处的胡波处长。</a:t>
            </a:r>
            <a:r>
              <a:rPr lang="en-US" altLang="zh-CN" dirty="0" smtClean="0"/>
              <a:t>《</a:t>
            </a:r>
            <a:r>
              <a:rPr lang="zh-CN" altLang="en-US" dirty="0" smtClean="0"/>
              <a:t>关于建立我国统一跨境支付系统的设想</a:t>
            </a:r>
            <a:r>
              <a:rPr lang="en-US" altLang="zh-CN" dirty="0" smtClean="0"/>
              <a:t>》</a:t>
            </a:r>
            <a:endParaRPr lang="en-US" altLang="zh-CN" dirty="0" smtClean="0"/>
          </a:p>
          <a:p>
            <a:r>
              <a:rPr lang="zh-CN" altLang="en-US" dirty="0" smtClean="0"/>
              <a:t>货币政策二司</a:t>
            </a:r>
            <a:endParaRPr lang="en-US" altLang="zh-CN" dirty="0" smtClean="0"/>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i="0" dirty="0" smtClean="0">
                <a:latin typeface="微软雅黑" panose="020B0503020204020204" charset="-122"/>
                <a:ea typeface="微软雅黑" panose="020B0503020204020204" charset="-122"/>
              </a:rPr>
              <a:t>清算层面分直参和间参。结算指和</a:t>
            </a:r>
            <a:r>
              <a:rPr lang="en-US" altLang="zh-CN" i="0" dirty="0" smtClean="0">
                <a:latin typeface="微软雅黑" panose="020B0503020204020204" charset="-122"/>
                <a:ea typeface="微软雅黑" panose="020B0503020204020204" charset="-122"/>
              </a:rPr>
              <a:t>CNAPS</a:t>
            </a:r>
            <a:r>
              <a:rPr lang="zh-CN" altLang="en-US" i="0" dirty="0" smtClean="0">
                <a:latin typeface="微软雅黑" panose="020B0503020204020204" charset="-122"/>
                <a:ea typeface="微软雅黑" panose="020B0503020204020204" charset="-122"/>
              </a:rPr>
              <a:t>的关系。</a:t>
            </a:r>
            <a:endParaRPr lang="en-US" altLang="zh-CN" i="0" dirty="0" smtClean="0">
              <a:latin typeface="微软雅黑" panose="020B0503020204020204" charset="-122"/>
              <a:ea typeface="微软雅黑" panose="020B050302020402020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i="0" dirty="0" smtClean="0">
                <a:latin typeface="微软雅黑" panose="020B0503020204020204" charset="-122"/>
                <a:ea typeface="微软雅黑" panose="020B0503020204020204" charset="-122"/>
              </a:rPr>
              <a:t>一点接入，境内直接参与者的境内分支机构不允许以间接参与者的身份加入</a:t>
            </a:r>
            <a:r>
              <a:rPr lang="en-US" altLang="zh-CN" i="0" dirty="0" smtClean="0">
                <a:latin typeface="微软雅黑" panose="020B0503020204020204" charset="-122"/>
                <a:ea typeface="微软雅黑" panose="020B0503020204020204" charset="-122"/>
              </a:rPr>
              <a:t>CIPS</a:t>
            </a:r>
            <a:endParaRPr lang="en-US" altLang="zh-CN" i="0" dirty="0" smtClean="0">
              <a:latin typeface="微软雅黑" panose="020B0503020204020204" charset="-122"/>
              <a:ea typeface="微软雅黑" panose="020B050302020402020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i="0" dirty="0" smtClean="0">
                <a:latin typeface="微软雅黑" panose="020B0503020204020204" charset="-122"/>
                <a:ea typeface="微软雅黑" panose="020B0503020204020204" charset="-122"/>
              </a:rPr>
              <a:t>一期只有有境内直接参与者</a:t>
            </a:r>
            <a:endParaRPr lang="en-US" altLang="zh-CN" i="0" dirty="0" smtClean="0">
              <a:latin typeface="微软雅黑" panose="020B0503020204020204" charset="-122"/>
              <a:ea typeface="微软雅黑" panose="020B0503020204020204" charset="-122"/>
            </a:endParaRPr>
          </a:p>
          <a:p>
            <a:r>
              <a:rPr lang="en-US" altLang="zh-CN" dirty="0" smtClean="0"/>
              <a:t>CIPS</a:t>
            </a:r>
            <a:r>
              <a:rPr lang="zh-CN" altLang="en-US" dirty="0" smtClean="0"/>
              <a:t>从系统规划上允许境外机构作为直接参与者，但清算资金需要找境内机构托管</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境外直参需选择资金托管行，只能一家</a:t>
            </a:r>
            <a:endParaRPr lang="en-US" altLang="zh-CN" dirty="0" smtClean="0"/>
          </a:p>
          <a:p>
            <a:r>
              <a:rPr lang="zh-CN" altLang="en-US" dirty="0" smtClean="0"/>
              <a:t>直参日终会发</a:t>
            </a:r>
            <a:r>
              <a:rPr lang="en-US" altLang="zh-CN" dirty="0" smtClean="0"/>
              <a:t>MT950</a:t>
            </a:r>
            <a:r>
              <a:rPr lang="zh-CN" altLang="en-US" dirty="0" smtClean="0"/>
              <a:t>对账单给间参</a:t>
            </a:r>
            <a:r>
              <a:rPr lang="en-US" altLang="zh-CN" dirty="0" smtClean="0"/>
              <a:t>D</a:t>
            </a:r>
            <a:endParaRPr lang="zh-CN" altLang="en-US" dirty="0"/>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（未达到注资最低限额的参与者）不能收发业务。日间才能发客户汇兑和金融机构汇兑业务</a:t>
            </a:r>
            <a:endParaRPr lang="en-US" altLang="zh-CN" dirty="0" smtClean="0"/>
          </a:p>
          <a:p>
            <a:r>
              <a:rPr lang="en-US" altLang="zh-CN" dirty="0" smtClean="0"/>
              <a:t>19:30</a:t>
            </a:r>
            <a:r>
              <a:rPr lang="zh-CN" altLang="en-US" dirty="0" smtClean="0"/>
              <a:t>发截止告警</a:t>
            </a:r>
            <a:endParaRPr lang="en-US" altLang="zh-CN" dirty="0" smtClean="0"/>
          </a:p>
          <a:p>
            <a:r>
              <a:rPr lang="zh-CN" altLang="en-US" dirty="0" smtClean="0"/>
              <a:t>日终处理期间，（结算排队业务自动退回）</a:t>
            </a:r>
            <a:endParaRPr lang="en-US" altLang="zh-CN" dirty="0" smtClean="0"/>
          </a:p>
          <a:p>
            <a:r>
              <a:rPr lang="zh-CN" altLang="en-US" dirty="0" smtClean="0"/>
              <a:t>日终处理完成将在大额日终对帐完成后，（</a:t>
            </a:r>
            <a:r>
              <a:rPr lang="zh-CN" altLang="en-US" sz="1400" dirty="0" smtClean="0">
                <a:solidFill>
                  <a:srgbClr val="FF0000"/>
                </a:solidFill>
              </a:rPr>
              <a:t>运行时间将延长）</a:t>
            </a:r>
            <a:endParaRPr lang="en-US" altLang="zh-CN" dirty="0" smtClean="0">
              <a:solidFill>
                <a:srgbClr val="FF0000"/>
              </a:solidFill>
            </a:endParaRPr>
          </a:p>
          <a:p>
            <a:r>
              <a:rPr lang="zh-CN" altLang="en-US" dirty="0" smtClean="0"/>
              <a:t>营业准备阶段切换业务日期，进行计费处理。一期不收费！</a:t>
            </a:r>
            <a:r>
              <a:rPr lang="en-US" altLang="zh-CN" dirty="0" smtClean="0"/>
              <a:t>HVPS</a:t>
            </a:r>
            <a:r>
              <a:rPr lang="zh-CN" altLang="en-US" dirty="0" smtClean="0"/>
              <a:t>进入日间后开启注资窗口</a:t>
            </a:r>
            <a:endParaRPr lang="zh-CN" altLang="en-US" dirty="0"/>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i="0" dirty="0" smtClean="0">
                <a:latin typeface="微软雅黑" panose="020B0503020204020204" charset="-122"/>
                <a:ea typeface="微软雅黑" panose="020B0503020204020204" charset="-122"/>
              </a:rPr>
              <a:t>日间预付金管理，流动性控制，对排队进行监控</a:t>
            </a:r>
            <a:endParaRPr lang="en-US" altLang="zh-CN" i="0" dirty="0" smtClean="0">
              <a:latin typeface="微软雅黑" panose="020B0503020204020204" charset="-122"/>
              <a:ea typeface="微软雅黑" panose="020B0503020204020204" charset="-122"/>
            </a:endParaRPr>
          </a:p>
          <a:p>
            <a:r>
              <a:rPr lang="en-US" altLang="zh-CN" i="0" dirty="0" smtClean="0">
                <a:latin typeface="微软雅黑" panose="020B0503020204020204" charset="-122"/>
                <a:ea typeface="微软雅黑" panose="020B0503020204020204" charset="-122"/>
              </a:rPr>
              <a:t>1.CIPS</a:t>
            </a:r>
            <a:r>
              <a:rPr lang="zh-CN" altLang="en-US" i="0" dirty="0" smtClean="0">
                <a:latin typeface="微软雅黑" panose="020B0503020204020204" charset="-122"/>
                <a:ea typeface="微软雅黑" panose="020B0503020204020204" charset="-122"/>
              </a:rPr>
              <a:t>的直接参与者在</a:t>
            </a:r>
            <a:r>
              <a:rPr lang="en-US" altLang="zh-CN" i="0" dirty="0" smtClean="0">
                <a:latin typeface="微软雅黑" panose="020B0503020204020204" charset="-122"/>
                <a:ea typeface="微软雅黑" panose="020B0503020204020204" charset="-122"/>
              </a:rPr>
              <a:t>CIPS</a:t>
            </a:r>
            <a:r>
              <a:rPr lang="zh-CN" altLang="en-US" i="0" dirty="0" smtClean="0">
                <a:latin typeface="微软雅黑" panose="020B0503020204020204" charset="-122"/>
                <a:ea typeface="微软雅黑" panose="020B0503020204020204" charset="-122"/>
              </a:rPr>
              <a:t>系统内部开立预付金账户。</a:t>
            </a:r>
            <a:endParaRPr lang="en-US" altLang="zh-CN" i="0" dirty="0" smtClean="0">
              <a:latin typeface="微软雅黑" panose="020B0503020204020204" charset="-122"/>
              <a:ea typeface="微软雅黑" panose="020B0503020204020204" charset="-122"/>
            </a:endParaRPr>
          </a:p>
          <a:p>
            <a:r>
              <a:rPr lang="en-US" altLang="zh-CN" i="0" dirty="0" smtClean="0">
                <a:latin typeface="微软雅黑" panose="020B0503020204020204" charset="-122"/>
                <a:ea typeface="微软雅黑" panose="020B0503020204020204" charset="-122"/>
              </a:rPr>
              <a:t>2.</a:t>
            </a:r>
            <a:r>
              <a:rPr lang="zh-CN" altLang="en-US" i="0" kern="0" dirty="0" smtClean="0">
                <a:latin typeface="微软雅黑" panose="020B0503020204020204" charset="-122"/>
                <a:ea typeface="微软雅黑" panose="020B0503020204020204" charset="-122"/>
              </a:rPr>
              <a:t>预先设定的起始资金要求（即</a:t>
            </a:r>
            <a:r>
              <a:rPr lang="zh-CN" altLang="en-US" i="0" kern="0" dirty="0" smtClean="0">
                <a:solidFill>
                  <a:srgbClr val="FF0000"/>
                </a:solidFill>
                <a:latin typeface="微软雅黑" panose="020B0503020204020204" charset="-122"/>
                <a:ea typeface="微软雅黑" panose="020B0503020204020204" charset="-122"/>
              </a:rPr>
              <a:t>注资最低限额</a:t>
            </a:r>
            <a:r>
              <a:rPr lang="zh-CN" altLang="en-US" i="0" kern="0" dirty="0" smtClean="0">
                <a:latin typeface="微软雅黑" panose="020B0503020204020204" charset="-122"/>
                <a:ea typeface="微软雅黑" panose="020B0503020204020204" charset="-122"/>
              </a:rPr>
              <a:t>）。算法估计会参考过去一段时间的交易量，类似</a:t>
            </a:r>
            <a:r>
              <a:rPr lang="en-US" altLang="zh-CN" i="0" kern="0" dirty="0" smtClean="0">
                <a:latin typeface="微软雅黑" panose="020B0503020204020204" charset="-122"/>
                <a:ea typeface="微软雅黑" panose="020B0503020204020204" charset="-122"/>
              </a:rPr>
              <a:t>CHIPS</a:t>
            </a:r>
            <a:r>
              <a:rPr lang="zh-CN" altLang="en-US" i="0" kern="0" dirty="0" smtClean="0">
                <a:latin typeface="微软雅黑" panose="020B0503020204020204" charset="-122"/>
                <a:ea typeface="微软雅黑" panose="020B0503020204020204" charset="-122"/>
              </a:rPr>
              <a:t>。</a:t>
            </a:r>
            <a:endParaRPr lang="en-US" altLang="zh-CN" i="0" kern="0" dirty="0" smtClean="0">
              <a:latin typeface="微软雅黑" panose="020B0503020204020204" charset="-122"/>
              <a:ea typeface="微软雅黑" panose="020B0503020204020204" charset="-122"/>
            </a:endParaRPr>
          </a:p>
          <a:p>
            <a:r>
              <a:rPr lang="en-US" altLang="zh-CN" i="0" kern="0" dirty="0" smtClean="0">
                <a:latin typeface="微软雅黑" panose="020B0503020204020204" charset="-122"/>
                <a:ea typeface="微软雅黑" panose="020B0503020204020204" charset="-122"/>
              </a:rPr>
              <a:t>3.</a:t>
            </a:r>
            <a:r>
              <a:rPr lang="zh-CN" altLang="en-US" i="0" kern="0" dirty="0" smtClean="0">
                <a:latin typeface="微软雅黑" panose="020B0503020204020204" charset="-122"/>
                <a:ea typeface="微软雅黑" panose="020B0503020204020204" charset="-122"/>
              </a:rPr>
              <a:t>通过</a:t>
            </a:r>
            <a:r>
              <a:rPr lang="en-US" altLang="zh-CN" i="0" kern="0" dirty="0" smtClean="0">
                <a:latin typeface="微软雅黑" panose="020B0503020204020204" charset="-122"/>
                <a:ea typeface="微软雅黑" panose="020B0503020204020204" charset="-122"/>
              </a:rPr>
              <a:t>CNAPS</a:t>
            </a:r>
            <a:r>
              <a:rPr lang="zh-CN" altLang="en-US" i="0" kern="0" dirty="0" smtClean="0">
                <a:latin typeface="微软雅黑" panose="020B0503020204020204" charset="-122"/>
                <a:ea typeface="微软雅黑" panose="020B0503020204020204" charset="-122"/>
              </a:rPr>
              <a:t>进行注资。</a:t>
            </a:r>
            <a:r>
              <a:rPr lang="en-US" altLang="zh-CN" i="0" kern="0" dirty="0" smtClean="0">
                <a:latin typeface="微软雅黑" panose="020B0503020204020204" charset="-122"/>
                <a:ea typeface="微软雅黑" panose="020B0503020204020204" charset="-122"/>
              </a:rPr>
              <a:t>CIPS</a:t>
            </a:r>
            <a:r>
              <a:rPr lang="zh-CN" altLang="en-US" i="0" kern="0" dirty="0" smtClean="0">
                <a:latin typeface="微软雅黑" panose="020B0503020204020204" charset="-122"/>
                <a:ea typeface="微软雅黑" panose="020B0503020204020204" charset="-122"/>
              </a:rPr>
              <a:t>收款清算行，</a:t>
            </a:r>
            <a:r>
              <a:rPr lang="en-US" altLang="zh-CN" i="0" kern="0" dirty="0" smtClean="0">
                <a:latin typeface="微软雅黑" panose="020B0503020204020204" charset="-122"/>
                <a:ea typeface="微软雅黑" panose="020B0503020204020204" charset="-122"/>
              </a:rPr>
              <a:t>CNAPS</a:t>
            </a:r>
            <a:r>
              <a:rPr lang="zh-CN" altLang="en-US" i="0" kern="0" dirty="0" smtClean="0">
                <a:latin typeface="微软雅黑" panose="020B0503020204020204" charset="-122"/>
                <a:ea typeface="微软雅黑" panose="020B0503020204020204" charset="-122"/>
              </a:rPr>
              <a:t>间参行。</a:t>
            </a:r>
            <a:r>
              <a:rPr lang="en-US" altLang="zh-CN" i="0" kern="0" dirty="0" smtClean="0">
                <a:latin typeface="微软雅黑" panose="020B0503020204020204" charset="-122"/>
                <a:ea typeface="微软雅黑" panose="020B0503020204020204" charset="-122"/>
              </a:rPr>
              <a:t>4.</a:t>
            </a:r>
            <a:r>
              <a:rPr lang="zh-CN" altLang="en-US" i="0" kern="0" dirty="0" smtClean="0">
                <a:latin typeface="微软雅黑" panose="020B0503020204020204" charset="-122"/>
                <a:ea typeface="微软雅黑" panose="020B0503020204020204" charset="-122"/>
              </a:rPr>
              <a:t>日终清零。</a:t>
            </a:r>
            <a:endParaRPr lang="en-US" altLang="zh-CN" i="0" kern="0" dirty="0" smtClean="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xfrm>
            <a:off x="381000" y="685800"/>
            <a:ext cx="6096000" cy="3429000"/>
          </a:xfrm>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境外付给境内，找境内商业银行（第一批没有境外直参），所以通过</a:t>
            </a:r>
            <a:r>
              <a:rPr lang="en-US" altLang="zh-CN" dirty="0"/>
              <a:t>103</a:t>
            </a:r>
            <a:r>
              <a:rPr lang="zh-CN" altLang="en-US" dirty="0"/>
              <a:t>通知境内直参行</a:t>
            </a:r>
            <a:endParaRPr lang="en-US" altLang="zh-CN" dirty="0"/>
          </a:p>
          <a:p>
            <a:r>
              <a:rPr lang="en-US" altLang="zh-CN" dirty="0" err="1"/>
              <a:t>Cips</a:t>
            </a:r>
            <a:r>
              <a:rPr lang="zh-CN" altLang="en-US" dirty="0"/>
              <a:t>一期并没有改变现有的流程，和</a:t>
            </a:r>
            <a:r>
              <a:rPr lang="en-US" altLang="zh-CN" dirty="0" err="1"/>
              <a:t>cnaps</a:t>
            </a:r>
            <a:r>
              <a:rPr lang="zh-CN" altLang="en-US" dirty="0"/>
              <a:t>二代的功能相似。客户汇兑上增加了原始币种、金额、汇率、起息日</a:t>
            </a:r>
            <a:endParaRPr lang="en-US" altLang="zh-CN" dirty="0"/>
          </a:p>
          <a:p>
            <a:r>
              <a:rPr lang="zh-CN" altLang="en-US" dirty="0"/>
              <a:t>金融机构汇款增加了</a:t>
            </a:r>
            <a:r>
              <a:rPr lang="en-US" altLang="zh-CN" dirty="0" err="1"/>
              <a:t>cov</a:t>
            </a:r>
            <a:r>
              <a:rPr lang="zh-CN" altLang="en-US" dirty="0"/>
              <a:t>信息（就是</a:t>
            </a:r>
            <a:r>
              <a:rPr lang="en-US" altLang="zh-CN" dirty="0"/>
              <a:t>103</a:t>
            </a:r>
            <a:r>
              <a:rPr lang="zh-CN" altLang="en-US" dirty="0"/>
              <a:t>的内容）</a:t>
            </a:r>
            <a:endParaRPr lang="en-US" altLang="zh-CN" dirty="0"/>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97B114E7-001B-428A-99E6-ACE9BD5C1062}" type="slidenum">
              <a:rPr lang="en-US" altLang="zh-CN" i="0" smtClean="0">
                <a:ea typeface="华文细黑" panose="02010600040101010101" pitchFamily="2" charset="-122"/>
              </a:rPr>
            </a:fld>
            <a:endParaRPr lang="en-US" altLang="zh-CN" i="0">
              <a:ea typeface="华文细黑" panose="0201060004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xfrm>
            <a:off x="381000" y="685800"/>
            <a:ext cx="6096000" cy="3429000"/>
          </a:xfrm>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境内付款给境外</a:t>
            </a:r>
            <a:endParaRPr lang="en-US" altLang="zh-CN" dirty="0"/>
          </a:p>
          <a:p>
            <a:r>
              <a:rPr lang="zh-CN" altLang="en-US" dirty="0"/>
              <a:t>看境外是否有成为境内直参行的间参行</a:t>
            </a:r>
            <a:endParaRPr lang="zh-CN" altLang="en-US" dirty="0"/>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C55FD25B-F251-49C0-B6AE-9D1F0AE9A538}" type="slidenum">
              <a:rPr lang="en-US" altLang="zh-CN" i="0" smtClean="0">
                <a:ea typeface="华文细黑" panose="02010600040101010101" pitchFamily="2" charset="-122"/>
              </a:rPr>
            </a:fld>
            <a:endParaRPr lang="en-US" altLang="zh-CN" i="0">
              <a:ea typeface="华文细黑" panose="0201060004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idx="4294967295"/>
          </p:nvPr>
        </p:nvSpPr>
        <p:spPr>
          <a:xfrm>
            <a:off x="479425" y="1277938"/>
            <a:ext cx="6140450" cy="3454400"/>
          </a:xfrm>
          <a:ln>
            <a:solidFill>
              <a:srgbClr val="000000"/>
            </a:solidFill>
            <a:miter lim="800000"/>
          </a:ln>
        </p:spPr>
      </p:sp>
      <p:sp>
        <p:nvSpPr>
          <p:cNvPr id="38915" name="备注占位符 2"/>
          <p:cNvSpPr>
            <a:spLocks noGrp="1" noChangeArrowheads="1"/>
          </p:cNvSpPr>
          <p:nvPr>
            <p:ph type="body" idx="4294967295"/>
          </p:nvPr>
        </p:nvSpPr>
        <p:spPr>
          <a:xfrm>
            <a:off x="684213" y="4398963"/>
            <a:ext cx="5486400" cy="3600450"/>
          </a:xfrm>
          <a:noFill/>
        </p:spPr>
        <p:txBody>
          <a:bodyPr anchor="t"/>
          <a:lstStyle/>
          <a:p>
            <a:pPr marL="0" lvl="1">
              <a:spcBef>
                <a:spcPct val="0"/>
              </a:spcBef>
            </a:pPr>
            <a:r>
              <a:rPr lang="zh-CN" altLang="en-US" sz="2000">
                <a:solidFill>
                  <a:srgbClr val="000000"/>
                </a:solidFill>
                <a:latin typeface="微软雅黑" panose="020B0503020204020204" charset="-122"/>
                <a:ea typeface="微软雅黑" panose="020B0503020204020204" charset="-122"/>
              </a:rPr>
              <a:t>流动性支持方案见第五部分。</a:t>
            </a:r>
            <a:endParaRPr lang="zh-CN" altLang="en-US"/>
          </a:p>
        </p:txBody>
      </p:sp>
      <p:sp>
        <p:nvSpPr>
          <p:cNvPr id="38916"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fld id="{04F2FE20-583F-BC48-AC02-294BD263BEEE}" type="slidenum">
              <a:rPr lang="zh-CN" altLang="en-US" sz="1200">
                <a:solidFill>
                  <a:srgbClr val="000000"/>
                </a:solidFill>
                <a:latin typeface="Calibri" panose="020F0502020204030204" pitchFamily="34" charset="0"/>
              </a:rPr>
            </a:fld>
            <a:endParaRPr lang="en-US" altLang="en-US" sz="1200">
              <a:solidFill>
                <a:srgbClr val="000000"/>
              </a:solidFill>
              <a:latin typeface="Calibri" panose="020F0502020204030204"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idx="4294967295"/>
          </p:nvPr>
        </p:nvSpPr>
        <p:spPr>
          <a:xfrm>
            <a:off x="381000" y="685800"/>
            <a:ext cx="6096000" cy="3429000"/>
          </a:xfrm>
          <a:noFill/>
          <a:ln>
            <a:solidFill>
              <a:srgbClr val="000000"/>
            </a:solidFill>
            <a:miter lim="800000"/>
          </a:ln>
        </p:spPr>
      </p:sp>
      <p:sp>
        <p:nvSpPr>
          <p:cNvPr id="43011" name="备注占位符 2"/>
          <p:cNvSpPr>
            <a:spLocks noGrp="1" noChangeArrowheads="1"/>
          </p:cNvSpPr>
          <p:nvPr>
            <p:ph type="body" idx="4294967295"/>
          </p:nvPr>
        </p:nvSpPr>
        <p:spPr>
          <a:noFill/>
        </p:spPr>
        <p:txBody>
          <a:bodyPr anchor="t"/>
          <a:lstStyle/>
          <a:p>
            <a:pPr>
              <a:spcBef>
                <a:spcPct val="0"/>
              </a:spcBef>
            </a:pPr>
            <a:r>
              <a:rPr lang="en-US" altLang="en-US"/>
              <a:t>CIPS(</a:t>
            </a:r>
            <a:r>
              <a:rPr lang="zh-CN" altLang="en-US"/>
              <a:t>二期</a:t>
            </a:r>
            <a:r>
              <a:rPr lang="en-US" altLang="en-US"/>
              <a:t>)</a:t>
            </a:r>
            <a:r>
              <a:rPr lang="zh-CN" altLang="en-US"/>
              <a:t>上线需要延长</a:t>
            </a:r>
            <a:r>
              <a:rPr lang="en-US" altLang="en-US"/>
              <a:t>HVPS</a:t>
            </a:r>
            <a:r>
              <a:rPr lang="zh-CN" altLang="en-US"/>
              <a:t>的运行时间以尽量覆盖不同的时区。</a:t>
            </a:r>
            <a:endParaRPr lang="en-US" altLang="en-US"/>
          </a:p>
          <a:p>
            <a:pPr>
              <a:spcBef>
                <a:spcPct val="0"/>
              </a:spcBef>
            </a:pPr>
            <a:r>
              <a:rPr lang="en-US" altLang="en-US"/>
              <a:t>HVPS</a:t>
            </a:r>
            <a:r>
              <a:rPr lang="zh-CN" altLang="en-US"/>
              <a:t>保持现在日终时间（</a:t>
            </a:r>
            <a:r>
              <a:rPr lang="en-US" altLang="en-US"/>
              <a:t>20:30</a:t>
            </a:r>
            <a:r>
              <a:rPr lang="zh-CN" altLang="en-US"/>
              <a:t>）不变，并向前延时。其运行时序调整为</a:t>
            </a:r>
            <a:r>
              <a:rPr lang="en-US" altLang="en-US"/>
              <a:t>T-1</a:t>
            </a:r>
            <a:r>
              <a:rPr lang="zh-CN" altLang="en-US"/>
              <a:t>日（自然日）</a:t>
            </a:r>
            <a:r>
              <a:rPr lang="en-US" altLang="en-US"/>
              <a:t>23:30</a:t>
            </a:r>
            <a:r>
              <a:rPr lang="zh-CN" altLang="en-US"/>
              <a:t>至</a:t>
            </a:r>
            <a:r>
              <a:rPr lang="en-US" altLang="en-US"/>
              <a:t>T</a:t>
            </a:r>
            <a:r>
              <a:rPr lang="zh-CN" altLang="en-US"/>
              <a:t>日（自然日）</a:t>
            </a:r>
            <a:r>
              <a:rPr lang="en-US" altLang="en-US"/>
              <a:t>20:30</a:t>
            </a:r>
            <a:r>
              <a:rPr lang="zh-CN" altLang="en-US"/>
              <a:t>，可连续运行</a:t>
            </a:r>
            <a:r>
              <a:rPr lang="en-US" altLang="en-US"/>
              <a:t>21</a:t>
            </a:r>
            <a:r>
              <a:rPr lang="zh-CN" altLang="en-US"/>
              <a:t>小时。</a:t>
            </a:r>
            <a:endParaRPr lang="zh-CN" altLang="en-US"/>
          </a:p>
          <a:p>
            <a:pPr>
              <a:spcBef>
                <a:spcPct val="0"/>
              </a:spcBef>
            </a:pPr>
            <a:r>
              <a:rPr lang="zh-CN" altLang="en-US"/>
              <a:t>保留</a:t>
            </a:r>
            <a:r>
              <a:rPr lang="en-US" altLang="en-US"/>
              <a:t>17:00-20:30</a:t>
            </a:r>
            <a:r>
              <a:rPr lang="zh-CN" altLang="en-US"/>
              <a:t>清算窗口运行机制，期间仅允许</a:t>
            </a:r>
            <a:r>
              <a:rPr lang="en-US" altLang="en-US"/>
              <a:t>CIPS</a:t>
            </a:r>
            <a:r>
              <a:rPr lang="zh-CN" altLang="en-US"/>
              <a:t>机构往来业务。</a:t>
            </a:r>
            <a:endParaRPr lang="en-US" altLang="en-US"/>
          </a:p>
          <a:p>
            <a:pPr>
              <a:spcBef>
                <a:spcPct val="0"/>
              </a:spcBef>
            </a:pPr>
            <a:r>
              <a:rPr lang="en-US" altLang="en-US"/>
              <a:t>CIPS</a:t>
            </a:r>
            <a:r>
              <a:rPr lang="zh-CN" altLang="en-US"/>
              <a:t>直接参与者日场通过</a:t>
            </a:r>
            <a:r>
              <a:rPr lang="en-US" altLang="en-US"/>
              <a:t>HVPS</a:t>
            </a:r>
            <a:r>
              <a:rPr lang="zh-CN" altLang="en-US"/>
              <a:t>进行实际资金注资，夜场使用预注资和实际资金注资两种方式获得流动性。夜场采取预注资是为了保证在</a:t>
            </a:r>
            <a:r>
              <a:rPr lang="en-US" altLang="en-US"/>
              <a:t>HVPS</a:t>
            </a:r>
            <a:r>
              <a:rPr lang="zh-CN" altLang="en-US"/>
              <a:t>不能营业期间（</a:t>
            </a:r>
            <a:r>
              <a:rPr lang="en-US" altLang="en-US"/>
              <a:t>20:00-23:30</a:t>
            </a:r>
            <a:r>
              <a:rPr lang="zh-CN" altLang="en-US"/>
              <a:t>）</a:t>
            </a:r>
            <a:r>
              <a:rPr lang="en-US" altLang="en-US"/>
              <a:t>CIPS</a:t>
            </a:r>
            <a:r>
              <a:rPr lang="zh-CN" altLang="en-US"/>
              <a:t>的业务不中断。</a:t>
            </a:r>
            <a:r>
              <a:rPr lang="en-US" altLang="en-US"/>
              <a:t>CIPS</a:t>
            </a:r>
            <a:r>
              <a:rPr lang="zh-CN" altLang="en-US"/>
              <a:t>直接参与者在</a:t>
            </a:r>
            <a:r>
              <a:rPr lang="en-US" altLang="en-US"/>
              <a:t>20:00</a:t>
            </a:r>
            <a:r>
              <a:rPr lang="zh-CN" altLang="en-US"/>
              <a:t>（</a:t>
            </a:r>
            <a:r>
              <a:rPr lang="en-US" altLang="en-US"/>
              <a:t>CIPS</a:t>
            </a:r>
            <a:r>
              <a:rPr lang="zh-CN" altLang="en-US"/>
              <a:t>日场业务截止时点）前获得相应资金额度，完成预注资操作，且应能随时进行预注资额度的调增、调减，保障</a:t>
            </a:r>
            <a:r>
              <a:rPr lang="en-US" altLang="en-US"/>
              <a:t>CIPS</a:t>
            </a:r>
            <a:r>
              <a:rPr lang="zh-CN" altLang="en-US"/>
              <a:t>运行所需的流动性。</a:t>
            </a:r>
            <a:r>
              <a:rPr lang="en-US" altLang="en-US"/>
              <a:t>HVPS</a:t>
            </a:r>
            <a:r>
              <a:rPr lang="zh-CN" altLang="en-US"/>
              <a:t>进入其下一工作日，</a:t>
            </a:r>
            <a:r>
              <a:rPr lang="en-US" altLang="en-US"/>
              <a:t> CIPS</a:t>
            </a:r>
            <a:r>
              <a:rPr lang="zh-CN" altLang="en-US"/>
              <a:t>各直接参与者预注资对应的资金将自动转入</a:t>
            </a:r>
            <a:r>
              <a:rPr lang="en-US" altLang="en-US"/>
              <a:t>CIPS</a:t>
            </a:r>
            <a:r>
              <a:rPr lang="zh-CN" altLang="en-US"/>
              <a:t>在</a:t>
            </a:r>
            <a:r>
              <a:rPr lang="en-US" altLang="en-US"/>
              <a:t>HVPS</a:t>
            </a:r>
            <a:r>
              <a:rPr lang="zh-CN" altLang="en-US"/>
              <a:t>的账户中。</a:t>
            </a:r>
            <a:endParaRPr lang="zh-CN" altLang="en-US"/>
          </a:p>
          <a:p>
            <a:pPr>
              <a:spcBef>
                <a:spcPct val="0"/>
              </a:spcBef>
            </a:pPr>
            <a:r>
              <a:rPr lang="zh-CN" altLang="en-US"/>
              <a:t>另外，考虑到目前</a:t>
            </a:r>
            <a:r>
              <a:rPr lang="en-US" altLang="en-US"/>
              <a:t>HVPS</a:t>
            </a:r>
            <a:r>
              <a:rPr lang="zh-CN" altLang="en-US"/>
              <a:t>遇国内法定节假日将会直接切换到下一工作日的营业准备，</a:t>
            </a:r>
            <a:r>
              <a:rPr lang="en-US" altLang="en-US"/>
              <a:t>HVPS</a:t>
            </a:r>
            <a:r>
              <a:rPr lang="zh-CN" altLang="en-US"/>
              <a:t>不能够在</a:t>
            </a:r>
            <a:r>
              <a:rPr lang="en-US" altLang="en-US"/>
              <a:t>CIPS</a:t>
            </a:r>
            <a:r>
              <a:rPr lang="zh-CN" altLang="en-US"/>
              <a:t>夜间时段开放。故在节假日前一工作日</a:t>
            </a:r>
            <a:r>
              <a:rPr lang="en-US" altLang="en-US"/>
              <a:t>HVPS</a:t>
            </a:r>
            <a:r>
              <a:rPr lang="zh-CN" altLang="en-US"/>
              <a:t>无法为</a:t>
            </a:r>
            <a:r>
              <a:rPr lang="en-US" altLang="en-US"/>
              <a:t>CIPS</a:t>
            </a:r>
            <a:r>
              <a:rPr lang="zh-CN" altLang="en-US"/>
              <a:t>提供流动性支持，因此，逢国庆、春节等国内法定节假日的前一工作日时，</a:t>
            </a:r>
            <a:r>
              <a:rPr lang="en-US" altLang="en-US"/>
              <a:t>CIPS</a:t>
            </a:r>
            <a:r>
              <a:rPr lang="zh-CN" altLang="en-US"/>
              <a:t>只提供日间业务处理阶段，不提供夜间业务处理服务。</a:t>
            </a:r>
            <a:endParaRPr lang="zh-CN" altLang="en-US"/>
          </a:p>
          <a:p>
            <a:pPr>
              <a:spcBef>
                <a:spcPct val="0"/>
              </a:spcBef>
            </a:pPr>
            <a:endParaRPr lang="zh-CN" altLang="en-US"/>
          </a:p>
        </p:txBody>
      </p:sp>
      <p:sp>
        <p:nvSpPr>
          <p:cNvPr id="4301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6BD3882-9C1D-0E40-8FE5-1B295B5A4C24}" type="slidenum">
              <a:rPr lang="zh-CN" altLang="en-US">
                <a:latin typeface="Calibri" panose="020F0502020204030204" pitchFamily="34" charset="0"/>
              </a:rPr>
            </a:fld>
            <a:endParaRPr lang="en-US" altLang="en-US">
              <a:latin typeface="Calibri" panose="020F0502020204030204"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4" name="灯片编号占位符 3"/>
          <p:cNvSpPr>
            <a:spLocks noGrp="1"/>
          </p:cNvSpPr>
          <p:nvPr>
            <p:ph type="sldNum" sz="quarter" idx="5"/>
          </p:nvPr>
        </p:nvSpPr>
        <p:spPr/>
        <p:txBody>
          <a:bodyPr/>
          <a:lstStyle/>
          <a:p>
            <a:pPr>
              <a:defRPr/>
            </a:pPr>
            <a:fld id="{0948CA1B-8F3A-4BDE-B376-87FFF26BBFC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36" tIns="46018" rIns="92036" bIns="46018" anchor="b"/>
          <a:lstStyle>
            <a:lvl1pPr defTabSz="949325">
              <a:defRPr i="1">
                <a:solidFill>
                  <a:schemeClr val="tx1"/>
                </a:solidFill>
                <a:latin typeface="Arial" panose="020B0604020202020204" pitchFamily="34" charset="0"/>
                <a:ea typeface="华文细黑" panose="02010600040101010101" pitchFamily="2" charset="-122"/>
              </a:defRPr>
            </a:lvl1pPr>
            <a:lvl2pPr marL="742950" indent="-285750" defTabSz="949325">
              <a:defRPr i="1">
                <a:solidFill>
                  <a:schemeClr val="tx1"/>
                </a:solidFill>
                <a:latin typeface="Arial" panose="020B0604020202020204" pitchFamily="34" charset="0"/>
                <a:ea typeface="华文细黑" panose="02010600040101010101" pitchFamily="2" charset="-122"/>
              </a:defRPr>
            </a:lvl2pPr>
            <a:lvl3pPr marL="1143000" indent="-228600" defTabSz="949325">
              <a:defRPr i="1">
                <a:solidFill>
                  <a:schemeClr val="tx1"/>
                </a:solidFill>
                <a:latin typeface="Arial" panose="020B0604020202020204" pitchFamily="34" charset="0"/>
                <a:ea typeface="华文细黑" panose="02010600040101010101" pitchFamily="2" charset="-122"/>
              </a:defRPr>
            </a:lvl3pPr>
            <a:lvl4pPr marL="1600200" indent="-228600" defTabSz="949325">
              <a:defRPr i="1">
                <a:solidFill>
                  <a:schemeClr val="tx1"/>
                </a:solidFill>
                <a:latin typeface="Arial" panose="020B0604020202020204" pitchFamily="34" charset="0"/>
                <a:ea typeface="华文细黑" panose="02010600040101010101" pitchFamily="2" charset="-122"/>
              </a:defRPr>
            </a:lvl4pPr>
            <a:lvl5pPr marL="2057400" indent="-228600" defTabSz="949325">
              <a:defRPr i="1">
                <a:solidFill>
                  <a:schemeClr val="tx1"/>
                </a:solidFill>
                <a:latin typeface="Arial" panose="020B0604020202020204" pitchFamily="34" charset="0"/>
                <a:ea typeface="华文细黑" panose="02010600040101010101" pitchFamily="2" charset="-122"/>
              </a:defRPr>
            </a:lvl5pPr>
            <a:lvl6pPr marL="2514600" indent="-228600" defTabSz="949325"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defTabSz="949325"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defTabSz="949325"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defTabSz="949325"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r" eaLnBrk="1" hangingPunct="1"/>
            <a:fld id="{65F06BE3-7AA0-483D-B9ED-12D20CE27CE1}" type="slidenum">
              <a:rPr kumimoji="1" lang="en-US" altLang="zh-CN" sz="1200">
                <a:latin typeface="Times New Roman" panose="02020603050405020304" pitchFamily="18" charset="0"/>
                <a:ea typeface="宋体" panose="02010600030101010101" pitchFamily="2" charset="-122"/>
              </a:rPr>
            </a:fld>
            <a:endParaRPr kumimoji="1" lang="en-US" altLang="zh-CN" sz="1200">
              <a:latin typeface="Times New Roman" panose="02020603050405020304" pitchFamily="18" charset="0"/>
              <a:ea typeface="宋体" panose="02010600030101010101" pitchFamily="2" charset="-122"/>
            </a:endParaRPr>
          </a:p>
        </p:txBody>
      </p:sp>
      <p:sp>
        <p:nvSpPr>
          <p:cNvPr id="50179" name="Rectangle 2"/>
          <p:cNvSpPr>
            <a:spLocks noChangeArrowheads="1" noTextEdit="1"/>
          </p:cNvSpPr>
          <p:nvPr>
            <p:ph type="sldImg"/>
          </p:nvPr>
        </p:nvSpPr>
        <p:spPr>
          <a:xfrm>
            <a:off x="379413" y="685800"/>
            <a:ext cx="6097587" cy="3430588"/>
          </a:xfrm>
        </p:spPr>
      </p:sp>
      <p:sp>
        <p:nvSpPr>
          <p:cNvPr id="50180" name="Rectangle 3"/>
          <p:cNvSpPr>
            <a:spLocks noGrp="1" noChangeArrowheads="1"/>
          </p:cNvSpPr>
          <p:nvPr>
            <p:ph type="body" idx="1"/>
          </p:nvPr>
        </p:nvSpPr>
        <p:spPr>
          <a:xfrm>
            <a:off x="912813" y="4344988"/>
            <a:ext cx="5032375"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36" tIns="46018" rIns="92036" bIns="46018"/>
          <a:lstStyle/>
          <a:p>
            <a:pPr eaLnBrk="1" hangingPunct="1"/>
            <a:endParaRPr lang="en-US" altLang="zh-CN" smtClean="0"/>
          </a:p>
          <a:p>
            <a:pPr eaLnBrk="1" hangingPunct="1"/>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B43601-3ED1-4000-ADEF-996D7361935B}"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5"/>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
        <p:nvSpPr>
          <p:cNvPr id="14" name="标题文本"/>
          <p:cNvSpPr txBox="1">
            <a:spLocks noGrp="1"/>
          </p:cNvSpPr>
          <p:nvPr>
            <p:ph type="title" hasCustomPrompt="1"/>
          </p:nvPr>
        </p:nvSpPr>
        <p:spPr>
          <a:prstGeom prst="rect">
            <a:avLst/>
          </a:prstGeom>
        </p:spPr>
        <p:txBody>
          <a:bodyPr/>
          <a:lstStyle/>
          <a:p>
            <a:r>
              <a:rPr dirty="0"/>
              <a:t>标题文本</a:t>
            </a:r>
            <a:endParaRPr dirty="0"/>
          </a:p>
        </p:txBody>
      </p:sp>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6" name="幻灯片编号"/>
          <p:cNvSpPr>
            <a:spLocks noGrp="1"/>
          </p:cNvSpPr>
          <p:nvPr>
            <p:ph type="sldNum" sz="quarter" idx="2"/>
          </p:nvPr>
        </p:nvSpPr>
        <p:spPr>
          <a:xfrm>
            <a:off x="6457951" y="4767262"/>
            <a:ext cx="448841" cy="379591"/>
          </a:xfrm>
          <a:prstGeom prst="rect">
            <a:avLst/>
          </a:prstGeom>
        </p:spPr>
        <p:txBody>
          <a:bodyPr anchor="t"/>
          <a:lstStyle>
            <a:lvl1pPr algn="l">
              <a:defRPr sz="1800"/>
            </a:lvl1p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lvl="1"/>
            <a:endParaRPr lang="zh-CN" altLang="en-US" dirty="0"/>
          </a:p>
        </p:txBody>
      </p:sp>
      <p:sp>
        <p:nvSpPr>
          <p:cNvPr id="4" name="Rectangle 4"/>
          <p:cNvSpPr>
            <a:spLocks noGrp="1" noChangeArrowheads="1"/>
          </p:cNvSpPr>
          <p:nvPr>
            <p:ph type="dt" sz="half" idx="10"/>
          </p:nvPr>
        </p:nvSpPr>
        <p:spPr/>
        <p:txBody>
          <a:bodyPr/>
          <a:lstStyle>
            <a:lvl1pPr>
              <a:defRPr/>
            </a:lvl1pPr>
          </a:lstStyle>
          <a:p>
            <a:pPr algn="ctr" defTabSz="309245" hangingPunct="0">
              <a:defRPr/>
            </a:pPr>
            <a:endParaRPr lang="en-US" altLang="zh-CN" sz="1125" kern="0">
              <a:solidFill>
                <a:srgbClr val="000000"/>
              </a:solidFill>
              <a:latin typeface="Helvetica Neue Medium"/>
              <a:sym typeface="Helvetica Neue Medium"/>
            </a:endParaRPr>
          </a:p>
        </p:txBody>
      </p:sp>
      <p:sp>
        <p:nvSpPr>
          <p:cNvPr id="5" name="Rectangle 5"/>
          <p:cNvSpPr>
            <a:spLocks noGrp="1" noChangeArrowheads="1"/>
          </p:cNvSpPr>
          <p:nvPr>
            <p:ph type="ftr" sz="quarter" idx="11"/>
          </p:nvPr>
        </p:nvSpPr>
        <p:spPr/>
        <p:txBody>
          <a:bodyPr/>
          <a:lstStyle>
            <a:lvl1pPr>
              <a:defRPr/>
            </a:lvl1pPr>
          </a:lstStyle>
          <a:p>
            <a:pPr algn="ctr" defTabSz="309245" hangingPunct="0">
              <a:defRPr/>
            </a:pPr>
            <a:endParaRPr lang="en-US" altLang="zh-CN" sz="1125" kern="0">
              <a:solidFill>
                <a:srgbClr val="000000"/>
              </a:solidFill>
              <a:latin typeface="Helvetica Neue Medium"/>
              <a:sym typeface="Helvetica Neue Medium"/>
            </a:endParaRPr>
          </a:p>
        </p:txBody>
      </p:sp>
      <p:sp>
        <p:nvSpPr>
          <p:cNvPr id="6" name="Rectangle 6"/>
          <p:cNvSpPr>
            <a:spLocks noGrp="1" noChangeArrowheads="1"/>
          </p:cNvSpPr>
          <p:nvPr>
            <p:ph type="sldNum" sz="quarter" idx="12"/>
          </p:nvPr>
        </p:nvSpPr>
        <p:spPr>
          <a:xfrm>
            <a:off x="4488166" y="4905375"/>
            <a:ext cx="275717" cy="241092"/>
          </a:xfrm>
        </p:spPr>
        <p:txBody>
          <a:bodyPr/>
          <a:lstStyle>
            <a:lvl1pPr>
              <a:defRPr/>
            </a:lvl1pPr>
          </a:lstStyle>
          <a:p>
            <a:fld id="{19AE2810-1A23-6D46-82C4-8E1757C97195}" type="slidenum">
              <a:rPr lang="en-US" altLang="zh-CN"/>
            </a:fld>
            <a:endParaRPr lang="en-US" altLang="zh-CN"/>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4146426" y="4905375"/>
            <a:ext cx="910506" cy="241092"/>
          </a:xfrm>
        </p:spPr>
        <p:txBody>
          <a:bodyPr/>
          <a:lstStyle>
            <a:lvl1pPr>
              <a:defRPr/>
            </a:lvl1pPr>
          </a:lstStyle>
          <a:p>
            <a:r>
              <a:rPr lang="zh-CN" altLang="en-US"/>
              <a:t>电子支付与结算</a:t>
            </a:r>
            <a:endParaRPr lang="en-US" altLang="en-US"/>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lvl1pPr fontAlgn="auto">
              <a:spcBef>
                <a:spcPts val="0"/>
              </a:spcBef>
              <a:spcAft>
                <a:spcPts val="0"/>
              </a:spcAft>
              <a:defRPr>
                <a:latin typeface="+mn-lt"/>
                <a:ea typeface="+mn-ea"/>
              </a:defRPr>
            </a:lvl1pPr>
          </a:lstStyle>
          <a:p>
            <a:pPr>
              <a:defRPr/>
            </a:pPr>
            <a:fld id="{F6BEAC2B-64DF-4A46-A0C7-8095F0C412AD}"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75717" cy="241092"/>
          </a:xfrm>
          <a:prstGeom prst="rect">
            <a:avLst/>
          </a:prstGeom>
        </p:spPr>
        <p:txBody>
          <a:bodyPr/>
          <a:lstStyle>
            <a:lvl1pPr fontAlgn="auto">
              <a:spcBef>
                <a:spcPts val="0"/>
              </a:spcBef>
              <a:spcAft>
                <a:spcPts val="0"/>
              </a:spcAft>
              <a:defRPr>
                <a:latin typeface="+mn-lt"/>
                <a:ea typeface="+mn-ea"/>
              </a:defRPr>
            </a:lvl1pPr>
          </a:lstStyle>
          <a:p>
            <a:pPr>
              <a:defRPr/>
            </a:pPr>
            <a:fld id="{572B2D23-38C4-4B95-A025-042A96D19AC6}" type="slidenum">
              <a:rPr lang="zh-CN" altLang="en-US"/>
            </a:fld>
            <a:endParaRPr lang="zh-CN" altLang="en-US"/>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457200" y="4767263"/>
            <a:ext cx="2133600" cy="273844"/>
          </a:xfrm>
          <a:prstGeom prst="rect">
            <a:avLst/>
          </a:prstGeom>
        </p:spPr>
        <p:txBody>
          <a:bodyPr/>
          <a:lstStyle>
            <a:lvl1pPr>
              <a:defRPr/>
            </a:lvl1pPr>
          </a:lstStyle>
          <a:p>
            <a:pPr>
              <a:defRPr/>
            </a:pPr>
            <a:fld id="{82BCA729-217E-4B7A-AEC6-B62FF9C5FD78}" type="datetimeFigureOut">
              <a:rPr lang="zh-CN" altLang="en-US"/>
            </a:fld>
            <a:endParaRPr lang="en-US" altLang="zh-CN"/>
          </a:p>
        </p:txBody>
      </p:sp>
      <p:sp>
        <p:nvSpPr>
          <p:cNvPr id="3" name="页脚占位符 4"/>
          <p:cNvSpPr>
            <a:spLocks noGrp="1" noChangeArrowheads="1"/>
          </p:cNvSpPr>
          <p:nvPr>
            <p:ph type="ftr" sz="quarter" idx="11"/>
          </p:nvPr>
        </p:nvSpPr>
        <p:spPr>
          <a:xfrm>
            <a:off x="3124200" y="4767263"/>
            <a:ext cx="2895600" cy="273844"/>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6553200" y="4767263"/>
            <a:ext cx="275717" cy="241092"/>
          </a:xfrm>
          <a:prstGeom prst="rect">
            <a:avLst/>
          </a:prstGeom>
        </p:spPr>
        <p:txBody>
          <a:bodyPr/>
          <a:lstStyle>
            <a:lvl1pPr>
              <a:defRPr/>
            </a:lvl1pPr>
          </a:lstStyle>
          <a:p>
            <a:pPr>
              <a:defRPr/>
            </a:pPr>
            <a:fld id="{A96E475F-4EC8-4A22-8CC7-45804384E94E}" type="slidenum">
              <a:rPr lang="zh-CN" altLang="en-US"/>
            </a:fld>
            <a:endParaRPr lang="en-US" altLang="zh-CN"/>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457200" y="4767263"/>
            <a:ext cx="2133600" cy="273844"/>
          </a:xfrm>
          <a:prstGeom prst="rect">
            <a:avLst/>
          </a:prstGeom>
        </p:spPr>
        <p:txBody>
          <a:bodyPr/>
          <a:lstStyle>
            <a:lvl1pPr>
              <a:defRPr/>
            </a:lvl1pPr>
          </a:lstStyle>
          <a:p>
            <a:pPr>
              <a:defRPr/>
            </a:pPr>
            <a:fld id="{82BCA729-217E-4B7A-AEC6-B62FF9C5FD78}" type="datetimeFigureOut">
              <a:rPr lang="zh-CN" altLang="en-US"/>
            </a:fld>
            <a:endParaRPr lang="en-US" altLang="zh-CN"/>
          </a:p>
        </p:txBody>
      </p:sp>
      <p:sp>
        <p:nvSpPr>
          <p:cNvPr id="3" name="页脚占位符 4"/>
          <p:cNvSpPr>
            <a:spLocks noGrp="1" noChangeArrowheads="1"/>
          </p:cNvSpPr>
          <p:nvPr>
            <p:ph type="ftr" sz="quarter" idx="11"/>
          </p:nvPr>
        </p:nvSpPr>
        <p:spPr>
          <a:xfrm>
            <a:off x="3124200" y="4767263"/>
            <a:ext cx="2895600" cy="273844"/>
          </a:xfrm>
          <a:prstGeom prst="rect">
            <a:avLst/>
          </a:prstGeom>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xfrm>
            <a:off x="6553200" y="4767263"/>
            <a:ext cx="275717" cy="241092"/>
          </a:xfrm>
          <a:prstGeom prst="rect">
            <a:avLst/>
          </a:prstGeom>
        </p:spPr>
        <p:txBody>
          <a:bodyPr/>
          <a:lstStyle>
            <a:lvl1pPr>
              <a:defRPr/>
            </a:lvl1pPr>
          </a:lstStyle>
          <a:p>
            <a:pPr>
              <a:defRPr/>
            </a:pPr>
            <a:fld id="{A96E475F-4EC8-4A22-8CC7-45804384E94E}" type="slidenum">
              <a:rPr lang="zh-CN" altLang="en-US"/>
            </a:fld>
            <a:endParaRPr lang="en-US" altLang="zh-CN"/>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2"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1792288" y="4025509"/>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28" tIns="45714" rIns="91428" bIns="45714"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28" tIns="45714" rIns="91428" bIns="45714"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pic>
        <p:nvPicPr>
          <p:cNvPr id="1026" name="Picture 2" descr="H:\背景图\模糊背景\pcsc0011.模糊创意光线图片40-2套图案11款炫丽模糊光线背景362张JPGPNG\4.jpg"/>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3314" r="3314"/>
          <a:stretch>
            <a:fillRect/>
          </a:stretch>
        </p:blipFill>
        <p:spPr bwMode="auto">
          <a:xfrm>
            <a:off x="0" y="-5376"/>
            <a:ext cx="9144000" cy="515425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9525" y="-11014"/>
            <a:ext cx="9163050" cy="884524"/>
          </a:xfrm>
          <a:prstGeom prst="rect">
            <a:avLst/>
          </a:prstGeom>
          <a:solidFill>
            <a:srgbClr val="D5D5D5">
              <a:alpha val="24339"/>
            </a:srgbClr>
          </a:solidFill>
          <a:ln w="12700">
            <a:miter lim="400000"/>
          </a:ln>
        </p:spPr>
        <p:txBody>
          <a:bodyPr lIns="0" tIns="0" rIns="0" bIns="0" anchor="ctr"/>
          <a:lstStyle/>
          <a:p>
            <a:pPr algn="ctr" defTabSz="309245" hangingPunct="0">
              <a:defRPr sz="3200">
                <a:solidFill>
                  <a:srgbClr val="FFFFFF"/>
                </a:solidFill>
              </a:defRPr>
            </a:pPr>
            <a:endParaRPr sz="1200" kern="0">
              <a:solidFill>
                <a:srgbClr val="FFFFFF"/>
              </a:solidFill>
              <a:latin typeface="Helvetica Neue Medium"/>
              <a:sym typeface="Helvetica Neue Medium"/>
            </a:endParaRPr>
          </a:p>
        </p:txBody>
      </p:sp>
      <p:sp>
        <p:nvSpPr>
          <p:cNvPr id="3" name="标题文本"/>
          <p:cNvSpPr txBox="1">
            <a:spLocks noGrp="1"/>
          </p:cNvSpPr>
          <p:nvPr>
            <p:ph type="title"/>
          </p:nvPr>
        </p:nvSpPr>
        <p:spPr>
          <a:xfrm>
            <a:off x="845437" y="266942"/>
            <a:ext cx="3563000" cy="328613"/>
          </a:xfrm>
          <a:prstGeom prst="rect">
            <a:avLst/>
          </a:prstGeom>
          <a:ln w="12700">
            <a:miter lim="400000"/>
          </a:ln>
        </p:spPr>
        <p:txBody>
          <a:bodyPr lIns="45719" rIns="45719" anchor="b">
            <a:normAutofit/>
          </a:bodyPr>
          <a:lstStyle/>
          <a:p>
            <a:r>
              <a:t>标题文本</a:t>
            </a:r>
          </a:p>
        </p:txBody>
      </p:sp>
      <p:sp>
        <p:nvSpPr>
          <p:cNvPr id="5" name="矩形"/>
          <p:cNvSpPr/>
          <p:nvPr/>
        </p:nvSpPr>
        <p:spPr>
          <a:xfrm>
            <a:off x="0" y="-6251"/>
            <a:ext cx="370694" cy="874999"/>
          </a:xfrm>
          <a:prstGeom prst="rect">
            <a:avLst/>
          </a:prstGeom>
          <a:solidFill>
            <a:srgbClr val="174595"/>
          </a:solidFill>
          <a:ln w="12700">
            <a:miter lim="400000"/>
          </a:ln>
        </p:spPr>
        <p:txBody>
          <a:bodyPr lIns="0" tIns="0" rIns="0" bIns="0" anchor="ctr"/>
          <a:lstStyle/>
          <a:p>
            <a:pPr algn="ctr" defTabSz="309245" hangingPunct="0"/>
            <a:endParaRPr sz="1125" kern="0">
              <a:solidFill>
                <a:srgbClr val="000000"/>
              </a:solidFill>
              <a:latin typeface="Helvetica Neue Medium"/>
              <a:sym typeface="Helvetica Neue Medium"/>
            </a:endParaRPr>
          </a:p>
        </p:txBody>
      </p:sp>
      <p:sp>
        <p:nvSpPr>
          <p:cNvPr id="6" name="正文级别 1…"/>
          <p:cNvSpPr txBox="1">
            <a:spLocks noGrp="1"/>
          </p:cNvSpPr>
          <p:nvPr>
            <p:ph type="body" idx="1"/>
          </p:nvPr>
        </p:nvSpPr>
        <p:spPr>
          <a:xfrm>
            <a:off x="457200" y="1200150"/>
            <a:ext cx="8229600" cy="394335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4431760" y="4905375"/>
            <a:ext cx="275718" cy="241092"/>
          </a:xfrm>
          <a:prstGeom prst="rect">
            <a:avLst/>
          </a:prstGeom>
          <a:ln w="12700">
            <a:miter lim="400000"/>
          </a:ln>
        </p:spPr>
        <p:txBody>
          <a:bodyPr wrap="none" lIns="50800" tIns="50800" rIns="50800" bIns="50800">
            <a:spAutoFit/>
          </a:bodyPr>
          <a:lstStyle>
            <a:lvl1pPr>
              <a:defRPr sz="900">
                <a:latin typeface="Helvetica Neue Light"/>
                <a:ea typeface="Helvetica Neue Light"/>
                <a:cs typeface="Helvetica Neue Light"/>
                <a:sym typeface="Helvetica Neue Light"/>
              </a:defRPr>
            </a:lvl1pPr>
          </a:lstStyle>
          <a:p>
            <a:pPr algn="ctr" defTabSz="309245" hangingPunct="0"/>
            <a:fld id="{86CB4B4D-7CA3-9044-876B-883B54F8677D}" type="slidenum">
              <a:rPr lang="en-US" altLang="zh-CN" kern="0" smtClean="0">
                <a:solidFill>
                  <a:srgbClr val="000000"/>
                </a:solidFill>
              </a:rPr>
            </a:fld>
            <a:endParaRPr lang="en-US" altLang="zh-CN" kern="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spd="med"/>
  <p:txStyles>
    <p:titleStyle>
      <a:lvl1pPr marL="0" marR="0" indent="0" algn="l" defTabSz="309245" rtl="0" latinLnBrk="0">
        <a:lnSpc>
          <a:spcPct val="90000"/>
        </a:lnSpc>
        <a:spcBef>
          <a:spcPts val="0"/>
        </a:spcBef>
        <a:spcAft>
          <a:spcPts val="0"/>
        </a:spcAft>
        <a:buClrTx/>
        <a:buSzTx/>
        <a:buFontTx/>
        <a:buNone/>
        <a:defRPr sz="1575" b="1" i="0" u="none" strike="noStrike" cap="none" spc="0" baseline="0">
          <a:ln>
            <a:noFill/>
          </a:ln>
          <a:solidFill>
            <a:srgbClr val="013C8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l" defTabSz="309245" rtl="0" latinLnBrk="0">
        <a:lnSpc>
          <a:spcPct val="90000"/>
        </a:lnSpc>
        <a:spcBef>
          <a:spcPts val="0"/>
        </a:spcBef>
        <a:spcAft>
          <a:spcPts val="0"/>
        </a:spcAft>
        <a:buClrTx/>
        <a:buSzTx/>
        <a:buFontTx/>
        <a:buNone/>
        <a:defRPr sz="1575" b="1" i="0" u="none" strike="noStrike" cap="none" spc="0" baseline="0">
          <a:ln>
            <a:noFill/>
          </a:ln>
          <a:solidFill>
            <a:srgbClr val="013C8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0" algn="l" defTabSz="309245" rtl="0" latinLnBrk="0">
        <a:lnSpc>
          <a:spcPct val="90000"/>
        </a:lnSpc>
        <a:spcBef>
          <a:spcPts val="0"/>
        </a:spcBef>
        <a:spcAft>
          <a:spcPts val="0"/>
        </a:spcAft>
        <a:buClrTx/>
        <a:buSzTx/>
        <a:buFontTx/>
        <a:buNone/>
        <a:defRPr sz="1575" b="1" i="0" u="none" strike="noStrike" cap="none" spc="0" baseline="0">
          <a:ln>
            <a:noFill/>
          </a:ln>
          <a:solidFill>
            <a:srgbClr val="013C8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0" algn="l" defTabSz="309245" rtl="0" latinLnBrk="0">
        <a:lnSpc>
          <a:spcPct val="90000"/>
        </a:lnSpc>
        <a:spcBef>
          <a:spcPts val="0"/>
        </a:spcBef>
        <a:spcAft>
          <a:spcPts val="0"/>
        </a:spcAft>
        <a:buClrTx/>
        <a:buSzTx/>
        <a:buFontTx/>
        <a:buNone/>
        <a:defRPr sz="1575" b="1" i="0" u="none" strike="noStrike" cap="none" spc="0" baseline="0">
          <a:ln>
            <a:noFill/>
          </a:ln>
          <a:solidFill>
            <a:srgbClr val="013C8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0" algn="l" defTabSz="309245" rtl="0" latinLnBrk="0">
        <a:lnSpc>
          <a:spcPct val="90000"/>
        </a:lnSpc>
        <a:spcBef>
          <a:spcPts val="0"/>
        </a:spcBef>
        <a:spcAft>
          <a:spcPts val="0"/>
        </a:spcAft>
        <a:buClrTx/>
        <a:buSzTx/>
        <a:buFontTx/>
        <a:buNone/>
        <a:defRPr sz="1575" b="1" i="0" u="none" strike="noStrike" cap="none" spc="0" baseline="0">
          <a:ln>
            <a:noFill/>
          </a:ln>
          <a:solidFill>
            <a:srgbClr val="013C8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0" algn="l" defTabSz="309245" rtl="0" latinLnBrk="0">
        <a:lnSpc>
          <a:spcPct val="90000"/>
        </a:lnSpc>
        <a:spcBef>
          <a:spcPts val="0"/>
        </a:spcBef>
        <a:spcAft>
          <a:spcPts val="0"/>
        </a:spcAft>
        <a:buClrTx/>
        <a:buSzTx/>
        <a:buFontTx/>
        <a:buNone/>
        <a:defRPr sz="1575" b="1" i="0" u="none" strike="noStrike" cap="none" spc="0" baseline="0">
          <a:ln>
            <a:noFill/>
          </a:ln>
          <a:solidFill>
            <a:srgbClr val="013C8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0" algn="l" defTabSz="309245" rtl="0" latinLnBrk="0">
        <a:lnSpc>
          <a:spcPct val="90000"/>
        </a:lnSpc>
        <a:spcBef>
          <a:spcPts val="0"/>
        </a:spcBef>
        <a:spcAft>
          <a:spcPts val="0"/>
        </a:spcAft>
        <a:buClrTx/>
        <a:buSzTx/>
        <a:buFontTx/>
        <a:buNone/>
        <a:defRPr sz="1575" b="1" i="0" u="none" strike="noStrike" cap="none" spc="0" baseline="0">
          <a:ln>
            <a:noFill/>
          </a:ln>
          <a:solidFill>
            <a:srgbClr val="013C8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0" algn="l" defTabSz="309245" rtl="0" latinLnBrk="0">
        <a:lnSpc>
          <a:spcPct val="90000"/>
        </a:lnSpc>
        <a:spcBef>
          <a:spcPts val="0"/>
        </a:spcBef>
        <a:spcAft>
          <a:spcPts val="0"/>
        </a:spcAft>
        <a:buClrTx/>
        <a:buSzTx/>
        <a:buFontTx/>
        <a:buNone/>
        <a:defRPr sz="1575" b="1" i="0" u="none" strike="noStrike" cap="none" spc="0" baseline="0">
          <a:ln>
            <a:noFill/>
          </a:ln>
          <a:solidFill>
            <a:srgbClr val="013C8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0" algn="l" defTabSz="309245" rtl="0" latinLnBrk="0">
        <a:lnSpc>
          <a:spcPct val="90000"/>
        </a:lnSpc>
        <a:spcBef>
          <a:spcPts val="0"/>
        </a:spcBef>
        <a:spcAft>
          <a:spcPts val="0"/>
        </a:spcAft>
        <a:buClrTx/>
        <a:buSzTx/>
        <a:buFontTx/>
        <a:buNone/>
        <a:defRPr sz="1575" b="1" i="0" u="none" strike="noStrike" cap="none" spc="0" baseline="0">
          <a:ln>
            <a:noFill/>
          </a:ln>
          <a:solidFill>
            <a:srgbClr val="013C8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238125" marR="0" indent="-238125" algn="l" defTabSz="309245" rtl="0" latinLnBrk="0">
        <a:lnSpc>
          <a:spcPct val="100000"/>
        </a:lnSpc>
        <a:spcBef>
          <a:spcPts val="2215"/>
        </a:spcBef>
        <a:spcAft>
          <a:spcPts val="0"/>
        </a:spcAft>
        <a:buClrTx/>
        <a:buSzPct val="125000"/>
        <a:buFontTx/>
        <a:buChar char="•"/>
        <a:defRPr sz="1950" b="0" i="0" u="none" strike="noStrike" cap="none" spc="0" baseline="0">
          <a:ln>
            <a:noFill/>
          </a:ln>
          <a:solidFill>
            <a:srgbClr val="000000"/>
          </a:solidFill>
          <a:uFillTx/>
          <a:latin typeface="+mn-lt"/>
          <a:ea typeface="+mn-ea"/>
          <a:cs typeface="+mn-cs"/>
          <a:sym typeface="Helvetica Neue"/>
        </a:defRPr>
      </a:lvl1pPr>
      <a:lvl2pPr marL="476250" marR="0" indent="-238125" algn="l" defTabSz="309245" rtl="0" latinLnBrk="0">
        <a:lnSpc>
          <a:spcPct val="100000"/>
        </a:lnSpc>
        <a:spcBef>
          <a:spcPts val="2215"/>
        </a:spcBef>
        <a:spcAft>
          <a:spcPts val="0"/>
        </a:spcAft>
        <a:buClrTx/>
        <a:buSzPct val="125000"/>
        <a:buFontTx/>
        <a:buChar char="•"/>
        <a:defRPr sz="1950" b="0" i="0" u="none" strike="noStrike" cap="none" spc="0" baseline="0">
          <a:ln>
            <a:noFill/>
          </a:ln>
          <a:solidFill>
            <a:srgbClr val="000000"/>
          </a:solidFill>
          <a:uFillTx/>
          <a:latin typeface="+mn-lt"/>
          <a:ea typeface="+mn-ea"/>
          <a:cs typeface="+mn-cs"/>
          <a:sym typeface="Helvetica Neue"/>
        </a:defRPr>
      </a:lvl2pPr>
      <a:lvl3pPr marL="714375" marR="0" indent="-238125" algn="l" defTabSz="309245" rtl="0" latinLnBrk="0">
        <a:lnSpc>
          <a:spcPct val="100000"/>
        </a:lnSpc>
        <a:spcBef>
          <a:spcPts val="2215"/>
        </a:spcBef>
        <a:spcAft>
          <a:spcPts val="0"/>
        </a:spcAft>
        <a:buClrTx/>
        <a:buSzPct val="125000"/>
        <a:buFontTx/>
        <a:buChar char="•"/>
        <a:defRPr sz="1950" b="0" i="0" u="none" strike="noStrike" cap="none" spc="0" baseline="0">
          <a:ln>
            <a:noFill/>
          </a:ln>
          <a:solidFill>
            <a:srgbClr val="000000"/>
          </a:solidFill>
          <a:uFillTx/>
          <a:latin typeface="+mn-lt"/>
          <a:ea typeface="+mn-ea"/>
          <a:cs typeface="+mn-cs"/>
          <a:sym typeface="Helvetica Neue"/>
        </a:defRPr>
      </a:lvl3pPr>
      <a:lvl4pPr marL="952500" marR="0" indent="-238125" algn="l" defTabSz="309245" rtl="0" latinLnBrk="0">
        <a:lnSpc>
          <a:spcPct val="100000"/>
        </a:lnSpc>
        <a:spcBef>
          <a:spcPts val="2215"/>
        </a:spcBef>
        <a:spcAft>
          <a:spcPts val="0"/>
        </a:spcAft>
        <a:buClrTx/>
        <a:buSzPct val="125000"/>
        <a:buFontTx/>
        <a:buChar char="•"/>
        <a:defRPr sz="1950" b="0" i="0" u="none" strike="noStrike" cap="none" spc="0" baseline="0">
          <a:ln>
            <a:noFill/>
          </a:ln>
          <a:solidFill>
            <a:srgbClr val="000000"/>
          </a:solidFill>
          <a:uFillTx/>
          <a:latin typeface="+mn-lt"/>
          <a:ea typeface="+mn-ea"/>
          <a:cs typeface="+mn-cs"/>
          <a:sym typeface="Helvetica Neue"/>
        </a:defRPr>
      </a:lvl4pPr>
      <a:lvl5pPr marL="1190625" marR="0" indent="-238125" algn="l" defTabSz="309245" rtl="0" latinLnBrk="0">
        <a:lnSpc>
          <a:spcPct val="100000"/>
        </a:lnSpc>
        <a:spcBef>
          <a:spcPts val="2215"/>
        </a:spcBef>
        <a:spcAft>
          <a:spcPts val="0"/>
        </a:spcAft>
        <a:buClrTx/>
        <a:buSzPct val="125000"/>
        <a:buFontTx/>
        <a:buChar char="•"/>
        <a:defRPr sz="1950" b="0" i="0" u="none" strike="noStrike" cap="none" spc="0" baseline="0">
          <a:ln>
            <a:noFill/>
          </a:ln>
          <a:solidFill>
            <a:srgbClr val="000000"/>
          </a:solidFill>
          <a:uFillTx/>
          <a:latin typeface="+mn-lt"/>
          <a:ea typeface="+mn-ea"/>
          <a:cs typeface="+mn-cs"/>
          <a:sym typeface="Helvetica Neue"/>
        </a:defRPr>
      </a:lvl5pPr>
      <a:lvl6pPr marL="1428750" marR="0" indent="-238125" algn="l" defTabSz="309245" rtl="0" latinLnBrk="0">
        <a:lnSpc>
          <a:spcPct val="100000"/>
        </a:lnSpc>
        <a:spcBef>
          <a:spcPts val="2215"/>
        </a:spcBef>
        <a:spcAft>
          <a:spcPts val="0"/>
        </a:spcAft>
        <a:buClrTx/>
        <a:buSzPct val="125000"/>
        <a:buFontTx/>
        <a:buChar char="•"/>
        <a:defRPr sz="1950" b="0" i="0" u="none" strike="noStrike" cap="none" spc="0" baseline="0">
          <a:ln>
            <a:noFill/>
          </a:ln>
          <a:solidFill>
            <a:srgbClr val="000000"/>
          </a:solidFill>
          <a:uFillTx/>
          <a:latin typeface="+mn-lt"/>
          <a:ea typeface="+mn-ea"/>
          <a:cs typeface="+mn-cs"/>
          <a:sym typeface="Helvetica Neue"/>
        </a:defRPr>
      </a:lvl6pPr>
      <a:lvl7pPr marL="1666875" marR="0" indent="-238125" algn="l" defTabSz="309245" rtl="0" latinLnBrk="0">
        <a:lnSpc>
          <a:spcPct val="100000"/>
        </a:lnSpc>
        <a:spcBef>
          <a:spcPts val="2215"/>
        </a:spcBef>
        <a:spcAft>
          <a:spcPts val="0"/>
        </a:spcAft>
        <a:buClrTx/>
        <a:buSzPct val="125000"/>
        <a:buFontTx/>
        <a:buChar char="•"/>
        <a:defRPr sz="1950" b="0" i="0" u="none" strike="noStrike" cap="none" spc="0" baseline="0">
          <a:ln>
            <a:noFill/>
          </a:ln>
          <a:solidFill>
            <a:srgbClr val="000000"/>
          </a:solidFill>
          <a:uFillTx/>
          <a:latin typeface="+mn-lt"/>
          <a:ea typeface="+mn-ea"/>
          <a:cs typeface="+mn-cs"/>
          <a:sym typeface="Helvetica Neue"/>
        </a:defRPr>
      </a:lvl7pPr>
      <a:lvl8pPr marL="1905000" marR="0" indent="-238125" algn="l" defTabSz="309245" rtl="0" latinLnBrk="0">
        <a:lnSpc>
          <a:spcPct val="100000"/>
        </a:lnSpc>
        <a:spcBef>
          <a:spcPts val="2215"/>
        </a:spcBef>
        <a:spcAft>
          <a:spcPts val="0"/>
        </a:spcAft>
        <a:buClrTx/>
        <a:buSzPct val="125000"/>
        <a:buFontTx/>
        <a:buChar char="•"/>
        <a:defRPr sz="1950" b="0" i="0" u="none" strike="noStrike" cap="none" spc="0" baseline="0">
          <a:ln>
            <a:noFill/>
          </a:ln>
          <a:solidFill>
            <a:srgbClr val="000000"/>
          </a:solidFill>
          <a:uFillTx/>
          <a:latin typeface="+mn-lt"/>
          <a:ea typeface="+mn-ea"/>
          <a:cs typeface="+mn-cs"/>
          <a:sym typeface="Helvetica Neue"/>
        </a:defRPr>
      </a:lvl8pPr>
      <a:lvl9pPr marL="2143125" marR="0" indent="-238125" algn="l" defTabSz="309245" rtl="0" latinLnBrk="0">
        <a:lnSpc>
          <a:spcPct val="100000"/>
        </a:lnSpc>
        <a:spcBef>
          <a:spcPts val="2215"/>
        </a:spcBef>
        <a:spcAft>
          <a:spcPts val="0"/>
        </a:spcAft>
        <a:buClrTx/>
        <a:buSzPct val="125000"/>
        <a:buFontTx/>
        <a:buChar char="•"/>
        <a:defRPr sz="1950" b="0" i="0" u="none" strike="noStrike" cap="none" spc="0" baseline="0">
          <a:ln>
            <a:noFill/>
          </a:ln>
          <a:solidFill>
            <a:srgbClr val="000000"/>
          </a:solidFill>
          <a:uFillTx/>
          <a:latin typeface="+mn-lt"/>
          <a:ea typeface="+mn-ea"/>
          <a:cs typeface="+mn-cs"/>
          <a:sym typeface="Helvetica Neue"/>
        </a:defRPr>
      </a:lvl9pPr>
    </p:bodyStyle>
    <p:otherStyle>
      <a:lvl1pPr marL="0" marR="0" indent="0" algn="ctr" defTabSz="309245"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Helvetica Neue Light"/>
        </a:defRPr>
      </a:lvl1pPr>
      <a:lvl2pPr marL="0" marR="0" indent="0" algn="ctr" defTabSz="309245"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Helvetica Neue Light"/>
        </a:defRPr>
      </a:lvl2pPr>
      <a:lvl3pPr marL="0" marR="0" indent="0" algn="ctr" defTabSz="309245"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Helvetica Neue Light"/>
        </a:defRPr>
      </a:lvl3pPr>
      <a:lvl4pPr marL="0" marR="0" indent="0" algn="ctr" defTabSz="309245"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Helvetica Neue Light"/>
        </a:defRPr>
      </a:lvl4pPr>
      <a:lvl5pPr marL="0" marR="0" indent="0" algn="ctr" defTabSz="309245"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Helvetica Neue Light"/>
        </a:defRPr>
      </a:lvl5pPr>
      <a:lvl6pPr marL="0" marR="0" indent="0" algn="ctr" defTabSz="309245"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Helvetica Neue Light"/>
        </a:defRPr>
      </a:lvl6pPr>
      <a:lvl7pPr marL="0" marR="0" indent="0" algn="ctr" defTabSz="309245"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Helvetica Neue Light"/>
        </a:defRPr>
      </a:lvl7pPr>
      <a:lvl8pPr marL="0" marR="0" indent="0" algn="ctr" defTabSz="309245"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Helvetica Neue Light"/>
        </a:defRPr>
      </a:lvl8pPr>
      <a:lvl9pPr marL="0" marR="0" indent="0" algn="ctr" defTabSz="309245"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wmf"/></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10.emf"/><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audio" Target="../media/audio1.wav"/></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3.vml"/><Relationship Id="rId3" Type="http://schemas.openxmlformats.org/officeDocument/2006/relationships/slideLayout" Target="../slideLayouts/slideLayout14.xml"/><Relationship Id="rId2" Type="http://schemas.openxmlformats.org/officeDocument/2006/relationships/image" Target="../media/image11.emf"/><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6.xml"/><Relationship Id="rId2" Type="http://schemas.openxmlformats.org/officeDocument/2006/relationships/image" Target="../media/image14.png"/><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8.xml"/><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wmf"/><Relationship Id="rId2" Type="http://schemas.openxmlformats.org/officeDocument/2006/relationships/image" Target="../media/image16.png"/><Relationship Id="rId1" Type="http://schemas.openxmlformats.org/officeDocument/2006/relationships/image" Target="../media/image15.wmf"/></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8.xml"/><Relationship Id="rId6" Type="http://schemas.openxmlformats.org/officeDocument/2006/relationships/image" Target="../media/image15.wmf"/><Relationship Id="rId5" Type="http://schemas.openxmlformats.org/officeDocument/2006/relationships/image" Target="../media/image20.wmf"/><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wmf"/><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15.wmf"/><Relationship Id="rId4" Type="http://schemas.openxmlformats.org/officeDocument/2006/relationships/image" Target="../media/image17.wmf"/><Relationship Id="rId3" Type="http://schemas.openxmlformats.org/officeDocument/2006/relationships/image" Target="../media/image20.wmf"/><Relationship Id="rId2" Type="http://schemas.openxmlformats.org/officeDocument/2006/relationships/image" Target="../media/image19.jpeg"/><Relationship Id="rId1" Type="http://schemas.openxmlformats.org/officeDocument/2006/relationships/image" Target="../media/image18.jpe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15.wmf"/><Relationship Id="rId4" Type="http://schemas.openxmlformats.org/officeDocument/2006/relationships/image" Target="../media/image17.wmf"/><Relationship Id="rId3" Type="http://schemas.openxmlformats.org/officeDocument/2006/relationships/image" Target="../media/image20.wmf"/><Relationship Id="rId2" Type="http://schemas.openxmlformats.org/officeDocument/2006/relationships/image" Target="../media/image19.jpeg"/><Relationship Id="rId1" Type="http://schemas.openxmlformats.org/officeDocument/2006/relationships/image" Target="../media/image18.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4.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image" Target="../media/image23.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24.emf"/><Relationship Id="rId1" Type="http://schemas.openxmlformats.org/officeDocument/2006/relationships/oleObject" Target="../embeddings/oleObject4.bin"/></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vmlDrawing" Target="../drawings/vmlDrawing5.vml"/><Relationship Id="rId3" Type="http://schemas.openxmlformats.org/officeDocument/2006/relationships/slideLayout" Target="../slideLayouts/slideLayout13.xml"/><Relationship Id="rId2" Type="http://schemas.openxmlformats.org/officeDocument/2006/relationships/image" Target="../media/image25.emf"/><Relationship Id="rId1"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7.xml"/><Relationship Id="rId1" Type="http://schemas.openxmlformats.org/officeDocument/2006/relationships/image" Target="../media/image27.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5.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6.xml"/><Relationship Id="rId2" Type="http://schemas.openxmlformats.org/officeDocument/2006/relationships/image" Target="../media/image37.emf"/><Relationship Id="rId1" Type="http://schemas.openxmlformats.org/officeDocument/2006/relationships/oleObject" Target="../embeddings/oleObject6.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vmlDrawing" Target="../drawings/vmlDrawing7.vml"/><Relationship Id="rId3" Type="http://schemas.openxmlformats.org/officeDocument/2006/relationships/slideLayout" Target="../slideLayouts/slideLayout13.xml"/><Relationship Id="rId2" Type="http://schemas.openxmlformats.org/officeDocument/2006/relationships/image" Target="../media/image38.emf"/><Relationship Id="rId1" Type="http://schemas.openxmlformats.org/officeDocument/2006/relationships/oleObject" Target="../embeddings/oleObject7.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0.png"/><Relationship Id="rId1"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2.png"/><Relationship Id="rId1"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154430" y="1635646"/>
            <a:ext cx="6835140" cy="91440"/>
            <a:chOff x="1539240" y="2179320"/>
            <a:chExt cx="9113520" cy="121920"/>
          </a:xfrm>
        </p:grpSpPr>
        <p:cxnSp>
          <p:nvCxnSpPr>
            <p:cNvPr id="15" name="直接连接符 14"/>
            <p:cNvCxnSpPr/>
            <p:nvPr/>
          </p:nvCxnSpPr>
          <p:spPr>
            <a:xfrm>
              <a:off x="1539240" y="2179320"/>
              <a:ext cx="9113520" cy="0"/>
            </a:xfrm>
            <a:prstGeom prst="line">
              <a:avLst/>
            </a:prstGeom>
            <a:noFill/>
            <a:ln w="76200" cap="flat" cmpd="sng" algn="ctr">
              <a:solidFill>
                <a:schemeClr val="bg1"/>
              </a:solidFill>
              <a:prstDash val="solid"/>
              <a:miter lim="800000"/>
            </a:ln>
            <a:effectLst/>
          </p:spPr>
        </p:cxnSp>
        <p:cxnSp>
          <p:nvCxnSpPr>
            <p:cNvPr id="16" name="直接连接符 15"/>
            <p:cNvCxnSpPr/>
            <p:nvPr/>
          </p:nvCxnSpPr>
          <p:spPr>
            <a:xfrm>
              <a:off x="1539240" y="2301240"/>
              <a:ext cx="9113520" cy="0"/>
            </a:xfrm>
            <a:prstGeom prst="line">
              <a:avLst/>
            </a:prstGeom>
            <a:noFill/>
            <a:ln w="6350" cap="flat" cmpd="sng" algn="ctr">
              <a:solidFill>
                <a:schemeClr val="bg1"/>
              </a:solidFill>
              <a:prstDash val="solid"/>
              <a:miter lim="800000"/>
            </a:ln>
            <a:effectLst/>
          </p:spPr>
        </p:cxnSp>
      </p:grpSp>
      <p:grpSp>
        <p:nvGrpSpPr>
          <p:cNvPr id="12" name="组合 11"/>
          <p:cNvGrpSpPr/>
          <p:nvPr/>
        </p:nvGrpSpPr>
        <p:grpSpPr>
          <a:xfrm flipV="1">
            <a:off x="1154430" y="2643758"/>
            <a:ext cx="6835140" cy="90676"/>
            <a:chOff x="1539240" y="2680230"/>
            <a:chExt cx="9113520" cy="120901"/>
          </a:xfrm>
        </p:grpSpPr>
        <p:cxnSp>
          <p:nvCxnSpPr>
            <p:cNvPr id="13" name="直接连接符 12"/>
            <p:cNvCxnSpPr/>
            <p:nvPr/>
          </p:nvCxnSpPr>
          <p:spPr>
            <a:xfrm>
              <a:off x="1539240" y="2680230"/>
              <a:ext cx="9113520" cy="0"/>
            </a:xfrm>
            <a:prstGeom prst="line">
              <a:avLst/>
            </a:prstGeom>
            <a:noFill/>
            <a:ln w="76200" cap="flat" cmpd="sng" algn="ctr">
              <a:solidFill>
                <a:schemeClr val="bg1"/>
              </a:solidFill>
              <a:prstDash val="solid"/>
              <a:miter lim="800000"/>
            </a:ln>
            <a:effectLst/>
          </p:spPr>
        </p:cxnSp>
        <p:cxnSp>
          <p:nvCxnSpPr>
            <p:cNvPr id="14" name="直接连接符 13"/>
            <p:cNvCxnSpPr/>
            <p:nvPr/>
          </p:nvCxnSpPr>
          <p:spPr>
            <a:xfrm>
              <a:off x="1539240" y="2801131"/>
              <a:ext cx="9113520" cy="0"/>
            </a:xfrm>
            <a:prstGeom prst="line">
              <a:avLst/>
            </a:prstGeom>
            <a:noFill/>
            <a:ln w="6350" cap="flat" cmpd="sng" algn="ctr">
              <a:solidFill>
                <a:schemeClr val="bg1"/>
              </a:solidFill>
              <a:prstDash val="solid"/>
              <a:miter lim="800000"/>
            </a:ln>
            <a:effectLst/>
          </p:spPr>
        </p:cxnSp>
      </p:grpSp>
      <p:sp>
        <p:nvSpPr>
          <p:cNvPr id="17" name="文本框 16"/>
          <p:cNvSpPr txBox="1"/>
          <p:nvPr/>
        </p:nvSpPr>
        <p:spPr>
          <a:xfrm>
            <a:off x="1743075" y="1876494"/>
            <a:ext cx="5657850" cy="623246"/>
          </a:xfrm>
          <a:prstGeom prst="rect">
            <a:avLst/>
          </a:prstGeom>
          <a:noFill/>
        </p:spPr>
        <p:txBody>
          <a:bodyPr wrap="square" lIns="68571" tIns="34289" rIns="68571" bIns="34289" rtlCol="0">
            <a:spAutoFit/>
          </a:bodyPr>
          <a:lstStyle/>
          <a:p>
            <a:pPr algn="ctr" defTabSz="685165"/>
            <a:r>
              <a:rPr lang="zh-CN" altLang="en-US" sz="3600" b="1" dirty="0">
                <a:solidFill>
                  <a:schemeClr val="bg1"/>
                </a:solidFill>
                <a:latin typeface="微软雅黑" panose="020B0503020204020204" charset="-122"/>
                <a:ea typeface="微软雅黑" panose="020B0503020204020204" charset="-122"/>
              </a:rPr>
              <a:t>银行</a:t>
            </a:r>
            <a:r>
              <a:rPr lang="zh-CN" altLang="en-US" sz="3600" b="1" dirty="0" smtClean="0">
                <a:solidFill>
                  <a:schemeClr val="bg1"/>
                </a:solidFill>
                <a:latin typeface="微软雅黑" panose="020B0503020204020204" charset="-122"/>
                <a:ea typeface="微软雅黑" panose="020B0503020204020204" charset="-122"/>
              </a:rPr>
              <a:t>支付清算系统专题介绍</a:t>
            </a:r>
            <a:endParaRPr lang="zh-CN" altLang="en-US" sz="3600" b="1" dirty="0">
              <a:solidFill>
                <a:schemeClr val="bg1"/>
              </a:solidFill>
              <a:latin typeface="微软雅黑" panose="020B0503020204020204" charset="-122"/>
              <a:ea typeface="微软雅黑" panose="020B0503020204020204" charset="-122"/>
            </a:endParaRPr>
          </a:p>
        </p:txBody>
      </p:sp>
      <p:sp>
        <p:nvSpPr>
          <p:cNvPr id="22" name="TextBox 3"/>
          <p:cNvSpPr txBox="1">
            <a:spLocks noChangeArrowheads="1"/>
          </p:cNvSpPr>
          <p:nvPr/>
        </p:nvSpPr>
        <p:spPr bwMode="auto">
          <a:xfrm>
            <a:off x="287344" y="4659987"/>
            <a:ext cx="8569325" cy="3116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fontAlgn="base" hangingPunct="1">
              <a:spcBef>
                <a:spcPct val="0"/>
              </a:spcBef>
              <a:spcAft>
                <a:spcPct val="0"/>
              </a:spcAft>
              <a:buFont typeface="Arial" panose="020B0604020202020204" pitchFamily="34" charset="0"/>
              <a:buNone/>
            </a:pPr>
            <a:r>
              <a:rPr lang="zh-CN" altLang="en-US" sz="1400" dirty="0">
                <a:solidFill>
                  <a:srgbClr val="FFFFFF"/>
                </a:solidFill>
                <a:latin typeface="微软雅黑" panose="020B0503020204020204" charset="-122"/>
                <a:ea typeface="微软雅黑" panose="020B0503020204020204" charset="-122"/>
              </a:rPr>
              <a:t>  </a:t>
            </a:r>
            <a:endParaRPr lang="en-US" altLang="zh-CN" sz="1400" dirty="0">
              <a:solidFill>
                <a:srgbClr val="FFFFFF"/>
              </a:solidFill>
              <a:latin typeface="微软雅黑" panose="020B0503020204020204" charset="-122"/>
              <a:ea typeface="微软雅黑" panose="020B0503020204020204" charset="-122"/>
            </a:endParaRPr>
          </a:p>
        </p:txBody>
      </p:sp>
      <p:sp>
        <p:nvSpPr>
          <p:cNvPr id="18" name="文本框 17"/>
          <p:cNvSpPr txBox="1"/>
          <p:nvPr/>
        </p:nvSpPr>
        <p:spPr>
          <a:xfrm>
            <a:off x="1619672" y="3428760"/>
            <a:ext cx="5657850" cy="805815"/>
          </a:xfrm>
          <a:prstGeom prst="rect">
            <a:avLst/>
          </a:prstGeom>
          <a:noFill/>
        </p:spPr>
        <p:txBody>
          <a:bodyPr wrap="square" lIns="68571" tIns="34289" rIns="68571" bIns="34289" rtlCol="0">
            <a:spAutoFit/>
          </a:bodyPr>
          <a:lstStyle/>
          <a:p>
            <a:pPr algn="ctr" defTabSz="685165"/>
            <a:r>
              <a:rPr lang="zh-CN" altLang="en-US" sz="2400" b="1" dirty="0" smtClean="0">
                <a:solidFill>
                  <a:schemeClr val="bg1"/>
                </a:solidFill>
                <a:latin typeface="微软雅黑" panose="020B0503020204020204" charset="-122"/>
                <a:ea typeface="微软雅黑" panose="020B0503020204020204" charset="-122"/>
              </a:rPr>
              <a:t>讲解人：刘松</a:t>
            </a:r>
            <a:endParaRPr lang="en-US" altLang="zh-CN" sz="2400" b="1" dirty="0" smtClean="0">
              <a:solidFill>
                <a:schemeClr val="bg1"/>
              </a:solidFill>
              <a:latin typeface="微软雅黑" panose="020B0503020204020204" charset="-122"/>
              <a:ea typeface="微软雅黑" panose="020B0503020204020204" charset="-122"/>
            </a:endParaRPr>
          </a:p>
          <a:p>
            <a:pPr algn="ctr" defTabSz="685165"/>
            <a:r>
              <a:rPr lang="zh-CN" altLang="en-US" sz="2400" b="1" dirty="0" smtClean="0">
                <a:solidFill>
                  <a:schemeClr val="bg1"/>
                </a:solidFill>
                <a:latin typeface="微软雅黑" panose="020B0503020204020204" charset="-122"/>
                <a:ea typeface="微软雅黑" panose="020B0503020204020204" charset="-122"/>
              </a:rPr>
              <a:t> </a:t>
            </a:r>
            <a:r>
              <a:rPr lang="en-US" altLang="zh-CN" sz="2400" b="1" dirty="0" smtClean="0">
                <a:solidFill>
                  <a:schemeClr val="bg1"/>
                </a:solidFill>
                <a:latin typeface="微软雅黑" panose="020B0503020204020204" charset="-122"/>
                <a:ea typeface="微软雅黑" panose="020B0503020204020204" charset="-122"/>
              </a:rPr>
              <a:t>2018.3.17</a:t>
            </a:r>
            <a:endParaRPr lang="zh-CN" altLang="en-US" sz="24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par>
                          <p:cTn id="11" fill="hold">
                            <p:stCondLst>
                              <p:cond delay="500"/>
                            </p:stCondLst>
                            <p:childTnLst>
                              <p:par>
                                <p:cTn id="12" presetID="25" presetClass="entr" presetSubtype="0" fill="hold" grpId="0" nodeType="afterEffect">
                                  <p:stCondLst>
                                    <p:cond delay="0"/>
                                  </p:stCondLst>
                                  <p:iterate type="lt">
                                    <p:tmPct val="10000"/>
                                  </p:iterate>
                                  <p:childTnLst>
                                    <p:set>
                                      <p:cBhvr>
                                        <p:cTn id="13" dur="1" fill="hold">
                                          <p:stCondLst>
                                            <p:cond delay="0"/>
                                          </p:stCondLst>
                                        </p:cTn>
                                        <p:tgtEl>
                                          <p:spTgt spid="17"/>
                                        </p:tgtEl>
                                        <p:attrNameLst>
                                          <p:attrName>style.visibility</p:attrName>
                                        </p:attrNameLst>
                                      </p:cBhvr>
                                      <p:to>
                                        <p:strVal val="visible"/>
                                      </p:to>
                                    </p:set>
                                    <p:anim calcmode="lin" valueType="num">
                                      <p:cBhvr>
                                        <p:cTn id="14"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17" dur="1000" fill="hold"/>
                                        <p:tgtEl>
                                          <p:spTgt spid="17"/>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17"/>
                                        </p:tgtEl>
                                      </p:cBhvr>
                                    </p:animEffect>
                                  </p:childTnLst>
                                </p:cTn>
                              </p:par>
                            </p:childTnLst>
                          </p:cTn>
                        </p:par>
                        <p:par>
                          <p:cTn id="22" fill="hold">
                            <p:stCondLst>
                              <p:cond delay="2599"/>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403648" y="1275606"/>
            <a:ext cx="5875410" cy="3700534"/>
          </a:xfrm>
          <a:prstGeom prst="rect">
            <a:avLst/>
          </a:prstGeom>
        </p:spPr>
      </p:pic>
      <p:sp>
        <p:nvSpPr>
          <p:cNvPr id="8" name="标题 2"/>
          <p:cNvSpPr>
            <a:spLocks noGrp="1"/>
          </p:cNvSpPr>
          <p:nvPr>
            <p:ph type="title"/>
          </p:nvPr>
        </p:nvSpPr>
        <p:spPr>
          <a:xfrm>
            <a:off x="539552" y="263574"/>
            <a:ext cx="6864617" cy="328613"/>
          </a:xfrm>
        </p:spPr>
        <p:txBody>
          <a:bodyPr>
            <a:noAutofit/>
          </a:bodyPr>
          <a:lstStyle/>
          <a:p>
            <a:r>
              <a:rPr lang="zh-CN" altLang="en-US" sz="2400" kern="1200" dirty="0" smtClean="0"/>
              <a:t>小额支付系统业务量变动趋势图</a:t>
            </a:r>
            <a:endParaRPr lang="zh-CN" altLang="en-US" sz="1600" dirty="0"/>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611560" y="267494"/>
            <a:ext cx="6864617" cy="328613"/>
          </a:xfrm>
        </p:spPr>
        <p:txBody>
          <a:bodyPr>
            <a:noAutofit/>
          </a:bodyPr>
          <a:lstStyle/>
          <a:p>
            <a:r>
              <a:rPr lang="zh-CN" altLang="en-US" sz="2400" kern="1200" dirty="0"/>
              <a:t>网上</a:t>
            </a:r>
            <a:r>
              <a:rPr lang="zh-CN" altLang="en-US" sz="2400" kern="1200" dirty="0" smtClean="0"/>
              <a:t>支付跨行清算系统业务量变动趋势图</a:t>
            </a:r>
            <a:endParaRPr lang="zh-CN" altLang="en-US" sz="1600" dirty="0"/>
          </a:p>
        </p:txBody>
      </p:sp>
      <p:pic>
        <p:nvPicPr>
          <p:cNvPr id="5" name="图片 4"/>
          <p:cNvPicPr>
            <a:picLocks noChangeAspect="1"/>
          </p:cNvPicPr>
          <p:nvPr/>
        </p:nvPicPr>
        <p:blipFill>
          <a:blip r:embed="rId1"/>
          <a:stretch>
            <a:fillRect/>
          </a:stretch>
        </p:blipFill>
        <p:spPr>
          <a:xfrm>
            <a:off x="1259632" y="915566"/>
            <a:ext cx="6361422" cy="4112525"/>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611560" y="267494"/>
            <a:ext cx="6864617" cy="328613"/>
          </a:xfrm>
        </p:spPr>
        <p:txBody>
          <a:bodyPr>
            <a:noAutofit/>
          </a:bodyPr>
          <a:lstStyle/>
          <a:p>
            <a:r>
              <a:rPr lang="zh-CN" altLang="en-US" sz="2400" kern="1200" dirty="0" smtClean="0"/>
              <a:t>银行卡跨行</a:t>
            </a:r>
            <a:r>
              <a:rPr lang="zh-CN" altLang="en-US" sz="2400" kern="1200" dirty="0"/>
              <a:t>交易</a:t>
            </a:r>
            <a:r>
              <a:rPr lang="zh-CN" altLang="en-US" sz="2400" kern="1200" dirty="0" smtClean="0"/>
              <a:t>清算系统业务量变动趋势图</a:t>
            </a:r>
            <a:endParaRPr lang="zh-CN" altLang="en-US" sz="1600" dirty="0"/>
          </a:p>
        </p:txBody>
      </p:sp>
      <p:pic>
        <p:nvPicPr>
          <p:cNvPr id="6" name="图片 5"/>
          <p:cNvPicPr>
            <a:picLocks noChangeAspect="1"/>
          </p:cNvPicPr>
          <p:nvPr/>
        </p:nvPicPr>
        <p:blipFill>
          <a:blip r:embed="rId1"/>
          <a:stretch>
            <a:fillRect/>
          </a:stretch>
        </p:blipFill>
        <p:spPr>
          <a:xfrm>
            <a:off x="1331640" y="1059582"/>
            <a:ext cx="6209928" cy="3915705"/>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414364" y="1485910"/>
            <a:ext cx="3357563" cy="2366033"/>
          </a:xfrm>
          <a:prstGeom prst="rect">
            <a:avLst/>
          </a:prstGeom>
          <a:noFill/>
        </p:spPr>
        <p:txBody>
          <a:bodyPr wrap="square" lIns="68517" tIns="34283" rIns="68517" bIns="34283" rtlCol="0">
            <a:spAutoFit/>
          </a:bodyPr>
          <a:lstStyle/>
          <a:p>
            <a:pPr algn="ctr" defTabSz="685165"/>
            <a:r>
              <a:rPr lang="en-US" altLang="zh-CN" sz="14900" b="1" dirty="0">
                <a:solidFill>
                  <a:schemeClr val="bg1"/>
                </a:solidFill>
                <a:latin typeface="微软雅黑" panose="020B0503020204020204" charset="-122"/>
                <a:ea typeface="微软雅黑" panose="020B0503020204020204" charset="-122"/>
              </a:rPr>
              <a:t>2</a:t>
            </a:r>
            <a:endParaRPr lang="zh-CN" altLang="en-US" sz="14900" b="1" dirty="0">
              <a:solidFill>
                <a:schemeClr val="bg1"/>
              </a:solidFill>
              <a:latin typeface="微软雅黑" panose="020B0503020204020204" charset="-122"/>
              <a:ea typeface="微软雅黑" panose="020B0503020204020204" charset="-122"/>
            </a:endParaRPr>
          </a:p>
        </p:txBody>
      </p:sp>
      <p:sp>
        <p:nvSpPr>
          <p:cNvPr id="4" name="矩形 3"/>
          <p:cNvSpPr/>
          <p:nvPr/>
        </p:nvSpPr>
        <p:spPr bwMode="auto">
          <a:xfrm>
            <a:off x="3027591" y="2158806"/>
            <a:ext cx="4177728" cy="910839"/>
          </a:xfrm>
          <a:prstGeom prst="rect">
            <a:avLst/>
          </a:prstGeom>
          <a:noFill/>
          <a:ln w="6350" cap="flat" cmpd="sng" algn="ctr">
            <a:solidFill>
              <a:srgbClr val="FFFFFF">
                <a:alpha val="20000"/>
              </a:srgbClr>
            </a:solidFill>
            <a:prstDash val="solid"/>
            <a:miter lim="800000"/>
          </a:ln>
          <a:effectLst/>
        </p:spPr>
        <p:txBody>
          <a:bodyPr wrap="square" lIns="53958" tIns="24295" rIns="53958" bIns="24295" rtlCol="0" anchor="t">
            <a:spAutoFit/>
          </a:bodyPr>
          <a:lstStyle/>
          <a:p>
            <a:pPr lvl="0">
              <a:defRPr/>
            </a:pPr>
            <a:r>
              <a:rPr lang="zh-CN" altLang="en-US" sz="2800" b="1" cap="small" dirty="0">
                <a:solidFill>
                  <a:prstClr val="white"/>
                </a:solidFill>
                <a:latin typeface="微软雅黑" panose="020B0503020204020204" charset="-122"/>
                <a:ea typeface="微软雅黑" panose="020B0503020204020204" charset="-122"/>
              </a:rPr>
              <a:t>现代化人民币支付系统</a:t>
            </a:r>
            <a:r>
              <a:rPr lang="en-US" altLang="zh-CN" sz="2800" b="1" cap="small" dirty="0">
                <a:solidFill>
                  <a:prstClr val="white"/>
                </a:solidFill>
                <a:latin typeface="微软雅黑" panose="020B0503020204020204" charset="-122"/>
                <a:ea typeface="微软雅黑" panose="020B0503020204020204" charset="-122"/>
              </a:rPr>
              <a:t>(CNAPS)</a:t>
            </a:r>
            <a:endParaRPr lang="en-US" altLang="zh-CN" sz="2800" b="1" cap="small" dirty="0">
              <a:solidFill>
                <a:prstClr val="white"/>
              </a:solidFill>
              <a:latin typeface="微软雅黑" panose="020B0503020204020204" charset="-122"/>
              <a:ea typeface="微软雅黑" panose="020B0503020204020204" charset="-122"/>
            </a:endParaRPr>
          </a:p>
        </p:txBody>
      </p:sp>
      <p:sp>
        <p:nvSpPr>
          <p:cNvPr id="5" name="直接连接符 6"/>
          <p:cNvSpPr>
            <a:spLocks noChangeShapeType="1"/>
          </p:cNvSpPr>
          <p:nvPr/>
        </p:nvSpPr>
        <p:spPr bwMode="auto">
          <a:xfrm>
            <a:off x="2986560" y="3435848"/>
            <a:ext cx="4249738" cy="1587"/>
          </a:xfrm>
          <a:prstGeom prst="line">
            <a:avLst/>
          </a:prstGeom>
          <a:noFill/>
          <a:ln w="9525">
            <a:solidFill>
              <a:srgbClr val="FFFFFF"/>
            </a:solidFill>
            <a:prstDash val="sysDot"/>
            <a:round/>
          </a:ln>
          <a:extLst>
            <a:ext uri="{909E8E84-426E-40DD-AFC4-6F175D3DCCD1}">
              <a14:hiddenFill xmlns:a14="http://schemas.microsoft.com/office/drawing/2010/main">
                <a:noFill/>
              </a14:hiddenFill>
            </a:ext>
          </a:extLst>
        </p:spPr>
        <p:txBody>
          <a:bodyPr lIns="91428" tIns="45714" rIns="91428" bIns="45714"/>
          <a:lstStyle/>
          <a:p>
            <a:pPr fontAlgn="base">
              <a:spcBef>
                <a:spcPct val="0"/>
              </a:spcBef>
              <a:spcAft>
                <a:spcPct val="0"/>
              </a:spcAft>
              <a:buFont typeface="Arial" panose="020B0604020202020204" pitchFamily="34" charset="0"/>
              <a:buNone/>
              <a:defRPr/>
            </a:pPr>
            <a:endParaRPr lang="zh-CN" altLang="en-US" kern="0">
              <a:solidFill>
                <a:srgbClr val="000000"/>
              </a:solidFill>
              <a:latin typeface="Arial" panose="020B0604020202020204" pitchFamily="34" charset="0"/>
            </a:endParaRPr>
          </a:p>
        </p:txBody>
      </p:sp>
      <p:sp>
        <p:nvSpPr>
          <p:cNvPr id="6" name="直接连接符 7"/>
          <p:cNvSpPr>
            <a:spLocks noChangeShapeType="1"/>
          </p:cNvSpPr>
          <p:nvPr/>
        </p:nvSpPr>
        <p:spPr bwMode="auto">
          <a:xfrm>
            <a:off x="2986560" y="1819275"/>
            <a:ext cx="4249738" cy="1588"/>
          </a:xfrm>
          <a:prstGeom prst="line">
            <a:avLst/>
          </a:prstGeom>
          <a:noFill/>
          <a:ln w="9525">
            <a:solidFill>
              <a:srgbClr val="FFFFFF"/>
            </a:solidFill>
            <a:prstDash val="sysDot"/>
            <a:round/>
          </a:ln>
          <a:extLst>
            <a:ext uri="{909E8E84-426E-40DD-AFC4-6F175D3DCCD1}">
              <a14:hiddenFill xmlns:a14="http://schemas.microsoft.com/office/drawing/2010/main">
                <a:noFill/>
              </a14:hiddenFill>
            </a:ext>
          </a:extLst>
        </p:spPr>
        <p:txBody>
          <a:bodyPr lIns="91428" tIns="45714" rIns="91428" bIns="45714"/>
          <a:lstStyle/>
          <a:p>
            <a:pPr fontAlgn="base">
              <a:spcBef>
                <a:spcPct val="0"/>
              </a:spcBef>
              <a:spcAft>
                <a:spcPct val="0"/>
              </a:spcAft>
              <a:buFont typeface="Arial" panose="020B0604020202020204" pitchFamily="34" charset="0"/>
              <a:buNone/>
              <a:defRPr/>
            </a:pPr>
            <a:endParaRPr lang="zh-CN" altLang="en-US" kern="0">
              <a:solidFill>
                <a:srgbClr val="000000"/>
              </a:solidFill>
              <a:latin typeface="Arial" panose="020B0604020202020204" pitchFamily="34" charset="0"/>
            </a:endParaRPr>
          </a:p>
        </p:txBody>
      </p:sp>
      <p:sp>
        <p:nvSpPr>
          <p:cNvPr id="7" name="TextBox 3"/>
          <p:cNvSpPr txBox="1">
            <a:spLocks noChangeArrowheads="1"/>
          </p:cNvSpPr>
          <p:nvPr/>
        </p:nvSpPr>
        <p:spPr bwMode="auto">
          <a:xfrm>
            <a:off x="287344" y="4659987"/>
            <a:ext cx="8569325" cy="3116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fontAlgn="base" hangingPunct="1">
              <a:spcBef>
                <a:spcPct val="0"/>
              </a:spcBef>
              <a:spcAft>
                <a:spcPct val="0"/>
              </a:spcAft>
              <a:buFont typeface="Arial" panose="020B0604020202020204" pitchFamily="34" charset="0"/>
              <a:buNone/>
            </a:pPr>
            <a:r>
              <a:rPr lang="zh-CN" altLang="en-US" sz="1400" dirty="0">
                <a:solidFill>
                  <a:srgbClr val="FFFFFF"/>
                </a:solidFill>
                <a:latin typeface="微软雅黑" panose="020B0503020204020204" charset="-122"/>
                <a:ea typeface="微软雅黑" panose="020B0503020204020204" charset="-122"/>
              </a:rPr>
              <a:t>  </a:t>
            </a:r>
            <a:endParaRPr lang="en-US" altLang="zh-CN" sz="1400" dirty="0">
              <a:solidFill>
                <a:srgbClr val="FFFFFF"/>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p:cBhvr>
                                        <p:cTn id="10" dur="750"/>
                                        <p:tgtEl>
                                          <p:spTgt spid="5"/>
                                        </p:tgtEl>
                                      </p:cBhvr>
                                    </p:animEffec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righ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467544" y="233047"/>
            <a:ext cx="6590109" cy="422672"/>
          </a:xfrm>
          <a:prstGeom prst="rect">
            <a:avLst/>
          </a:prstGeom>
          <a:noFill/>
          <a:ln>
            <a:noFill/>
          </a:ln>
        </p:spPr>
        <p:txBody>
          <a:bodyP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defTabSz="554990">
              <a:lnSpc>
                <a:spcPct val="90000"/>
              </a:lnSpc>
              <a:defRPr sz="1460" b="1">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en-US" sz="2400" b="1" i="0"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CNAPS</a:t>
            </a:r>
            <a:r>
              <a:rPr lang="en-US" altLang="en-US" sz="2400" b="1" i="0"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系统应用</a:t>
            </a:r>
            <a:r>
              <a:rPr lang="en-US" altLang="en-US" sz="2400" b="1" i="0"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架构图</a:t>
            </a:r>
            <a:endPar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6" name="Rectangle 3"/>
          <p:cNvSpPr>
            <a:spLocks noChangeArrowheads="1"/>
          </p:cNvSpPr>
          <p:nvPr/>
        </p:nvSpPr>
        <p:spPr bwMode="auto">
          <a:xfrm>
            <a:off x="951508" y="822289"/>
            <a:ext cx="6775978" cy="19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675"/>
          </a:p>
        </p:txBody>
      </p:sp>
      <p:sp>
        <p:nvSpPr>
          <p:cNvPr id="5" name="Rectangle 3"/>
          <p:cNvSpPr txBox="1">
            <a:spLocks noChangeArrowheads="1"/>
          </p:cNvSpPr>
          <p:nvPr/>
        </p:nvSpPr>
        <p:spPr>
          <a:xfrm>
            <a:off x="611814" y="2703909"/>
            <a:ext cx="6048321" cy="517327"/>
          </a:xfrm>
          <a:prstGeom prst="rect">
            <a:avLst/>
          </a:prstGeom>
        </p:spPr>
        <p:txBody>
          <a:bodyPr/>
          <a:lstStyle>
            <a:lvl1pPr marL="635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1pPr>
            <a:lvl2pPr marL="1270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2pPr>
            <a:lvl3pPr marL="1905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3pPr>
            <a:lvl4pPr marL="2540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4pPr>
            <a:lvl5pPr marL="3175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5pPr>
            <a:lvl6pPr marL="3810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6pPr>
            <a:lvl7pPr marL="4445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7pPr>
            <a:lvl8pPr marL="5080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8pPr>
            <a:lvl9pPr marL="5715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9pPr>
          </a:lstStyle>
          <a:p>
            <a:pPr hangingPunct="1">
              <a:buFont typeface="Wingdings" panose="05000000000000000000" pitchFamily="2" charset="2"/>
              <a:buNone/>
            </a:pPr>
            <a:endParaRPr lang="zh-CN" altLang="en-US" sz="1165" b="1">
              <a:latin typeface="黑体" panose="02010609060101010101" pitchFamily="49" charset="-122"/>
              <a:ea typeface="黑体" panose="02010609060101010101" pitchFamily="49" charset="-122"/>
            </a:endParaRPr>
          </a:p>
          <a:p>
            <a:pPr hangingPunct="1">
              <a:spcAft>
                <a:spcPct val="20000"/>
              </a:spcAft>
              <a:buFontTx/>
              <a:buNone/>
            </a:pPr>
            <a:endParaRPr lang="zh-CN" altLang="en-US" sz="750" b="1">
              <a:latin typeface="仿宋_GB2312" pitchFamily="1" charset="-122"/>
              <a:ea typeface="仿宋_GB2312" pitchFamily="1" charset="-122"/>
            </a:endParaRPr>
          </a:p>
          <a:p>
            <a:pPr hangingPunct="1"/>
            <a:endParaRPr lang="zh-CN" altLang="en-US" sz="750"/>
          </a:p>
        </p:txBody>
      </p:sp>
      <p:pic>
        <p:nvPicPr>
          <p:cNvPr id="18"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342231" y="911820"/>
            <a:ext cx="6295804" cy="3150693"/>
          </a:xfrm>
          <a:prstGeom prst="rect">
            <a:avLst/>
          </a:prstGeom>
          <a:noFill/>
          <a:ln w="12700">
            <a:miter lim="4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4"/>
          <p:cNvSpPr>
            <a:spLocks noChangeArrowheads="1"/>
          </p:cNvSpPr>
          <p:nvPr/>
        </p:nvSpPr>
        <p:spPr bwMode="auto">
          <a:xfrm>
            <a:off x="1115616" y="4193747"/>
            <a:ext cx="7056783" cy="1075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20000"/>
              </a:spcBef>
            </a:pPr>
            <a:r>
              <a:rPr lang="zh-CN" altLang="en-US" sz="1350" b="1" dirty="0">
                <a:latin typeface="微软雅黑" panose="020B0503020204020204" charset="-122"/>
                <a:ea typeface="微软雅黑" panose="020B0503020204020204" charset="-122"/>
              </a:rPr>
              <a:t>以清算账户管理系统（</a:t>
            </a:r>
            <a:r>
              <a:rPr lang="en-US" altLang="zh-CN" sz="1350" b="1" dirty="0">
                <a:latin typeface="微软雅黑" panose="020B0503020204020204" charset="-122"/>
                <a:ea typeface="微软雅黑" panose="020B0503020204020204" charset="-122"/>
              </a:rPr>
              <a:t>SAPS</a:t>
            </a:r>
            <a:r>
              <a:rPr lang="zh-CN" altLang="en-US" sz="1350" b="1" dirty="0">
                <a:latin typeface="微软雅黑" panose="020B0503020204020204" charset="-122"/>
                <a:ea typeface="微软雅黑" panose="020B0503020204020204" charset="-122"/>
              </a:rPr>
              <a:t>）为核心，大额支付系统（</a:t>
            </a:r>
            <a:r>
              <a:rPr lang="en-US" altLang="en-US" sz="1350" b="1" dirty="0">
                <a:latin typeface="微软雅黑" panose="020B0503020204020204" charset="-122"/>
                <a:ea typeface="微软雅黑" panose="020B0503020204020204" charset="-122"/>
              </a:rPr>
              <a:t>HVPS</a:t>
            </a:r>
            <a:r>
              <a:rPr lang="zh-CN" altLang="en-US" sz="1350" b="1" dirty="0">
                <a:latin typeface="微软雅黑" panose="020B0503020204020204" charset="-122"/>
                <a:ea typeface="微软雅黑" panose="020B0503020204020204" charset="-122"/>
              </a:rPr>
              <a:t>）、小额支付系统（</a:t>
            </a:r>
            <a:r>
              <a:rPr lang="en-US" altLang="en-US" sz="1350" b="1" dirty="0">
                <a:latin typeface="微软雅黑" panose="020B0503020204020204" charset="-122"/>
                <a:ea typeface="微软雅黑" panose="020B0503020204020204" charset="-122"/>
              </a:rPr>
              <a:t>BEPS</a:t>
            </a:r>
            <a:r>
              <a:rPr lang="zh-CN" altLang="en-US" sz="1350" b="1" dirty="0">
                <a:latin typeface="微软雅黑" panose="020B0503020204020204" charset="-122"/>
                <a:ea typeface="微软雅黑" panose="020B0503020204020204" charset="-122"/>
              </a:rPr>
              <a:t>）、支票影像交换系统、网上支付跨行清算</a:t>
            </a:r>
            <a:r>
              <a:rPr lang="zh-CN" altLang="en-US" sz="1350" b="1" dirty="0" smtClean="0">
                <a:latin typeface="微软雅黑" panose="020B0503020204020204" charset="-122"/>
                <a:ea typeface="微软雅黑" panose="020B0503020204020204" charset="-122"/>
              </a:rPr>
              <a:t>系统（</a:t>
            </a:r>
            <a:r>
              <a:rPr lang="en-US" altLang="zh-CN" sz="1350" b="1" dirty="0" smtClean="0">
                <a:latin typeface="微软雅黑" panose="020B0503020204020204" charset="-122"/>
                <a:ea typeface="微软雅黑" panose="020B0503020204020204" charset="-122"/>
              </a:rPr>
              <a:t>IBPS</a:t>
            </a:r>
            <a:r>
              <a:rPr lang="zh-CN" altLang="en-US" sz="1350" b="1" dirty="0" smtClean="0">
                <a:latin typeface="微软雅黑" panose="020B0503020204020204" charset="-122"/>
                <a:ea typeface="微软雅黑" panose="020B0503020204020204" charset="-122"/>
              </a:rPr>
              <a:t>）</a:t>
            </a:r>
            <a:r>
              <a:rPr lang="zh-CN" altLang="en-US" sz="1350" b="1" dirty="0">
                <a:latin typeface="微软雅黑" panose="020B0503020204020204" charset="-122"/>
                <a:ea typeface="微软雅黑" panose="020B0503020204020204" charset="-122"/>
              </a:rPr>
              <a:t>为</a:t>
            </a:r>
            <a:r>
              <a:rPr lang="zh-CN" altLang="en-US" sz="1350" b="1" dirty="0" smtClean="0">
                <a:latin typeface="微软雅黑" panose="020B0503020204020204" charset="-122"/>
                <a:ea typeface="微软雅黑" panose="020B0503020204020204" charset="-122"/>
              </a:rPr>
              <a:t>业务</a:t>
            </a:r>
            <a:r>
              <a:rPr lang="zh-CN" altLang="en-US" sz="1350" b="1" dirty="0">
                <a:latin typeface="微软雅黑" panose="020B0503020204020204" charset="-122"/>
                <a:ea typeface="微软雅黑" panose="020B0503020204020204" charset="-122"/>
              </a:rPr>
              <a:t>应用子系统，公共管理控制系统和支付管理信息系统为支持系统。</a:t>
            </a:r>
            <a:endParaRPr lang="zh-CN" altLang="en-US" sz="1350" b="1" dirty="0">
              <a:solidFill>
                <a:srgbClr val="0000FF"/>
              </a:solidFill>
              <a:latin typeface="微软雅黑" panose="020B0503020204020204" charset="-122"/>
              <a:ea typeface="微软雅黑" panose="020B0503020204020204" charset="-122"/>
            </a:endParaRPr>
          </a:p>
          <a:p>
            <a:pPr eaLnBrk="0" hangingPunct="0">
              <a:spcBef>
                <a:spcPct val="20000"/>
              </a:spcBef>
            </a:pPr>
            <a:endParaRPr lang="zh-CN" altLang="en-US" sz="750" dirty="0">
              <a:latin typeface="楷体_GB2312" panose="02010609030101010101" pitchFamily="1" charset="-122"/>
              <a:ea typeface="楷体_GB2312" panose="02010609030101010101" pitchFamily="1" charset="-122"/>
            </a:endParaRPr>
          </a:p>
          <a:p>
            <a:pPr eaLnBrk="0" hangingPunct="0">
              <a:spcBef>
                <a:spcPct val="20000"/>
              </a:spcBef>
            </a:pPr>
            <a:endParaRPr lang="zh-CN" altLang="en-US" sz="1200" b="1" dirty="0">
              <a:latin typeface="仿宋_GB2312" pitchFamily="1" charset="-122"/>
              <a:ea typeface="仿宋_GB2312" pitchFamily="1" charset="-122"/>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539552" y="207000"/>
            <a:ext cx="6590109" cy="422672"/>
          </a:xfrm>
          <a:prstGeom prst="rect">
            <a:avLst/>
          </a:prstGeom>
          <a:noFill/>
          <a:ln>
            <a:noFill/>
          </a:ln>
        </p:spPr>
        <p:txBody>
          <a:bodyP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defTabSz="554990">
              <a:lnSpc>
                <a:spcPct val="90000"/>
              </a:lnSpc>
              <a:defRPr sz="1460" b="1">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en-US" sz="2400" b="1" i="0"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CNAPS系统拓扑结构图</a:t>
            </a:r>
            <a:endPar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6" name="Rectangle 3"/>
          <p:cNvSpPr>
            <a:spLocks noChangeArrowheads="1"/>
          </p:cNvSpPr>
          <p:nvPr/>
        </p:nvSpPr>
        <p:spPr bwMode="auto">
          <a:xfrm>
            <a:off x="951508" y="822289"/>
            <a:ext cx="6775978" cy="19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675"/>
          </a:p>
        </p:txBody>
      </p:sp>
      <p:sp>
        <p:nvSpPr>
          <p:cNvPr id="5" name="Rectangle 3"/>
          <p:cNvSpPr txBox="1">
            <a:spLocks noChangeArrowheads="1"/>
          </p:cNvSpPr>
          <p:nvPr/>
        </p:nvSpPr>
        <p:spPr>
          <a:xfrm>
            <a:off x="611814" y="2703909"/>
            <a:ext cx="6048321" cy="517327"/>
          </a:xfrm>
          <a:prstGeom prst="rect">
            <a:avLst/>
          </a:prstGeom>
        </p:spPr>
        <p:txBody>
          <a:bodyPr/>
          <a:lstStyle>
            <a:lvl1pPr marL="635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1pPr>
            <a:lvl2pPr marL="1270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2pPr>
            <a:lvl3pPr marL="1905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3pPr>
            <a:lvl4pPr marL="2540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4pPr>
            <a:lvl5pPr marL="3175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5pPr>
            <a:lvl6pPr marL="3810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6pPr>
            <a:lvl7pPr marL="4445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7pPr>
            <a:lvl8pPr marL="5080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8pPr>
            <a:lvl9pPr marL="5715000" marR="0" indent="-635000" algn="l" defTabSz="825500" rtl="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mn-lt"/>
                <a:ea typeface="+mn-ea"/>
                <a:cs typeface="+mn-cs"/>
                <a:sym typeface="Helvetica Neue"/>
              </a:defRPr>
            </a:lvl9pPr>
          </a:lstStyle>
          <a:p>
            <a:pPr hangingPunct="1">
              <a:buFont typeface="Wingdings" panose="05000000000000000000" pitchFamily="2" charset="2"/>
              <a:buNone/>
            </a:pPr>
            <a:endParaRPr lang="zh-CN" altLang="en-US" sz="1165" b="1">
              <a:latin typeface="黑体" panose="02010609060101010101" pitchFamily="49" charset="-122"/>
              <a:ea typeface="黑体" panose="02010609060101010101" pitchFamily="49" charset="-122"/>
            </a:endParaRPr>
          </a:p>
          <a:p>
            <a:pPr hangingPunct="1">
              <a:spcAft>
                <a:spcPct val="20000"/>
              </a:spcAft>
              <a:buFontTx/>
              <a:buNone/>
            </a:pPr>
            <a:endParaRPr lang="zh-CN" altLang="en-US" sz="750" b="1">
              <a:latin typeface="仿宋_GB2312" pitchFamily="1" charset="-122"/>
              <a:ea typeface="仿宋_GB2312" pitchFamily="1" charset="-122"/>
            </a:endParaRPr>
          </a:p>
          <a:p>
            <a:pPr hangingPunct="1"/>
            <a:endParaRPr lang="zh-CN" altLang="en-US" sz="750"/>
          </a:p>
        </p:txBody>
      </p:sp>
      <p:graphicFrame>
        <p:nvGraphicFramePr>
          <p:cNvPr id="7" name="Object 6"/>
          <p:cNvGraphicFramePr>
            <a:graphicFrameLocks noChangeAspect="1"/>
          </p:cNvGraphicFramePr>
          <p:nvPr/>
        </p:nvGraphicFramePr>
        <p:xfrm>
          <a:off x="1484908" y="859726"/>
          <a:ext cx="5948853" cy="4093274"/>
        </p:xfrm>
        <a:graphic>
          <a:graphicData uri="http://schemas.openxmlformats.org/presentationml/2006/ole">
            <mc:AlternateContent xmlns:mc="http://schemas.openxmlformats.org/markup-compatibility/2006">
              <mc:Choice xmlns:v="urn:schemas-microsoft-com:vml" Requires="v">
                <p:oleObj spid="_x0000_s2072" name="" r:id="rId1" imgW="7693660" imgH="5537835" progId="Visio.Drawing.11">
                  <p:embed/>
                </p:oleObj>
              </mc:Choice>
              <mc:Fallback>
                <p:oleObj name="" r:id="rId1" imgW="7693660" imgH="5537835" progId="Visio.Drawing.11">
                  <p:embed/>
                  <p:pic>
                    <p:nvPicPr>
                      <p:cNvPr id="0" name="图片 20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908" y="859726"/>
                        <a:ext cx="5948853" cy="4093274"/>
                      </a:xfrm>
                      <a:prstGeom prst="rect">
                        <a:avLst/>
                      </a:prstGeom>
                      <a:noFill/>
                      <a:ln>
                        <a:noFill/>
                      </a:ln>
                      <a:effec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bwMode="auto">
          <a:xfrm>
            <a:off x="539552" y="241374"/>
            <a:ext cx="6590109" cy="422672"/>
          </a:xfrm>
          <a:prstGeom prst="rect">
            <a:avLst/>
          </a:prstGeom>
          <a:noFill/>
          <a:ln>
            <a:noFill/>
          </a:ln>
        </p:spPr>
        <p:txBody>
          <a:bodyP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defTabSz="554990">
              <a:lnSpc>
                <a:spcPct val="90000"/>
              </a:lnSpc>
              <a:defRPr sz="1460" b="1">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en-US" sz="2400" b="1" i="0"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CNAPS系统</a:t>
            </a:r>
            <a:r>
              <a:rPr lang="en-US" altLang="en-US" sz="2400" b="1" i="0"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参与者</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类型</a:t>
            </a:r>
            <a:endPar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1" name="Group 19"/>
          <p:cNvGrpSpPr/>
          <p:nvPr/>
        </p:nvGrpSpPr>
        <p:grpSpPr bwMode="auto">
          <a:xfrm>
            <a:off x="1115616" y="1275606"/>
            <a:ext cx="6895787" cy="3376139"/>
            <a:chOff x="158" y="1071"/>
            <a:chExt cx="5263" cy="2971"/>
          </a:xfrm>
        </p:grpSpPr>
        <p:sp>
          <p:nvSpPr>
            <p:cNvPr id="12" name="Line 12"/>
            <p:cNvSpPr>
              <a:spLocks noChangeShapeType="1"/>
            </p:cNvSpPr>
            <p:nvPr/>
          </p:nvSpPr>
          <p:spPr bwMode="auto">
            <a:xfrm flipV="1">
              <a:off x="1111" y="1480"/>
              <a:ext cx="635" cy="95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00">
                <a:latin typeface="微软雅黑" panose="020B0503020204020204" charset="-122"/>
                <a:ea typeface="微软雅黑" panose="020B0503020204020204" charset="-122"/>
              </a:endParaRPr>
            </a:p>
          </p:txBody>
        </p:sp>
        <p:sp>
          <p:nvSpPr>
            <p:cNvPr id="13" name="Line 13"/>
            <p:cNvSpPr>
              <a:spLocks noChangeShapeType="1"/>
            </p:cNvSpPr>
            <p:nvPr/>
          </p:nvSpPr>
          <p:spPr bwMode="auto">
            <a:xfrm>
              <a:off x="1111" y="2523"/>
              <a:ext cx="635" cy="10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00">
                <a:latin typeface="微软雅黑" panose="020B0503020204020204" charset="-122"/>
                <a:ea typeface="微软雅黑" panose="020B0503020204020204" charset="-122"/>
              </a:endParaRPr>
            </a:p>
          </p:txBody>
        </p:sp>
        <p:sp>
          <p:nvSpPr>
            <p:cNvPr id="14" name="Rectangle 14"/>
            <p:cNvSpPr>
              <a:spLocks noChangeArrowheads="1"/>
            </p:cNvSpPr>
            <p:nvPr/>
          </p:nvSpPr>
          <p:spPr bwMode="auto">
            <a:xfrm>
              <a:off x="158" y="2160"/>
              <a:ext cx="953" cy="635"/>
            </a:xfrm>
            <a:prstGeom prst="rect">
              <a:avLst/>
            </a:prstGeom>
            <a:solidFill>
              <a:srgbClr val="FF9900">
                <a:alpha val="70000"/>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en-US" sz="1300" dirty="0">
                  <a:latin typeface="微软雅黑" panose="020B0503020204020204" charset="-122"/>
                  <a:ea typeface="微软雅黑" panose="020B0503020204020204" charset="-122"/>
                </a:rPr>
                <a:t>CNAPS</a:t>
              </a:r>
              <a:endParaRPr lang="zh-CN" altLang="en-US" sz="1300" dirty="0">
                <a:latin typeface="微软雅黑" panose="020B0503020204020204" charset="-122"/>
                <a:ea typeface="微软雅黑" panose="020B0503020204020204" charset="-122"/>
              </a:endParaRPr>
            </a:p>
          </p:txBody>
        </p:sp>
        <p:sp>
          <p:nvSpPr>
            <p:cNvPr id="15" name="Line 15"/>
            <p:cNvSpPr>
              <a:spLocks noChangeShapeType="1"/>
            </p:cNvSpPr>
            <p:nvPr/>
          </p:nvSpPr>
          <p:spPr bwMode="auto">
            <a:xfrm>
              <a:off x="1111" y="2478"/>
              <a:ext cx="635"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00">
                <a:latin typeface="微软雅黑" panose="020B0503020204020204" charset="-122"/>
                <a:ea typeface="微软雅黑" panose="020B0503020204020204" charset="-122"/>
              </a:endParaRPr>
            </a:p>
          </p:txBody>
        </p:sp>
        <p:sp>
          <p:nvSpPr>
            <p:cNvPr id="16" name="Rectangle 16"/>
            <p:cNvSpPr>
              <a:spLocks noChangeArrowheads="1"/>
            </p:cNvSpPr>
            <p:nvPr/>
          </p:nvSpPr>
          <p:spPr bwMode="auto">
            <a:xfrm>
              <a:off x="1746" y="1071"/>
              <a:ext cx="3674" cy="862"/>
            </a:xfrm>
            <a:prstGeom prst="rect">
              <a:avLst/>
            </a:prstGeom>
            <a:solidFill>
              <a:srgbClr val="FFFF99">
                <a:alpha val="70000"/>
              </a:srgbClr>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10000"/>
                </a:lnSpc>
              </a:pPr>
              <a:r>
                <a:rPr lang="zh-CN" altLang="en-US" sz="1300" dirty="0">
                  <a:latin typeface="微软雅黑" panose="020B0503020204020204" charset="-122"/>
                  <a:ea typeface="微软雅黑" panose="020B0503020204020204" charset="-122"/>
                </a:rPr>
                <a:t>直接参与者：</a:t>
              </a:r>
              <a:r>
                <a:rPr lang="zh-CN" altLang="en-US" sz="1300" dirty="0">
                  <a:solidFill>
                    <a:srgbClr val="9900CC"/>
                  </a:solidFill>
                  <a:latin typeface="微软雅黑" panose="020B0503020204020204" charset="-122"/>
                  <a:ea typeface="微软雅黑" panose="020B0503020204020204" charset="-122"/>
                </a:rPr>
                <a:t>直接与支付系统城市处理中心连接并在央行开设清算户的商行及央行地市级以上中心支行（库）。</a:t>
              </a:r>
              <a:endParaRPr lang="zh-CN" altLang="en-US" sz="1300" dirty="0">
                <a:solidFill>
                  <a:srgbClr val="9900CC"/>
                </a:solidFill>
                <a:latin typeface="微软雅黑" panose="020B0503020204020204" charset="-122"/>
                <a:ea typeface="微软雅黑" panose="020B0503020204020204" charset="-122"/>
              </a:endParaRPr>
            </a:p>
          </p:txBody>
        </p:sp>
        <p:sp>
          <p:nvSpPr>
            <p:cNvPr id="17" name="Rectangle 17"/>
            <p:cNvSpPr>
              <a:spLocks noChangeArrowheads="1"/>
            </p:cNvSpPr>
            <p:nvPr/>
          </p:nvSpPr>
          <p:spPr bwMode="auto">
            <a:xfrm>
              <a:off x="1746" y="2069"/>
              <a:ext cx="3674" cy="862"/>
            </a:xfrm>
            <a:prstGeom prst="rect">
              <a:avLst/>
            </a:prstGeom>
            <a:solidFill>
              <a:srgbClr val="FFFF99">
                <a:alpha val="70000"/>
              </a:srgbClr>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10000"/>
                </a:lnSpc>
              </a:pPr>
              <a:r>
                <a:rPr lang="zh-CN" altLang="en-US" sz="1300" dirty="0">
                  <a:latin typeface="微软雅黑" panose="020B0503020204020204" charset="-122"/>
                  <a:ea typeface="微软雅黑" panose="020B0503020204020204" charset="-122"/>
                </a:rPr>
                <a:t>间接参与者：</a:t>
              </a:r>
              <a:r>
                <a:rPr lang="zh-CN" altLang="en-US" sz="1300" dirty="0">
                  <a:solidFill>
                    <a:srgbClr val="9900CC"/>
                  </a:solidFill>
                  <a:latin typeface="微软雅黑" panose="020B0503020204020204" charset="-122"/>
                  <a:ea typeface="微软雅黑" panose="020B0503020204020204" charset="-122"/>
                </a:rPr>
                <a:t>未在央行开设清算户而委托直接参与者办理资金清算的商行和非银行金融机构及央行县支行（库）。</a:t>
              </a:r>
              <a:endParaRPr lang="zh-CN" altLang="en-US" sz="1300" dirty="0">
                <a:solidFill>
                  <a:srgbClr val="9900CC"/>
                </a:solidFill>
                <a:latin typeface="微软雅黑" panose="020B0503020204020204" charset="-122"/>
                <a:ea typeface="微软雅黑" panose="020B0503020204020204" charset="-122"/>
              </a:endParaRPr>
            </a:p>
          </p:txBody>
        </p:sp>
        <p:sp>
          <p:nvSpPr>
            <p:cNvPr id="18" name="Rectangle 18"/>
            <p:cNvSpPr>
              <a:spLocks noChangeArrowheads="1"/>
            </p:cNvSpPr>
            <p:nvPr/>
          </p:nvSpPr>
          <p:spPr bwMode="auto">
            <a:xfrm>
              <a:off x="1747" y="3180"/>
              <a:ext cx="3674" cy="862"/>
            </a:xfrm>
            <a:prstGeom prst="rect">
              <a:avLst/>
            </a:prstGeom>
            <a:solidFill>
              <a:srgbClr val="FFFF99">
                <a:alpha val="70000"/>
              </a:srgbClr>
            </a:solidFill>
            <a:ln w="9525">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lnSpc>
                  <a:spcPct val="110000"/>
                </a:lnSpc>
              </a:pPr>
              <a:r>
                <a:rPr lang="zh-CN" altLang="en-US" sz="1300" dirty="0">
                  <a:latin typeface="微软雅黑" panose="020B0503020204020204" charset="-122"/>
                  <a:ea typeface="微软雅黑" panose="020B0503020204020204" charset="-122"/>
                </a:rPr>
                <a:t>特许参与者：</a:t>
              </a:r>
              <a:r>
                <a:rPr lang="zh-CN" altLang="en-US" sz="1300" dirty="0">
                  <a:solidFill>
                    <a:srgbClr val="9900CC"/>
                  </a:solidFill>
                  <a:latin typeface="微软雅黑" panose="020B0503020204020204" charset="-122"/>
                  <a:ea typeface="微软雅黑" panose="020B0503020204020204" charset="-122"/>
                </a:rPr>
                <a:t>经央行批准通过大额支付系统办理特定业务的机构。</a:t>
              </a:r>
              <a:endParaRPr lang="zh-CN" altLang="en-US" sz="1300" dirty="0">
                <a:solidFill>
                  <a:srgbClr val="9900CC"/>
                </a:solidFill>
                <a:latin typeface="微软雅黑" panose="020B0503020204020204" charset="-122"/>
                <a:ea typeface="微软雅黑" panose="020B0503020204020204" charset="-122"/>
              </a:endParaRPr>
            </a:p>
          </p:txBody>
        </p:sp>
      </p:grpSp>
    </p:spTree>
  </p:cSld>
  <p:clrMapOvr>
    <a:masterClrMapping/>
  </p:clrMapOvr>
  <p:transition>
    <p:random/>
    <p:sndAc>
      <p:stSnd>
        <p:snd r:embed="rId1"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to="" calcmode="lin" valueType="num">
                                      <p:cBhvr>
                                        <p:cTn id="7"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 name="Rectangle 2"/>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6" name="Text Box 2"/>
          <p:cNvSpPr txBox="1">
            <a:spLocks noChangeArrowheads="1"/>
          </p:cNvSpPr>
          <p:nvPr/>
        </p:nvSpPr>
        <p:spPr bwMode="auto">
          <a:xfrm>
            <a:off x="1350430" y="1646083"/>
            <a:ext cx="1571264" cy="750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sz="1425" dirty="0">
                <a:solidFill>
                  <a:srgbClr val="000000"/>
                </a:solidFill>
                <a:latin typeface="微软雅黑" panose="020B0503020204020204" charset="-122"/>
                <a:ea typeface="微软雅黑" panose="020B0503020204020204" charset="-122"/>
              </a:rPr>
              <a:t>模式</a:t>
            </a:r>
            <a:r>
              <a:rPr lang="en-US" altLang="zh-CN" sz="1425" dirty="0">
                <a:solidFill>
                  <a:srgbClr val="000000"/>
                </a:solidFill>
                <a:latin typeface="微软雅黑" panose="020B0503020204020204" charset="-122"/>
                <a:ea typeface="微软雅黑" panose="020B0503020204020204" charset="-122"/>
              </a:rPr>
              <a:t>1</a:t>
            </a:r>
            <a:r>
              <a:rPr lang="zh-CN" altLang="en-US" sz="1425" dirty="0">
                <a:solidFill>
                  <a:srgbClr val="000000"/>
                </a:solidFill>
                <a:latin typeface="微软雅黑" panose="020B0503020204020204" charset="-122"/>
                <a:ea typeface="微软雅黑" panose="020B0503020204020204" charset="-122"/>
              </a:rPr>
              <a:t>：直连模式</a:t>
            </a:r>
            <a:endParaRPr lang="en-US" altLang="zh-CN" sz="1425" dirty="0">
              <a:solidFill>
                <a:srgbClr val="000000"/>
              </a:solidFill>
              <a:latin typeface="微软雅黑" panose="020B0503020204020204" charset="-122"/>
              <a:ea typeface="微软雅黑" panose="020B0503020204020204" charset="-122"/>
            </a:endParaRPr>
          </a:p>
          <a:p>
            <a:pPr>
              <a:lnSpc>
                <a:spcPct val="150000"/>
              </a:lnSpc>
            </a:pPr>
            <a:r>
              <a:rPr lang="zh-CN" altLang="en-US" sz="1425" dirty="0">
                <a:solidFill>
                  <a:srgbClr val="000000"/>
                </a:solidFill>
                <a:latin typeface="微软雅黑" panose="020B0503020204020204" charset="-122"/>
                <a:ea typeface="微软雅黑" panose="020B0503020204020204" charset="-122"/>
              </a:rPr>
              <a:t>模式</a:t>
            </a:r>
            <a:r>
              <a:rPr lang="en-US" altLang="zh-CN" sz="1425" dirty="0">
                <a:solidFill>
                  <a:srgbClr val="000000"/>
                </a:solidFill>
                <a:latin typeface="微软雅黑" panose="020B0503020204020204" charset="-122"/>
                <a:ea typeface="微软雅黑" panose="020B0503020204020204" charset="-122"/>
              </a:rPr>
              <a:t>2</a:t>
            </a:r>
            <a:r>
              <a:rPr lang="zh-CN" altLang="en-US" sz="1425" dirty="0">
                <a:solidFill>
                  <a:srgbClr val="000000"/>
                </a:solidFill>
                <a:latin typeface="微软雅黑" panose="020B0503020204020204" charset="-122"/>
                <a:ea typeface="微软雅黑" panose="020B0503020204020204" charset="-122"/>
              </a:rPr>
              <a:t>：间连</a:t>
            </a:r>
            <a:r>
              <a:rPr lang="zh-CN" altLang="en-US" sz="1425" dirty="0" smtClean="0">
                <a:solidFill>
                  <a:srgbClr val="000000"/>
                </a:solidFill>
                <a:latin typeface="微软雅黑" panose="020B0503020204020204" charset="-122"/>
                <a:ea typeface="微软雅黑" panose="020B0503020204020204" charset="-122"/>
              </a:rPr>
              <a:t>模式</a:t>
            </a:r>
            <a:endParaRPr lang="en-US" altLang="zh-CN" sz="1425" dirty="0">
              <a:solidFill>
                <a:srgbClr val="FF0000"/>
              </a:solidFill>
              <a:latin typeface="微软雅黑" panose="020B0503020204020204" charset="-122"/>
              <a:ea typeface="微软雅黑" panose="020B0503020204020204" charset="-122"/>
            </a:endParaRPr>
          </a:p>
        </p:txBody>
      </p:sp>
      <p:sp>
        <p:nvSpPr>
          <p:cNvPr id="7" name="Rectangle 9"/>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9" name="Rectangle 2"/>
          <p:cNvSpPr txBox="1">
            <a:spLocks noChangeArrowheads="1"/>
          </p:cNvSpPr>
          <p:nvPr/>
        </p:nvSpPr>
        <p:spPr bwMode="auto">
          <a:xfrm>
            <a:off x="539552" y="19001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en-US" sz="2400" b="1" i="0"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CNAPS</a:t>
            </a:r>
            <a:r>
              <a:rPr lang="en-US" altLang="en-US" sz="2400" b="1" i="0"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系统</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银行</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接入模式</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graphicFrame>
        <p:nvGraphicFramePr>
          <p:cNvPr id="5" name="对象 4"/>
          <p:cNvGraphicFramePr>
            <a:graphicFrameLocks noChangeAspect="1"/>
          </p:cNvGraphicFramePr>
          <p:nvPr/>
        </p:nvGraphicFramePr>
        <p:xfrm>
          <a:off x="4050732" y="987574"/>
          <a:ext cx="3726656" cy="3952875"/>
        </p:xfrm>
        <a:graphic>
          <a:graphicData uri="http://schemas.openxmlformats.org/presentationml/2006/ole">
            <mc:AlternateContent xmlns:mc="http://schemas.openxmlformats.org/markup-compatibility/2006">
              <mc:Choice xmlns:v="urn:schemas-microsoft-com:vml" Requires="v">
                <p:oleObj spid="_x0000_s3096" name="Visio" r:id="rId1" imgW="9321800" imgH="10337800" progId="Visio.Drawing.11">
                  <p:embed/>
                </p:oleObj>
              </mc:Choice>
              <mc:Fallback>
                <p:oleObj name="Visio" r:id="rId1" imgW="9321800" imgH="10337800" progId="Visio.Drawing.11">
                  <p:embed/>
                  <p:pic>
                    <p:nvPicPr>
                      <p:cNvPr id="0" name="图片 3095"/>
                      <p:cNvPicPr>
                        <a:picLocks noChangeAspect="1" noChangeArrowheads="1"/>
                      </p:cNvPicPr>
                      <p:nvPr/>
                    </p:nvPicPr>
                    <p:blipFill>
                      <a:blip r:embed="rId2"/>
                      <a:srcRect/>
                      <a:stretch>
                        <a:fillRect/>
                      </a:stretch>
                    </p:blipFill>
                    <p:spPr bwMode="auto">
                      <a:xfrm>
                        <a:off x="4050732" y="987574"/>
                        <a:ext cx="3726656"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2"/>
          <p:cNvSpPr txBox="1">
            <a:spLocks noChangeArrowheads="1"/>
          </p:cNvSpPr>
          <p:nvPr/>
        </p:nvSpPr>
        <p:spPr bwMode="auto">
          <a:xfrm>
            <a:off x="1350430" y="3727273"/>
            <a:ext cx="3631122" cy="750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sz="1425" dirty="0">
                <a:solidFill>
                  <a:srgbClr val="000000"/>
                </a:solidFill>
                <a:latin typeface="微软雅黑" panose="020B0503020204020204" charset="-122"/>
                <a:ea typeface="微软雅黑" panose="020B0503020204020204" charset="-122"/>
              </a:rPr>
              <a:t>直连</a:t>
            </a:r>
            <a:r>
              <a:rPr lang="en-US" altLang="zh-CN" sz="1425" dirty="0">
                <a:solidFill>
                  <a:srgbClr val="000000"/>
                </a:solidFill>
                <a:latin typeface="微软雅黑" panose="020B0503020204020204" charset="-122"/>
                <a:ea typeface="微软雅黑" panose="020B0503020204020204" charset="-122"/>
              </a:rPr>
              <a:t>/</a:t>
            </a:r>
            <a:r>
              <a:rPr lang="zh-CN" altLang="en-US" sz="1425" dirty="0">
                <a:solidFill>
                  <a:srgbClr val="000000"/>
                </a:solidFill>
                <a:latin typeface="微软雅黑" panose="020B0503020204020204" charset="-122"/>
                <a:ea typeface="微软雅黑" panose="020B0503020204020204" charset="-122"/>
              </a:rPr>
              <a:t>间连</a:t>
            </a:r>
            <a:r>
              <a:rPr lang="en-US" altLang="zh-CN" sz="1425" dirty="0">
                <a:solidFill>
                  <a:srgbClr val="000000"/>
                </a:solidFill>
                <a:latin typeface="微软雅黑" panose="020B0503020204020204" charset="-122"/>
                <a:ea typeface="微软雅黑" panose="020B0503020204020204" charset="-122"/>
              </a:rPr>
              <a:t>-</a:t>
            </a:r>
            <a:r>
              <a:rPr lang="zh-CN" altLang="en-US" sz="1425" dirty="0">
                <a:solidFill>
                  <a:srgbClr val="000000"/>
                </a:solidFill>
                <a:latin typeface="微软雅黑" panose="020B0503020204020204" charset="-122"/>
                <a:ea typeface="微软雅黑" panose="020B0503020204020204" charset="-122"/>
              </a:rPr>
              <a:t>取决于是否与行内业务系统对接</a:t>
            </a:r>
            <a:endParaRPr lang="en-US" altLang="zh-CN" sz="1425" dirty="0">
              <a:solidFill>
                <a:srgbClr val="000000"/>
              </a:solidFill>
              <a:latin typeface="微软雅黑" panose="020B0503020204020204" charset="-122"/>
              <a:ea typeface="微软雅黑" panose="020B0503020204020204" charset="-122"/>
            </a:endParaRPr>
          </a:p>
          <a:p>
            <a:pPr>
              <a:lnSpc>
                <a:spcPct val="150000"/>
              </a:lnSpc>
            </a:pPr>
            <a:r>
              <a:rPr lang="zh-CN" altLang="en-US" sz="1425" dirty="0">
                <a:solidFill>
                  <a:srgbClr val="000000"/>
                </a:solidFill>
                <a:latin typeface="微软雅黑" panose="020B0503020204020204" charset="-122"/>
                <a:ea typeface="微软雅黑" panose="020B0503020204020204" charset="-122"/>
              </a:rPr>
              <a:t>间连模式</a:t>
            </a:r>
            <a:r>
              <a:rPr lang="en-US" altLang="zh-CN" sz="1425" dirty="0">
                <a:solidFill>
                  <a:srgbClr val="000000"/>
                </a:solidFill>
                <a:latin typeface="微软雅黑" panose="020B0503020204020204" charset="-122"/>
                <a:ea typeface="微软雅黑" panose="020B0503020204020204" charset="-122"/>
              </a:rPr>
              <a:t> –</a:t>
            </a:r>
            <a:r>
              <a:rPr lang="zh-CN" altLang="en-US" sz="1425" dirty="0">
                <a:solidFill>
                  <a:srgbClr val="000000"/>
                </a:solidFill>
                <a:latin typeface="微软雅黑" panose="020B0503020204020204" charset="-122"/>
                <a:ea typeface="微软雅黑" panose="020B0503020204020204" charset="-122"/>
              </a:rPr>
              <a:t>采用人行统一发布的</a:t>
            </a:r>
            <a:r>
              <a:rPr lang="en-US" altLang="zh-CN" sz="1425" dirty="0">
                <a:solidFill>
                  <a:srgbClr val="000000"/>
                </a:solidFill>
                <a:latin typeface="微软雅黑" panose="020B0503020204020204" charset="-122"/>
                <a:ea typeface="微软雅黑" panose="020B0503020204020204" charset="-122"/>
              </a:rPr>
              <a:t>BBMS</a:t>
            </a:r>
            <a:r>
              <a:rPr lang="zh-CN" altLang="en-US" sz="1425" dirty="0">
                <a:solidFill>
                  <a:srgbClr val="000000"/>
                </a:solidFill>
                <a:latin typeface="微软雅黑" panose="020B0503020204020204" charset="-122"/>
                <a:ea typeface="微软雅黑" panose="020B0503020204020204" charset="-122"/>
              </a:rPr>
              <a:t>软件</a:t>
            </a:r>
            <a:endParaRPr lang="en-US" altLang="zh-CN" sz="1425" dirty="0">
              <a:solidFill>
                <a:srgbClr val="000000"/>
              </a:solidFill>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6" name="Rectangle 3"/>
          <p:cNvSpPr txBox="1">
            <a:spLocks noChangeArrowheads="1"/>
          </p:cNvSpPr>
          <p:nvPr/>
        </p:nvSpPr>
        <p:spPr>
          <a:xfrm>
            <a:off x="755576" y="1275606"/>
            <a:ext cx="7056784" cy="3564396"/>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lgn="just">
              <a:lnSpc>
                <a:spcPct val="90000"/>
              </a:lnSpc>
              <a:buClr>
                <a:srgbClr val="00B0F0"/>
              </a:buClr>
              <a:buFont typeface="Wingdings" panose="05000000000000000000" pitchFamily="2" charset="2"/>
              <a:buChar char="n"/>
            </a:pPr>
            <a:r>
              <a:rPr lang="zh-CN" altLang="en-US" sz="2100" u="sng" dirty="0">
                <a:solidFill>
                  <a:srgbClr val="002060"/>
                </a:solidFill>
                <a:ea typeface="隶书" panose="02010509060101010101" pitchFamily="49" charset="-122"/>
              </a:rPr>
              <a:t>系统定义</a:t>
            </a:r>
            <a:endParaRPr lang="zh-CN" altLang="en-US" sz="2100" u="sng" dirty="0">
              <a:solidFill>
                <a:srgbClr val="002060"/>
              </a:solidFill>
              <a:ea typeface="隶书" panose="02010509060101010101" pitchFamily="49" charset="-122"/>
            </a:endParaRPr>
          </a:p>
          <a:p>
            <a:pPr algn="just">
              <a:lnSpc>
                <a:spcPct val="90000"/>
              </a:lnSpc>
              <a:buFont typeface="Wingdings 2" panose="05020102010507070707" pitchFamily="18" charset="2"/>
              <a:buNone/>
            </a:pPr>
            <a:r>
              <a:rPr lang="zh-CN" altLang="en-US" sz="2100" b="0" dirty="0">
                <a:latin typeface="微软雅黑" panose="020B0503020204020204" charset="-122"/>
                <a:ea typeface="微软雅黑" panose="020B0503020204020204" charset="-122"/>
              </a:rPr>
              <a:t>   </a:t>
            </a:r>
            <a:r>
              <a:rPr lang="zh-CN" altLang="en-US" sz="1500" b="0" dirty="0">
                <a:solidFill>
                  <a:srgbClr val="002060"/>
                </a:solidFill>
                <a:latin typeface="微软雅黑" panose="020B0503020204020204" charset="-122"/>
                <a:ea typeface="微软雅黑" panose="020B0503020204020204" charset="-122"/>
              </a:rPr>
              <a:t>大额实时支付系统是中国现代化支付系统的骨干系统之一。处理同城和异地的</a:t>
            </a:r>
            <a:r>
              <a:rPr lang="zh-CN" altLang="en-US" sz="1500" b="0" u="sng" dirty="0">
                <a:solidFill>
                  <a:srgbClr val="FF0000"/>
                </a:solidFill>
                <a:latin typeface="微软雅黑" panose="020B0503020204020204" charset="-122"/>
                <a:ea typeface="微软雅黑" panose="020B0503020204020204" charset="-122"/>
              </a:rPr>
              <a:t>金额在规定起点以上的大额贷记支付业务</a:t>
            </a:r>
            <a:r>
              <a:rPr lang="zh-CN" altLang="en-US" sz="1500" b="0" dirty="0">
                <a:solidFill>
                  <a:srgbClr val="002060"/>
                </a:solidFill>
                <a:latin typeface="微软雅黑" panose="020B0503020204020204" charset="-122"/>
                <a:ea typeface="微软雅黑" panose="020B0503020204020204" charset="-122"/>
              </a:rPr>
              <a:t>和</a:t>
            </a:r>
            <a:r>
              <a:rPr lang="zh-CN" altLang="en-US" sz="1500" b="0" u="sng" dirty="0">
                <a:solidFill>
                  <a:srgbClr val="FF0000"/>
                </a:solidFill>
                <a:latin typeface="微软雅黑" panose="020B0503020204020204" charset="-122"/>
                <a:ea typeface="微软雅黑" panose="020B0503020204020204" charset="-122"/>
              </a:rPr>
              <a:t>紧急的小额贷记支付业务</a:t>
            </a:r>
            <a:r>
              <a:rPr lang="zh-CN" altLang="en-US" sz="1500" b="0" dirty="0">
                <a:solidFill>
                  <a:srgbClr val="002060"/>
                </a:solidFill>
                <a:latin typeface="微软雅黑" panose="020B0503020204020204" charset="-122"/>
                <a:ea typeface="微软雅黑" panose="020B0503020204020204" charset="-122"/>
              </a:rPr>
              <a:t>。大额支付指令逐笔实时发送、全额清算资金</a:t>
            </a:r>
            <a:r>
              <a:rPr lang="zh-CN" altLang="en-US" sz="1500" b="0" dirty="0" smtClean="0">
                <a:solidFill>
                  <a:srgbClr val="002060"/>
                </a:solidFill>
                <a:latin typeface="微软雅黑" panose="020B0503020204020204" charset="-122"/>
                <a:ea typeface="微软雅黑" panose="020B0503020204020204" charset="-122"/>
              </a:rPr>
              <a:t>。</a:t>
            </a:r>
            <a:endParaRPr lang="en-US" altLang="zh-CN" sz="1500" b="0" dirty="0" smtClean="0">
              <a:solidFill>
                <a:srgbClr val="002060"/>
              </a:solidFill>
              <a:latin typeface="微软雅黑" panose="020B0503020204020204" charset="-122"/>
              <a:ea typeface="微软雅黑" panose="020B0503020204020204" charset="-122"/>
            </a:endParaRPr>
          </a:p>
          <a:p>
            <a:pPr algn="just">
              <a:lnSpc>
                <a:spcPct val="90000"/>
              </a:lnSpc>
              <a:buFont typeface="Wingdings 2" panose="05020102010507070707" pitchFamily="18" charset="2"/>
              <a:buNone/>
            </a:pPr>
            <a:endParaRPr lang="zh-CN" altLang="en-US" sz="1500" b="0" dirty="0">
              <a:solidFill>
                <a:srgbClr val="002060"/>
              </a:solidFill>
              <a:latin typeface="微软雅黑" panose="020B0503020204020204" charset="-122"/>
              <a:ea typeface="微软雅黑" panose="020B0503020204020204" charset="-122"/>
            </a:endParaRPr>
          </a:p>
          <a:p>
            <a:pPr algn="just">
              <a:lnSpc>
                <a:spcPct val="90000"/>
              </a:lnSpc>
              <a:buClr>
                <a:srgbClr val="00B0F0"/>
              </a:buClr>
              <a:buFont typeface="Wingdings" panose="05000000000000000000" pitchFamily="2" charset="2"/>
              <a:buChar char="n"/>
            </a:pPr>
            <a:r>
              <a:rPr lang="zh-CN" altLang="en-US" sz="2100" u="sng" dirty="0">
                <a:solidFill>
                  <a:srgbClr val="002060"/>
                </a:solidFill>
                <a:ea typeface="隶书" panose="02010509060101010101" pitchFamily="49" charset="-122"/>
              </a:rPr>
              <a:t>业务范围</a:t>
            </a:r>
            <a:endParaRPr lang="zh-CN" altLang="en-US" sz="2100" u="sng" dirty="0">
              <a:solidFill>
                <a:srgbClr val="002060"/>
              </a:solidFill>
              <a:ea typeface="隶书" panose="02010509060101010101" pitchFamily="49" charset="-122"/>
            </a:endParaRPr>
          </a:p>
          <a:p>
            <a:pPr algn="just">
              <a:lnSpc>
                <a:spcPct val="90000"/>
              </a:lnSpc>
              <a:buNone/>
            </a:pPr>
            <a:r>
              <a:rPr lang="zh-CN" altLang="en-US" sz="2100" dirty="0">
                <a:solidFill>
                  <a:srgbClr val="002060"/>
                </a:solidFill>
                <a:latin typeface="微软雅黑" panose="020B0503020204020204" charset="-122"/>
                <a:ea typeface="微软雅黑" panose="020B0503020204020204" charset="-122"/>
              </a:rPr>
              <a:t>   </a:t>
            </a:r>
            <a:r>
              <a:rPr lang="zh-CN" altLang="en-US" sz="1500" b="0" dirty="0">
                <a:solidFill>
                  <a:srgbClr val="002060"/>
                </a:solidFill>
                <a:latin typeface="微软雅黑" panose="020B0503020204020204" charset="-122"/>
                <a:ea typeface="微软雅黑" panose="020B0503020204020204" charset="-122"/>
              </a:rPr>
              <a:t>包括一般</a:t>
            </a:r>
            <a:r>
              <a:rPr lang="zh-CN" altLang="en-US" sz="1500" b="0" u="sng" dirty="0">
                <a:solidFill>
                  <a:srgbClr val="FF0000"/>
                </a:solidFill>
                <a:latin typeface="微软雅黑" panose="020B0503020204020204" charset="-122"/>
                <a:ea typeface="微软雅黑" panose="020B0503020204020204" charset="-122"/>
              </a:rPr>
              <a:t>大额支付业务、即时转帐业务</a:t>
            </a:r>
            <a:r>
              <a:rPr lang="zh-CN" altLang="en-US" sz="1500" b="0" dirty="0">
                <a:solidFill>
                  <a:srgbClr val="002060"/>
                </a:solidFill>
                <a:latin typeface="微软雅黑" panose="020B0503020204020204" charset="-122"/>
                <a:ea typeface="微软雅黑" panose="020B0503020204020204" charset="-122"/>
              </a:rPr>
              <a:t>和城市商业银行银行汇票业务。  </a:t>
            </a:r>
            <a:endParaRPr lang="en-US" altLang="zh-CN" sz="1500" b="0" dirty="0" smtClean="0">
              <a:solidFill>
                <a:srgbClr val="002060"/>
              </a:solidFill>
              <a:latin typeface="微软雅黑" panose="020B0503020204020204" charset="-122"/>
              <a:ea typeface="微软雅黑" panose="020B0503020204020204" charset="-122"/>
            </a:endParaRPr>
          </a:p>
          <a:p>
            <a:pPr algn="just">
              <a:lnSpc>
                <a:spcPct val="90000"/>
              </a:lnSpc>
              <a:buNone/>
            </a:pPr>
            <a:endParaRPr lang="zh-CN" altLang="en-US" sz="1500" b="0" dirty="0">
              <a:solidFill>
                <a:srgbClr val="002060"/>
              </a:solidFill>
              <a:latin typeface="微软雅黑" panose="020B0503020204020204" charset="-122"/>
              <a:ea typeface="微软雅黑" panose="020B0503020204020204" charset="-122"/>
            </a:endParaRPr>
          </a:p>
          <a:p>
            <a:pPr algn="just">
              <a:lnSpc>
                <a:spcPct val="90000"/>
              </a:lnSpc>
              <a:buClr>
                <a:srgbClr val="00B0F0"/>
              </a:buClr>
              <a:buFont typeface="Wingdings" panose="05000000000000000000" pitchFamily="2" charset="2"/>
              <a:buChar char="n"/>
            </a:pPr>
            <a:r>
              <a:rPr lang="zh-CN" altLang="en-US" sz="2100" u="sng" dirty="0">
                <a:solidFill>
                  <a:srgbClr val="002060"/>
                </a:solidFill>
                <a:ea typeface="隶书" panose="02010509060101010101" pitchFamily="49" charset="-122"/>
              </a:rPr>
              <a:t>运行时序</a:t>
            </a:r>
            <a:endParaRPr lang="en-US" altLang="zh-CN" sz="2100" u="sng" dirty="0">
              <a:solidFill>
                <a:srgbClr val="002060"/>
              </a:solidFill>
              <a:ea typeface="隶书" panose="02010509060101010101" pitchFamily="49" charset="-122"/>
            </a:endParaRPr>
          </a:p>
          <a:p>
            <a:pPr marL="0" indent="0" algn="just">
              <a:lnSpc>
                <a:spcPct val="90000"/>
              </a:lnSpc>
              <a:buClr>
                <a:srgbClr val="00B0F0"/>
              </a:buClr>
              <a:buNone/>
            </a:pPr>
            <a:r>
              <a:rPr lang="zh-CN" altLang="en-US" sz="1500" b="0" dirty="0">
                <a:solidFill>
                  <a:srgbClr val="002060"/>
                </a:solidFill>
                <a:latin typeface="微软雅黑" panose="020B0503020204020204" charset="-122"/>
                <a:ea typeface="微软雅黑" panose="020B0503020204020204" charset="-122"/>
              </a:rPr>
              <a:t>    营业准备</a:t>
            </a:r>
            <a:r>
              <a:rPr lang="en-US" altLang="zh-CN" sz="1500" b="0" dirty="0">
                <a:solidFill>
                  <a:srgbClr val="002060"/>
                </a:solidFill>
                <a:latin typeface="微软雅黑" panose="020B0503020204020204" charset="-122"/>
                <a:ea typeface="微软雅黑" panose="020B0503020204020204" charset="-122"/>
              </a:rPr>
              <a:t>-&gt;</a:t>
            </a:r>
            <a:r>
              <a:rPr lang="zh-CN" altLang="en-US" sz="1500" b="0" dirty="0">
                <a:solidFill>
                  <a:srgbClr val="002060"/>
                </a:solidFill>
                <a:latin typeface="微软雅黑" panose="020B0503020204020204" charset="-122"/>
                <a:ea typeface="微软雅黑" panose="020B0503020204020204" charset="-122"/>
              </a:rPr>
              <a:t>日间业务</a:t>
            </a:r>
            <a:r>
              <a:rPr lang="en-US" altLang="zh-CN" sz="1500" b="0" dirty="0">
                <a:solidFill>
                  <a:srgbClr val="002060"/>
                </a:solidFill>
                <a:latin typeface="微软雅黑" panose="020B0503020204020204" charset="-122"/>
                <a:ea typeface="微软雅黑" panose="020B0503020204020204" charset="-122"/>
              </a:rPr>
              <a:t>-&gt;</a:t>
            </a:r>
            <a:r>
              <a:rPr lang="zh-CN" altLang="en-US" sz="1500" b="0" dirty="0">
                <a:solidFill>
                  <a:srgbClr val="002060"/>
                </a:solidFill>
                <a:latin typeface="微软雅黑" panose="020B0503020204020204" charset="-122"/>
                <a:ea typeface="微软雅黑" panose="020B0503020204020204" charset="-122"/>
              </a:rPr>
              <a:t>业务截止</a:t>
            </a:r>
            <a:r>
              <a:rPr lang="en-US" altLang="zh-CN" sz="1500" b="0" dirty="0">
                <a:solidFill>
                  <a:srgbClr val="002060"/>
                </a:solidFill>
                <a:latin typeface="微软雅黑" panose="020B0503020204020204" charset="-122"/>
                <a:ea typeface="微软雅黑" panose="020B0503020204020204" charset="-122"/>
              </a:rPr>
              <a:t>-&gt;</a:t>
            </a:r>
            <a:r>
              <a:rPr lang="zh-CN" altLang="en-US" sz="1500" b="0" dirty="0">
                <a:solidFill>
                  <a:srgbClr val="002060"/>
                </a:solidFill>
                <a:latin typeface="微软雅黑" panose="020B0503020204020204" charset="-122"/>
                <a:ea typeface="微软雅黑" panose="020B0503020204020204" charset="-122"/>
              </a:rPr>
              <a:t>日终处理</a:t>
            </a:r>
            <a:endParaRPr lang="zh-CN" altLang="en-US" sz="1500" b="0" dirty="0">
              <a:solidFill>
                <a:srgbClr val="002060"/>
              </a:solidFill>
              <a:latin typeface="微软雅黑" panose="020B0503020204020204" charset="-122"/>
              <a:ea typeface="微软雅黑" panose="020B0503020204020204" charset="-122"/>
            </a:endParaRPr>
          </a:p>
        </p:txBody>
      </p:sp>
      <p:sp>
        <p:nvSpPr>
          <p:cNvPr id="4" name="Rectangle 2"/>
          <p:cNvSpPr txBox="1">
            <a:spLocks noChangeArrowheads="1"/>
          </p:cNvSpPr>
          <p:nvPr/>
        </p:nvSpPr>
        <p:spPr bwMode="auto">
          <a:xfrm>
            <a:off x="467544"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HVPS-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大额</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实时支付系统</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3" name="Line 8"/>
          <p:cNvSpPr>
            <a:spLocks noChangeShapeType="1"/>
          </p:cNvSpPr>
          <p:nvPr/>
        </p:nvSpPr>
        <p:spPr bwMode="auto">
          <a:xfrm>
            <a:off x="1955006" y="2871192"/>
            <a:ext cx="0" cy="598884"/>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4" name="Rectangle 9"/>
          <p:cNvSpPr>
            <a:spLocks noChangeArrowheads="1"/>
          </p:cNvSpPr>
          <p:nvPr/>
        </p:nvSpPr>
        <p:spPr bwMode="auto">
          <a:xfrm>
            <a:off x="3845719" y="2750939"/>
            <a:ext cx="2071688" cy="856060"/>
          </a:xfrm>
          <a:prstGeom prst="rect">
            <a:avLst/>
          </a:prstGeom>
          <a:noFill/>
          <a:ln w="38100">
            <a:solidFill>
              <a:srgbClr val="000000"/>
            </a:solidFill>
            <a:prstDash val="sysDot"/>
            <a:miter lim="800000"/>
          </a:ln>
          <a:extLst>
            <a:ext uri="{909E8E84-426E-40DD-AFC4-6F175D3DCCD1}">
              <a14:hiddenFill xmlns:a14="http://schemas.microsoft.com/office/drawing/2010/main">
                <a:solidFill>
                  <a:srgbClr val="FFFFFF"/>
                </a:solidFill>
              </a14:hiddenFill>
            </a:ext>
          </a:extLst>
        </p:spPr>
        <p:txBody>
          <a:bodyPr/>
          <a:lstStyle/>
          <a:p>
            <a:pPr>
              <a:lnSpc>
                <a:spcPct val="100000"/>
              </a:lnSpc>
              <a:spcBef>
                <a:spcPct val="0"/>
              </a:spcBef>
              <a:buSzTx/>
              <a:buFontTx/>
              <a:buNone/>
            </a:pPr>
            <a:endParaRPr lang="zh-CN" altLang="zh-CN" sz="1350">
              <a:solidFill>
                <a:srgbClr val="0070C0"/>
              </a:solidFill>
              <a:latin typeface="微软雅黑" panose="020B0503020204020204" charset="-122"/>
              <a:ea typeface="微软雅黑" panose="020B0503020204020204" charset="-122"/>
            </a:endParaRPr>
          </a:p>
        </p:txBody>
      </p:sp>
      <p:sp>
        <p:nvSpPr>
          <p:cNvPr id="5" name="Line 10"/>
          <p:cNvSpPr>
            <a:spLocks noChangeShapeType="1"/>
          </p:cNvSpPr>
          <p:nvPr/>
        </p:nvSpPr>
        <p:spPr bwMode="auto">
          <a:xfrm>
            <a:off x="3344466" y="3152180"/>
            <a:ext cx="327422"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6" name="Line 11"/>
          <p:cNvSpPr>
            <a:spLocks noChangeShapeType="1"/>
          </p:cNvSpPr>
          <p:nvPr/>
        </p:nvSpPr>
        <p:spPr bwMode="auto">
          <a:xfrm flipH="1">
            <a:off x="1995487" y="3152179"/>
            <a:ext cx="367904" cy="4763"/>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7" name="Line 13"/>
          <p:cNvSpPr>
            <a:spLocks noChangeShapeType="1"/>
          </p:cNvSpPr>
          <p:nvPr/>
        </p:nvSpPr>
        <p:spPr bwMode="auto">
          <a:xfrm>
            <a:off x="3699272" y="2897386"/>
            <a:ext cx="0" cy="598884"/>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8" name="Line 14"/>
          <p:cNvSpPr>
            <a:spLocks noChangeShapeType="1"/>
          </p:cNvSpPr>
          <p:nvPr/>
        </p:nvSpPr>
        <p:spPr bwMode="auto">
          <a:xfrm flipH="1">
            <a:off x="3999310" y="3152180"/>
            <a:ext cx="326231"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9" name="Line 15"/>
          <p:cNvSpPr>
            <a:spLocks noChangeShapeType="1"/>
          </p:cNvSpPr>
          <p:nvPr/>
        </p:nvSpPr>
        <p:spPr bwMode="auto">
          <a:xfrm>
            <a:off x="7050882" y="3152180"/>
            <a:ext cx="327422"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0" name="Line 16"/>
          <p:cNvSpPr>
            <a:spLocks noChangeShapeType="1"/>
          </p:cNvSpPr>
          <p:nvPr/>
        </p:nvSpPr>
        <p:spPr bwMode="auto">
          <a:xfrm flipH="1">
            <a:off x="5851922" y="3152180"/>
            <a:ext cx="217884"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1" name="Rectangle 17"/>
          <p:cNvSpPr>
            <a:spLocks noChangeArrowheads="1"/>
          </p:cNvSpPr>
          <p:nvPr/>
        </p:nvSpPr>
        <p:spPr bwMode="auto">
          <a:xfrm>
            <a:off x="6069807" y="2912864"/>
            <a:ext cx="1069181" cy="359569"/>
          </a:xfrm>
          <a:prstGeom prst="rect">
            <a:avLst/>
          </a:prstGeom>
          <a:solidFill>
            <a:srgbClr val="FFFFFF"/>
          </a:solidFill>
          <a:ln w="28575">
            <a:solidFill>
              <a:srgbClr val="000000"/>
            </a:solidFill>
            <a:miter lim="800000"/>
          </a:ln>
          <a:effectLst/>
        </p:spPr>
        <p:txBody>
          <a:bodyPr/>
          <a:lstStyle/>
          <a:p>
            <a:pPr algn="just" eaLnBrk="0" hangingPunct="0">
              <a:lnSpc>
                <a:spcPct val="100000"/>
              </a:lnSpc>
              <a:spcBef>
                <a:spcPct val="0"/>
              </a:spcBef>
              <a:buSzTx/>
              <a:buFontTx/>
              <a:buNone/>
            </a:pPr>
            <a:endParaRPr lang="zh-CN" altLang="zh-CN"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12" name="Line 18"/>
          <p:cNvSpPr>
            <a:spLocks noChangeShapeType="1"/>
          </p:cNvSpPr>
          <p:nvPr/>
        </p:nvSpPr>
        <p:spPr bwMode="auto">
          <a:xfrm>
            <a:off x="5661422" y="2897386"/>
            <a:ext cx="0" cy="598884"/>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3" name="Line 19"/>
          <p:cNvSpPr>
            <a:spLocks noChangeShapeType="1"/>
          </p:cNvSpPr>
          <p:nvPr/>
        </p:nvSpPr>
        <p:spPr bwMode="auto">
          <a:xfrm>
            <a:off x="3971925" y="2897386"/>
            <a:ext cx="0" cy="598884"/>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4" name="Line 20"/>
          <p:cNvSpPr>
            <a:spLocks noChangeShapeType="1"/>
          </p:cNvSpPr>
          <p:nvPr/>
        </p:nvSpPr>
        <p:spPr bwMode="auto">
          <a:xfrm>
            <a:off x="5824538" y="2897386"/>
            <a:ext cx="0" cy="598884"/>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5" name="Line 21"/>
          <p:cNvSpPr>
            <a:spLocks noChangeShapeType="1"/>
          </p:cNvSpPr>
          <p:nvPr/>
        </p:nvSpPr>
        <p:spPr bwMode="auto">
          <a:xfrm>
            <a:off x="7378304" y="2912864"/>
            <a:ext cx="0" cy="598885"/>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6" name="Line 22"/>
          <p:cNvSpPr>
            <a:spLocks noChangeShapeType="1"/>
          </p:cNvSpPr>
          <p:nvPr/>
        </p:nvSpPr>
        <p:spPr bwMode="auto">
          <a:xfrm>
            <a:off x="1709737" y="4185642"/>
            <a:ext cx="267295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7" name="Line 23"/>
          <p:cNvSpPr>
            <a:spLocks noChangeShapeType="1"/>
          </p:cNvSpPr>
          <p:nvPr/>
        </p:nvSpPr>
        <p:spPr bwMode="auto">
          <a:xfrm>
            <a:off x="5081588" y="4128492"/>
            <a:ext cx="250745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8" name="Rectangle 24"/>
          <p:cNvSpPr>
            <a:spLocks noChangeArrowheads="1"/>
          </p:cNvSpPr>
          <p:nvPr/>
        </p:nvSpPr>
        <p:spPr bwMode="auto">
          <a:xfrm>
            <a:off x="4281488" y="3957042"/>
            <a:ext cx="1032272" cy="342900"/>
          </a:xfrm>
          <a:prstGeom prst="rect">
            <a:avLst/>
          </a:prstGeom>
          <a:solidFill>
            <a:srgbClr val="FFFFFF"/>
          </a:solidFill>
          <a:ln w="28575">
            <a:solidFill>
              <a:srgbClr val="000000"/>
            </a:solidFill>
            <a:miter lim="800000"/>
          </a:ln>
          <a:effectLst/>
        </p:spPr>
        <p:txBody>
          <a:bodyPr/>
          <a:lstStyle/>
          <a:p>
            <a:pPr algn="just" eaLnBrk="0" hangingPunct="0">
              <a:lnSpc>
                <a:spcPct val="100000"/>
              </a:lnSpc>
              <a:spcBef>
                <a:spcPct val="0"/>
              </a:spcBef>
              <a:buSzTx/>
              <a:buFontTx/>
              <a:buNone/>
            </a:pPr>
            <a:endParaRPr lang="zh-CN" altLang="zh-CN"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19" name="Line 25"/>
          <p:cNvSpPr>
            <a:spLocks noChangeShapeType="1"/>
          </p:cNvSpPr>
          <p:nvPr/>
        </p:nvSpPr>
        <p:spPr bwMode="auto">
          <a:xfrm>
            <a:off x="1709738" y="3156942"/>
            <a:ext cx="285750"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20" name="Line 26"/>
          <p:cNvSpPr>
            <a:spLocks noChangeShapeType="1"/>
          </p:cNvSpPr>
          <p:nvPr/>
        </p:nvSpPr>
        <p:spPr bwMode="auto">
          <a:xfrm>
            <a:off x="1709738" y="3152179"/>
            <a:ext cx="0" cy="10334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21" name="Line 27"/>
          <p:cNvSpPr>
            <a:spLocks noChangeShapeType="1"/>
          </p:cNvSpPr>
          <p:nvPr/>
        </p:nvSpPr>
        <p:spPr bwMode="auto">
          <a:xfrm rot="10800000" flipH="1">
            <a:off x="7384257" y="3146226"/>
            <a:ext cx="211931" cy="5954"/>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22" name="Line 28"/>
          <p:cNvSpPr>
            <a:spLocks noChangeShapeType="1"/>
          </p:cNvSpPr>
          <p:nvPr/>
        </p:nvSpPr>
        <p:spPr bwMode="auto">
          <a:xfrm>
            <a:off x="7596188" y="3152179"/>
            <a:ext cx="0" cy="97631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23" name="Rectangle 29"/>
          <p:cNvSpPr>
            <a:spLocks noChangeArrowheads="1"/>
          </p:cNvSpPr>
          <p:nvPr/>
        </p:nvSpPr>
        <p:spPr bwMode="auto">
          <a:xfrm>
            <a:off x="3534966" y="1842492"/>
            <a:ext cx="285750" cy="854869"/>
          </a:xfrm>
          <a:prstGeom prst="rect">
            <a:avLst/>
          </a:prstGeom>
          <a:solidFill>
            <a:srgbClr val="FFFFFF"/>
          </a:solidFill>
          <a:ln w="28575">
            <a:solidFill>
              <a:srgbClr val="000000"/>
            </a:solidFill>
            <a:miter lim="800000"/>
          </a:ln>
          <a:effectLst/>
        </p:spPr>
        <p:txBody>
          <a:bodyPr/>
          <a:lstStyle/>
          <a:p>
            <a:pPr algn="just" eaLnBrk="0" hangingPunct="0">
              <a:lnSpc>
                <a:spcPct val="100000"/>
              </a:lnSpc>
              <a:spcBef>
                <a:spcPct val="0"/>
              </a:spcBef>
              <a:buSzTx/>
              <a:buFontTx/>
              <a:buNone/>
            </a:pPr>
            <a:endParaRPr lang="zh-CN" altLang="zh-CN"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24" name="Rectangle 30"/>
          <p:cNvSpPr>
            <a:spLocks noChangeArrowheads="1"/>
          </p:cNvSpPr>
          <p:nvPr/>
        </p:nvSpPr>
        <p:spPr bwMode="auto">
          <a:xfrm>
            <a:off x="3867151" y="1671042"/>
            <a:ext cx="327422" cy="914400"/>
          </a:xfrm>
          <a:prstGeom prst="rect">
            <a:avLst/>
          </a:prstGeom>
          <a:noFill/>
          <a:ln w="9525">
            <a:noFill/>
            <a:miter lim="800000"/>
          </a:ln>
          <a:effectLst/>
        </p:spPr>
        <p:txBody>
          <a:bodyPr vert="eaVert"/>
          <a:lstStyle/>
          <a:p>
            <a:pPr algn="just" eaLnBrk="0" hangingPunct="0">
              <a:lnSpc>
                <a:spcPct val="100000"/>
              </a:lnSpc>
              <a:spcBef>
                <a:spcPct val="0"/>
              </a:spcBef>
              <a:buSzTx/>
              <a:buFontTx/>
              <a:buNone/>
              <a:defRPr/>
            </a:pPr>
            <a:r>
              <a:rPr lang="zh-CN" altLang="en-US"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rPr>
              <a:t>开启清算窗口</a:t>
            </a:r>
            <a:endParaRPr lang="zh-CN" altLang="en-US"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25" name="Rectangle 31"/>
          <p:cNvSpPr>
            <a:spLocks noChangeArrowheads="1"/>
          </p:cNvSpPr>
          <p:nvPr/>
        </p:nvSpPr>
        <p:spPr bwMode="auto">
          <a:xfrm rot="10800000" flipV="1">
            <a:off x="5442347" y="1449586"/>
            <a:ext cx="342900" cy="1168003"/>
          </a:xfrm>
          <a:prstGeom prst="rect">
            <a:avLst/>
          </a:prstGeom>
          <a:noFill/>
          <a:ln w="9525">
            <a:noFill/>
            <a:miter lim="800000"/>
          </a:ln>
          <a:effectLst/>
        </p:spPr>
        <p:txBody>
          <a:bodyPr vert="eaVert"/>
          <a:lstStyle/>
          <a:p>
            <a:pPr algn="just" eaLnBrk="0" hangingPunct="0">
              <a:lnSpc>
                <a:spcPct val="100000"/>
              </a:lnSpc>
              <a:spcBef>
                <a:spcPct val="0"/>
              </a:spcBef>
              <a:buSzTx/>
              <a:buFontTx/>
              <a:buNone/>
              <a:defRPr/>
            </a:pPr>
            <a:r>
              <a:rPr lang="zh-CN" altLang="en-US"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rPr>
              <a:t>预定清算窗口关闭</a:t>
            </a:r>
            <a:endParaRPr lang="zh-CN" altLang="en-US"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26" name="Rectangle 32"/>
          <p:cNvSpPr>
            <a:spLocks noChangeArrowheads="1"/>
          </p:cNvSpPr>
          <p:nvPr/>
        </p:nvSpPr>
        <p:spPr bwMode="auto">
          <a:xfrm>
            <a:off x="5881688" y="1803201"/>
            <a:ext cx="298847" cy="914400"/>
          </a:xfrm>
          <a:prstGeom prst="rect">
            <a:avLst/>
          </a:prstGeom>
          <a:noFill/>
          <a:ln w="9525">
            <a:noFill/>
            <a:miter lim="800000"/>
          </a:ln>
          <a:effectLst/>
        </p:spPr>
        <p:txBody>
          <a:bodyPr vert="eaVert"/>
          <a:lstStyle/>
          <a:p>
            <a:pPr algn="just" eaLnBrk="0" hangingPunct="0">
              <a:lnSpc>
                <a:spcPct val="100000"/>
              </a:lnSpc>
              <a:spcBef>
                <a:spcPct val="0"/>
              </a:spcBef>
              <a:buSzTx/>
              <a:buFontTx/>
              <a:buNone/>
              <a:defRPr/>
            </a:pPr>
            <a:r>
              <a:rPr lang="zh-CN" altLang="en-US"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rPr>
              <a:t>关闭清算窗口</a:t>
            </a:r>
            <a:endParaRPr lang="zh-CN" altLang="en-US"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27" name="Rectangle 33"/>
          <p:cNvSpPr>
            <a:spLocks noChangeArrowheads="1"/>
          </p:cNvSpPr>
          <p:nvPr/>
        </p:nvSpPr>
        <p:spPr bwMode="auto">
          <a:xfrm>
            <a:off x="7247335" y="1059582"/>
            <a:ext cx="326231" cy="1787798"/>
          </a:xfrm>
          <a:prstGeom prst="rect">
            <a:avLst/>
          </a:prstGeom>
          <a:noFill/>
          <a:ln w="9525">
            <a:noFill/>
            <a:miter lim="800000"/>
          </a:ln>
          <a:effectLst/>
        </p:spPr>
        <p:txBody>
          <a:bodyPr vert="eaVert"/>
          <a:lstStyle/>
          <a:p>
            <a:pPr algn="just" eaLnBrk="0" hangingPunct="0">
              <a:lnSpc>
                <a:spcPct val="100000"/>
              </a:lnSpc>
              <a:spcBef>
                <a:spcPct val="0"/>
              </a:spcBef>
              <a:buSzTx/>
              <a:buFontTx/>
              <a:buNone/>
              <a:defRPr/>
            </a:pPr>
            <a:r>
              <a:rPr lang="zh-CN" altLang="en-US" sz="1050" b="1" dirty="0">
                <a:solidFill>
                  <a:srgbClr val="0070C0"/>
                </a:solidFill>
                <a:effectLst>
                  <a:outerShdw blurRad="38100" dist="38100" dir="2700000" algn="tl">
                    <a:srgbClr val="C0C0C0"/>
                  </a:outerShdw>
                </a:effectLst>
                <a:latin typeface="微软雅黑" panose="020B0503020204020204" charset="-122"/>
                <a:ea typeface="微软雅黑" panose="020B0503020204020204" charset="-122"/>
              </a:rPr>
              <a:t>切换</a:t>
            </a:r>
            <a:r>
              <a:rPr lang="zh-CN" altLang="en-US" sz="1050" b="1" dirty="0" smtClean="0">
                <a:solidFill>
                  <a:srgbClr val="0070C0"/>
                </a:solidFill>
                <a:effectLst>
                  <a:outerShdw blurRad="38100" dist="38100" dir="2700000" algn="tl">
                    <a:srgbClr val="C0C0C0"/>
                  </a:outerShdw>
                </a:effectLst>
                <a:latin typeface="微软雅黑" panose="020B0503020204020204" charset="-122"/>
                <a:ea typeface="微软雅黑" panose="020B0503020204020204" charset="-122"/>
              </a:rPr>
              <a:t>工作日，</a:t>
            </a:r>
            <a:r>
              <a:rPr lang="en-US" altLang="zh-CN" sz="1050" b="1" dirty="0" smtClean="0">
                <a:solidFill>
                  <a:srgbClr val="0070C0"/>
                </a:solidFill>
                <a:effectLst>
                  <a:outerShdw blurRad="38100" dist="38100" dir="2700000" algn="tl">
                    <a:srgbClr val="C0C0C0"/>
                  </a:outerShdw>
                </a:effectLst>
                <a:latin typeface="微软雅黑" panose="020B0503020204020204" charset="-122"/>
                <a:ea typeface="微软雅黑" panose="020B0503020204020204" charset="-122"/>
              </a:rPr>
              <a:t>T+1</a:t>
            </a:r>
            <a:r>
              <a:rPr lang="zh-CN" altLang="en-US" sz="1050" b="1" dirty="0" smtClean="0">
                <a:solidFill>
                  <a:srgbClr val="0070C0"/>
                </a:solidFill>
                <a:effectLst>
                  <a:outerShdw blurRad="38100" dist="38100" dir="2700000" algn="tl">
                    <a:srgbClr val="C0C0C0"/>
                  </a:outerShdw>
                </a:effectLst>
                <a:latin typeface="微软雅黑" panose="020B0503020204020204" charset="-122"/>
                <a:ea typeface="微软雅黑" panose="020B0503020204020204" charset="-122"/>
              </a:rPr>
              <a:t>业务开始</a:t>
            </a:r>
            <a:endParaRPr lang="zh-CN" altLang="en-US" sz="1050" b="1" dirty="0">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28" name="AutoShape 34"/>
          <p:cNvSpPr>
            <a:spLocks noChangeArrowheads="1"/>
          </p:cNvSpPr>
          <p:nvPr/>
        </p:nvSpPr>
        <p:spPr bwMode="auto">
          <a:xfrm>
            <a:off x="4395788" y="1613892"/>
            <a:ext cx="917972" cy="742950"/>
          </a:xfrm>
          <a:prstGeom prst="wedgeRoundRectCallout">
            <a:avLst>
              <a:gd name="adj1" fmla="val -70102"/>
              <a:gd name="adj2" fmla="val 41028"/>
              <a:gd name="adj3" fmla="val 16667"/>
            </a:avLst>
          </a:prstGeom>
          <a:solidFill>
            <a:srgbClr val="FFFFFF"/>
          </a:solidFill>
          <a:ln w="9525">
            <a:solidFill>
              <a:srgbClr val="000000"/>
            </a:solidFill>
            <a:miter lim="800000"/>
          </a:ln>
        </p:spPr>
        <p:txBody>
          <a:bodyPr/>
          <a:lstStyle/>
          <a:p>
            <a:pPr algn="just" eaLnBrk="0" hangingPunct="0">
              <a:lnSpc>
                <a:spcPct val="100000"/>
              </a:lnSpc>
              <a:spcBef>
                <a:spcPct val="0"/>
              </a:spcBef>
              <a:buSzTx/>
              <a:buFontTx/>
              <a:buNone/>
            </a:pPr>
            <a:r>
              <a:rPr lang="zh-CN" altLang="en-US" sz="1050" b="1">
                <a:solidFill>
                  <a:srgbClr val="0070C0"/>
                </a:solidFill>
                <a:latin typeface="微软雅黑" panose="020B0503020204020204" charset="-122"/>
                <a:ea typeface="微软雅黑" panose="020B0503020204020204" charset="-122"/>
              </a:rPr>
              <a:t>存在排队队列或存在透支清算账户</a:t>
            </a:r>
            <a:endParaRPr lang="zh-CN" altLang="en-US" sz="1050" b="1">
              <a:solidFill>
                <a:srgbClr val="0070C0"/>
              </a:solidFill>
              <a:latin typeface="微软雅黑" panose="020B0503020204020204" charset="-122"/>
              <a:ea typeface="微软雅黑" panose="020B0503020204020204" charset="-122"/>
            </a:endParaRPr>
          </a:p>
        </p:txBody>
      </p:sp>
      <p:sp>
        <p:nvSpPr>
          <p:cNvPr id="29" name="Rectangle 35"/>
          <p:cNvSpPr>
            <a:spLocks noChangeArrowheads="1"/>
          </p:cNvSpPr>
          <p:nvPr/>
        </p:nvSpPr>
        <p:spPr bwMode="auto">
          <a:xfrm>
            <a:off x="1824038" y="1891903"/>
            <a:ext cx="322660" cy="864989"/>
          </a:xfrm>
          <a:prstGeom prst="rect">
            <a:avLst/>
          </a:prstGeom>
          <a:noFill/>
          <a:ln w="9525">
            <a:noFill/>
            <a:miter lim="800000"/>
          </a:ln>
        </p:spPr>
        <p:txBody>
          <a:bodyPr vert="eaVert"/>
          <a:lstStyle/>
          <a:p>
            <a:pPr algn="just" eaLnBrk="0" hangingPunct="0">
              <a:lnSpc>
                <a:spcPct val="100000"/>
              </a:lnSpc>
              <a:spcBef>
                <a:spcPct val="0"/>
              </a:spcBef>
              <a:buSzTx/>
              <a:buFontTx/>
              <a:buNone/>
              <a:defRPr/>
            </a:pPr>
            <a:r>
              <a:rPr lang="en-US" altLang="zh-CN" sz="1050" b="1" dirty="0" smtClean="0">
                <a:solidFill>
                  <a:srgbClr val="0070C0"/>
                </a:solidFill>
                <a:effectLst>
                  <a:outerShdw blurRad="38100" dist="38100" dir="2700000" algn="tl">
                    <a:srgbClr val="C0C0C0"/>
                  </a:outerShdw>
                </a:effectLst>
                <a:latin typeface="微软雅黑" panose="020B0503020204020204" charset="-122"/>
                <a:ea typeface="微软雅黑" panose="020B0503020204020204" charset="-122"/>
              </a:rPr>
              <a:t>T</a:t>
            </a:r>
            <a:r>
              <a:rPr lang="zh-CN" altLang="en-US" sz="1050" b="1" dirty="0" smtClean="0">
                <a:solidFill>
                  <a:srgbClr val="0070C0"/>
                </a:solidFill>
                <a:effectLst>
                  <a:outerShdw blurRad="38100" dist="38100" dir="2700000" algn="tl">
                    <a:srgbClr val="C0C0C0"/>
                  </a:outerShdw>
                </a:effectLst>
                <a:latin typeface="微软雅黑" panose="020B0503020204020204" charset="-122"/>
                <a:ea typeface="微软雅黑" panose="020B0503020204020204" charset="-122"/>
              </a:rPr>
              <a:t>日业务</a:t>
            </a:r>
            <a:r>
              <a:rPr lang="zh-CN" altLang="en-US" sz="1050" b="1" dirty="0">
                <a:solidFill>
                  <a:srgbClr val="0070C0"/>
                </a:solidFill>
                <a:effectLst>
                  <a:outerShdw blurRad="38100" dist="38100" dir="2700000" algn="tl">
                    <a:srgbClr val="C0C0C0"/>
                  </a:outerShdw>
                </a:effectLst>
                <a:latin typeface="微软雅黑" panose="020B0503020204020204" charset="-122"/>
                <a:ea typeface="微软雅黑" panose="020B0503020204020204" charset="-122"/>
              </a:rPr>
              <a:t>开始</a:t>
            </a:r>
            <a:endParaRPr lang="zh-CN" altLang="en-US" sz="1050" b="1" dirty="0">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30" name="Line 36"/>
          <p:cNvSpPr>
            <a:spLocks noChangeShapeType="1"/>
          </p:cNvSpPr>
          <p:nvPr/>
        </p:nvSpPr>
        <p:spPr bwMode="auto">
          <a:xfrm>
            <a:off x="5424488" y="3146226"/>
            <a:ext cx="435769"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31" name="Rectangle 37">
            <a:hlinkClick r:id="" action="ppaction://noaction"/>
          </p:cNvPr>
          <p:cNvSpPr>
            <a:spLocks noChangeArrowheads="1"/>
          </p:cNvSpPr>
          <p:nvPr/>
        </p:nvSpPr>
        <p:spPr bwMode="auto">
          <a:xfrm>
            <a:off x="4338637" y="2928342"/>
            <a:ext cx="1090613" cy="340519"/>
          </a:xfrm>
          <a:prstGeom prst="rect">
            <a:avLst/>
          </a:prstGeom>
          <a:solidFill>
            <a:srgbClr val="FFFFFF"/>
          </a:solidFill>
          <a:ln w="28575">
            <a:solidFill>
              <a:srgbClr val="000000"/>
            </a:solidFill>
            <a:miter lim="800000"/>
          </a:ln>
          <a:effectLst/>
        </p:spPr>
        <p:txBody>
          <a:bodyPr/>
          <a:lstStyle/>
          <a:p>
            <a:pPr algn="just" eaLnBrk="0" hangingPunct="0">
              <a:lnSpc>
                <a:spcPct val="100000"/>
              </a:lnSpc>
              <a:spcBef>
                <a:spcPct val="0"/>
              </a:spcBef>
              <a:buSzTx/>
              <a:buFontTx/>
              <a:buNone/>
            </a:pPr>
            <a:endParaRPr lang="zh-CN" altLang="zh-CN"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32" name="Line 38"/>
          <p:cNvSpPr>
            <a:spLocks noChangeShapeType="1"/>
          </p:cNvSpPr>
          <p:nvPr/>
        </p:nvSpPr>
        <p:spPr bwMode="auto">
          <a:xfrm flipH="1">
            <a:off x="2146698" y="2013942"/>
            <a:ext cx="363140" cy="4572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grpSp>
        <p:nvGrpSpPr>
          <p:cNvPr id="33" name="Group 39"/>
          <p:cNvGrpSpPr/>
          <p:nvPr/>
        </p:nvGrpSpPr>
        <p:grpSpPr bwMode="auto">
          <a:xfrm>
            <a:off x="1963341" y="1671042"/>
            <a:ext cx="571500" cy="342900"/>
            <a:chOff x="978" y="1803"/>
            <a:chExt cx="480" cy="261"/>
          </a:xfrm>
        </p:grpSpPr>
        <p:sp>
          <p:nvSpPr>
            <p:cNvPr id="34" name="Line 40"/>
            <p:cNvSpPr>
              <a:spLocks noChangeShapeType="1"/>
            </p:cNvSpPr>
            <p:nvPr/>
          </p:nvSpPr>
          <p:spPr bwMode="auto">
            <a:xfrm>
              <a:off x="1056" y="2064"/>
              <a:ext cx="36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14:hiddenLine>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35" name="Rectangle 41"/>
            <p:cNvSpPr>
              <a:spLocks noChangeArrowheads="1"/>
            </p:cNvSpPr>
            <p:nvPr/>
          </p:nvSpPr>
          <p:spPr bwMode="auto">
            <a:xfrm>
              <a:off x="978" y="1803"/>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00000"/>
                </a:lnSpc>
                <a:spcBef>
                  <a:spcPct val="0"/>
                </a:spcBef>
                <a:buSzTx/>
                <a:buFontTx/>
                <a:buNone/>
              </a:pPr>
              <a:r>
                <a:rPr lang="en-US" altLang="zh-CN" sz="1200" b="1">
                  <a:solidFill>
                    <a:srgbClr val="0070C0"/>
                  </a:solidFill>
                  <a:latin typeface="微软雅黑" panose="020B0503020204020204" charset="-122"/>
                  <a:ea typeface="微软雅黑" panose="020B0503020204020204" charset="-122"/>
                </a:rPr>
                <a:t>8:30</a:t>
              </a:r>
              <a:endParaRPr lang="en-US" altLang="zh-CN" sz="1200" b="1">
                <a:solidFill>
                  <a:srgbClr val="0070C0"/>
                </a:solidFill>
                <a:latin typeface="微软雅黑" panose="020B0503020204020204" charset="-122"/>
                <a:ea typeface="微软雅黑" panose="020B0503020204020204" charset="-122"/>
              </a:endParaRPr>
            </a:p>
          </p:txBody>
        </p:sp>
      </p:grpSp>
      <p:sp>
        <p:nvSpPr>
          <p:cNvPr id="36" name="Line 42"/>
          <p:cNvSpPr>
            <a:spLocks noChangeShapeType="1"/>
          </p:cNvSpPr>
          <p:nvPr/>
        </p:nvSpPr>
        <p:spPr bwMode="auto">
          <a:xfrm>
            <a:off x="3044429" y="1981795"/>
            <a:ext cx="436959" cy="43219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grpSp>
        <p:nvGrpSpPr>
          <p:cNvPr id="37" name="Group 43"/>
          <p:cNvGrpSpPr/>
          <p:nvPr/>
        </p:nvGrpSpPr>
        <p:grpSpPr bwMode="auto">
          <a:xfrm>
            <a:off x="2763441" y="1671042"/>
            <a:ext cx="571500" cy="310753"/>
            <a:chOff x="978" y="1803"/>
            <a:chExt cx="480" cy="261"/>
          </a:xfrm>
        </p:grpSpPr>
        <p:sp>
          <p:nvSpPr>
            <p:cNvPr id="38" name="Line 44"/>
            <p:cNvSpPr>
              <a:spLocks noChangeShapeType="1"/>
            </p:cNvSpPr>
            <p:nvPr/>
          </p:nvSpPr>
          <p:spPr bwMode="auto">
            <a:xfrm>
              <a:off x="1056" y="2064"/>
              <a:ext cx="36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14:hiddenLine>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39" name="Rectangle 45"/>
            <p:cNvSpPr>
              <a:spLocks noChangeArrowheads="1"/>
            </p:cNvSpPr>
            <p:nvPr/>
          </p:nvSpPr>
          <p:spPr bwMode="auto">
            <a:xfrm>
              <a:off x="978" y="1803"/>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00000"/>
                </a:lnSpc>
                <a:spcBef>
                  <a:spcPct val="0"/>
                </a:spcBef>
                <a:buSzTx/>
                <a:buFontTx/>
                <a:buNone/>
              </a:pPr>
              <a:r>
                <a:rPr lang="en-US" altLang="zh-CN" sz="1200" b="1" dirty="0">
                  <a:solidFill>
                    <a:srgbClr val="0070C0"/>
                  </a:solidFill>
                  <a:latin typeface="微软雅黑" panose="020B0503020204020204" charset="-122"/>
                  <a:ea typeface="微软雅黑" panose="020B0503020204020204" charset="-122"/>
                </a:rPr>
                <a:t>17:00</a:t>
              </a:r>
              <a:endParaRPr lang="en-US" altLang="zh-CN" sz="1200" b="1" dirty="0">
                <a:solidFill>
                  <a:srgbClr val="0070C0"/>
                </a:solidFill>
                <a:latin typeface="微软雅黑" panose="020B0503020204020204" charset="-122"/>
                <a:ea typeface="微软雅黑" panose="020B0503020204020204" charset="-122"/>
              </a:endParaRPr>
            </a:p>
          </p:txBody>
        </p:sp>
      </p:grpSp>
      <p:sp>
        <p:nvSpPr>
          <p:cNvPr id="40" name="Line 46"/>
          <p:cNvSpPr>
            <a:spLocks noChangeShapeType="1"/>
          </p:cNvSpPr>
          <p:nvPr/>
        </p:nvSpPr>
        <p:spPr bwMode="auto">
          <a:xfrm flipH="1">
            <a:off x="5827751" y="1549003"/>
            <a:ext cx="457200" cy="3429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grpSp>
        <p:nvGrpSpPr>
          <p:cNvPr id="41" name="Group 47"/>
          <p:cNvGrpSpPr/>
          <p:nvPr/>
        </p:nvGrpSpPr>
        <p:grpSpPr bwMode="auto">
          <a:xfrm>
            <a:off x="6074569" y="1270992"/>
            <a:ext cx="571500" cy="310753"/>
            <a:chOff x="978" y="1803"/>
            <a:chExt cx="480" cy="261"/>
          </a:xfrm>
        </p:grpSpPr>
        <p:sp>
          <p:nvSpPr>
            <p:cNvPr id="42" name="Line 48"/>
            <p:cNvSpPr>
              <a:spLocks noChangeShapeType="1"/>
            </p:cNvSpPr>
            <p:nvPr/>
          </p:nvSpPr>
          <p:spPr bwMode="auto">
            <a:xfrm>
              <a:off x="1056" y="2064"/>
              <a:ext cx="36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14:hiddenLine>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43" name="Rectangle 49"/>
            <p:cNvSpPr>
              <a:spLocks noChangeArrowheads="1"/>
            </p:cNvSpPr>
            <p:nvPr/>
          </p:nvSpPr>
          <p:spPr bwMode="auto">
            <a:xfrm>
              <a:off x="978" y="1803"/>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00000"/>
                </a:lnSpc>
                <a:spcBef>
                  <a:spcPct val="0"/>
                </a:spcBef>
                <a:buSzTx/>
                <a:buFontTx/>
                <a:buNone/>
              </a:pPr>
              <a:r>
                <a:rPr lang="en-US" altLang="zh-CN" sz="1200" b="1" dirty="0" smtClean="0">
                  <a:solidFill>
                    <a:srgbClr val="FF0000"/>
                  </a:solidFill>
                  <a:latin typeface="微软雅黑" panose="020B0503020204020204" charset="-122"/>
                  <a:ea typeface="微软雅黑" panose="020B0503020204020204" charset="-122"/>
                </a:rPr>
                <a:t>20:30</a:t>
              </a:r>
              <a:endParaRPr lang="en-US" altLang="zh-CN" sz="1200" b="1" dirty="0">
                <a:solidFill>
                  <a:srgbClr val="FF0000"/>
                </a:solidFill>
                <a:latin typeface="微软雅黑" panose="020B0503020204020204" charset="-122"/>
                <a:ea typeface="微软雅黑" panose="020B0503020204020204" charset="-122"/>
              </a:endParaRPr>
            </a:p>
          </p:txBody>
        </p:sp>
      </p:grpSp>
      <p:sp>
        <p:nvSpPr>
          <p:cNvPr id="44" name="Rectangle 12">
            <a:hlinkClick r:id="" action="ppaction://noaction"/>
          </p:cNvPr>
          <p:cNvSpPr>
            <a:spLocks noChangeArrowheads="1"/>
          </p:cNvSpPr>
          <p:nvPr/>
        </p:nvSpPr>
        <p:spPr bwMode="auto">
          <a:xfrm>
            <a:off x="2349104" y="2945011"/>
            <a:ext cx="981075" cy="359569"/>
          </a:xfrm>
          <a:prstGeom prst="rect">
            <a:avLst/>
          </a:prstGeom>
          <a:solidFill>
            <a:srgbClr val="FFFFFF"/>
          </a:solidFill>
          <a:ln w="28575">
            <a:solidFill>
              <a:srgbClr val="000000"/>
            </a:solidFill>
            <a:miter lim="800000"/>
          </a:ln>
        </p:spPr>
        <p:txBody>
          <a:bodyPr/>
          <a:lstStyle/>
          <a:p>
            <a:pPr algn="just" eaLnBrk="0" hangingPunct="0">
              <a:lnSpc>
                <a:spcPct val="100000"/>
              </a:lnSpc>
              <a:spcBef>
                <a:spcPct val="0"/>
              </a:spcBef>
              <a:buSzTx/>
              <a:buFontTx/>
              <a:buNone/>
            </a:pPr>
            <a:endParaRPr lang="zh-CN" altLang="zh-CN" sz="1050">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45" name="Text Box 44"/>
          <p:cNvSpPr txBox="1">
            <a:spLocks noChangeArrowheads="1"/>
          </p:cNvSpPr>
          <p:nvPr/>
        </p:nvSpPr>
        <p:spPr bwMode="auto">
          <a:xfrm>
            <a:off x="2358629" y="2998589"/>
            <a:ext cx="104060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0000"/>
              </a:lnSpc>
              <a:spcBef>
                <a:spcPct val="0"/>
              </a:spcBef>
              <a:buSzTx/>
              <a:buFontTx/>
              <a:buNone/>
            </a:pPr>
            <a:r>
              <a:rPr lang="zh-CN" altLang="en-US" sz="1050" b="1" dirty="0">
                <a:solidFill>
                  <a:srgbClr val="0070C0"/>
                </a:solidFill>
                <a:latin typeface="微软雅黑" panose="020B0503020204020204" charset="-122"/>
                <a:ea typeface="微软雅黑" panose="020B0503020204020204" charset="-122"/>
              </a:rPr>
              <a:t>日间业务处理</a:t>
            </a:r>
            <a:endParaRPr lang="zh-CN" altLang="en-US" sz="1050" b="1" dirty="0">
              <a:solidFill>
                <a:srgbClr val="0070C0"/>
              </a:solidFill>
              <a:latin typeface="微软雅黑" panose="020B0503020204020204" charset="-122"/>
              <a:ea typeface="微软雅黑" panose="020B0503020204020204" charset="-122"/>
            </a:endParaRPr>
          </a:p>
        </p:txBody>
      </p:sp>
      <p:sp>
        <p:nvSpPr>
          <p:cNvPr id="46" name="Text Box 45"/>
          <p:cNvSpPr txBox="1">
            <a:spLocks noChangeArrowheads="1"/>
          </p:cNvSpPr>
          <p:nvPr/>
        </p:nvSpPr>
        <p:spPr bwMode="auto">
          <a:xfrm>
            <a:off x="3531394" y="1918692"/>
            <a:ext cx="23098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0"/>
              </a:spcBef>
              <a:buSzTx/>
              <a:buFontTx/>
              <a:buNone/>
            </a:pPr>
            <a:r>
              <a:rPr lang="zh-CN" altLang="en-US" sz="1050" b="1">
                <a:solidFill>
                  <a:srgbClr val="0070C0"/>
                </a:solidFill>
                <a:latin typeface="微软雅黑" panose="020B0503020204020204" charset="-122"/>
                <a:ea typeface="微软雅黑" panose="020B0503020204020204" charset="-122"/>
              </a:rPr>
              <a:t>业务截止</a:t>
            </a:r>
            <a:endParaRPr lang="zh-CN" altLang="en-US" sz="1050" b="1">
              <a:solidFill>
                <a:srgbClr val="0070C0"/>
              </a:solidFill>
              <a:latin typeface="微软雅黑" panose="020B0503020204020204" charset="-122"/>
              <a:ea typeface="微软雅黑" panose="020B0503020204020204" charset="-122"/>
            </a:endParaRPr>
          </a:p>
        </p:txBody>
      </p:sp>
      <p:sp>
        <p:nvSpPr>
          <p:cNvPr id="47" name="Text Box 46"/>
          <p:cNvSpPr txBox="1">
            <a:spLocks noChangeArrowheads="1"/>
          </p:cNvSpPr>
          <p:nvPr/>
        </p:nvSpPr>
        <p:spPr bwMode="auto">
          <a:xfrm>
            <a:off x="4410076" y="2986682"/>
            <a:ext cx="9925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SzTx/>
              <a:buFontTx/>
              <a:buNone/>
            </a:pPr>
            <a:r>
              <a:rPr lang="zh-CN" altLang="en-US" sz="1050" b="1">
                <a:solidFill>
                  <a:srgbClr val="0070C0"/>
                </a:solidFill>
                <a:latin typeface="微软雅黑" panose="020B0503020204020204" charset="-122"/>
                <a:ea typeface="微软雅黑" panose="020B0503020204020204" charset="-122"/>
              </a:rPr>
              <a:t>清算窗口处理</a:t>
            </a:r>
            <a:endParaRPr lang="zh-CN" altLang="en-US" sz="1050" b="1">
              <a:solidFill>
                <a:srgbClr val="0070C0"/>
              </a:solidFill>
              <a:latin typeface="微软雅黑" panose="020B0503020204020204" charset="-122"/>
              <a:ea typeface="微软雅黑" panose="020B0503020204020204" charset="-122"/>
            </a:endParaRPr>
          </a:p>
        </p:txBody>
      </p:sp>
      <p:sp>
        <p:nvSpPr>
          <p:cNvPr id="48" name="Text Box 47"/>
          <p:cNvSpPr txBox="1">
            <a:spLocks noChangeArrowheads="1"/>
          </p:cNvSpPr>
          <p:nvPr/>
        </p:nvSpPr>
        <p:spPr bwMode="auto">
          <a:xfrm>
            <a:off x="6123385" y="2986682"/>
            <a:ext cx="9925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SzTx/>
              <a:buFontTx/>
              <a:buNone/>
            </a:pPr>
            <a:r>
              <a:rPr lang="zh-CN" altLang="en-US" sz="1050" b="1">
                <a:solidFill>
                  <a:srgbClr val="0070C0"/>
                </a:solidFill>
                <a:latin typeface="微软雅黑" panose="020B0503020204020204" charset="-122"/>
                <a:ea typeface="微软雅黑" panose="020B0503020204020204" charset="-122"/>
              </a:rPr>
              <a:t>日终业务处理</a:t>
            </a:r>
            <a:endParaRPr lang="zh-CN" altLang="en-US" sz="1050" b="1">
              <a:solidFill>
                <a:srgbClr val="0070C0"/>
              </a:solidFill>
              <a:latin typeface="微软雅黑" panose="020B0503020204020204" charset="-122"/>
              <a:ea typeface="微软雅黑" panose="020B0503020204020204" charset="-122"/>
            </a:endParaRPr>
          </a:p>
        </p:txBody>
      </p:sp>
      <p:sp>
        <p:nvSpPr>
          <p:cNvPr id="49" name="Text Box 48"/>
          <p:cNvSpPr txBox="1">
            <a:spLocks noChangeArrowheads="1"/>
          </p:cNvSpPr>
          <p:nvPr/>
        </p:nvSpPr>
        <p:spPr bwMode="auto">
          <a:xfrm>
            <a:off x="4287442" y="4015382"/>
            <a:ext cx="9941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SzTx/>
              <a:buFontTx/>
              <a:buNone/>
            </a:pPr>
            <a:r>
              <a:rPr lang="en-US" altLang="zh-CN" sz="1050" b="1" dirty="0" smtClean="0">
                <a:solidFill>
                  <a:srgbClr val="0070C0"/>
                </a:solidFill>
                <a:latin typeface="微软雅黑" panose="020B0503020204020204" charset="-122"/>
                <a:ea typeface="微软雅黑" panose="020B0503020204020204" charset="-122"/>
              </a:rPr>
              <a:t>T+1</a:t>
            </a:r>
            <a:r>
              <a:rPr lang="zh-CN" altLang="en-US" sz="1050" b="1" dirty="0" smtClean="0">
                <a:solidFill>
                  <a:srgbClr val="0070C0"/>
                </a:solidFill>
                <a:latin typeface="微软雅黑" panose="020B0503020204020204" charset="-122"/>
                <a:ea typeface="微软雅黑" panose="020B0503020204020204" charset="-122"/>
              </a:rPr>
              <a:t>业务处理</a:t>
            </a:r>
            <a:endParaRPr lang="zh-CN" altLang="en-US" sz="1050" b="1" dirty="0">
              <a:solidFill>
                <a:srgbClr val="0070C0"/>
              </a:solidFill>
              <a:latin typeface="微软雅黑" panose="020B0503020204020204" charset="-122"/>
              <a:ea typeface="微软雅黑" panose="020B0503020204020204" charset="-122"/>
            </a:endParaRPr>
          </a:p>
        </p:txBody>
      </p:sp>
      <p:sp>
        <p:nvSpPr>
          <p:cNvPr id="50" name="Rectangle 2"/>
          <p:cNvSpPr txBox="1">
            <a:spLocks noChangeArrowheads="1"/>
          </p:cNvSpPr>
          <p:nvPr/>
        </p:nvSpPr>
        <p:spPr bwMode="auto">
          <a:xfrm>
            <a:off x="596503" y="161329"/>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HVPS-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运行时序图</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
        <p:nvSpPr>
          <p:cNvPr id="51" name="Line 46"/>
          <p:cNvSpPr>
            <a:spLocks noChangeShapeType="1"/>
          </p:cNvSpPr>
          <p:nvPr/>
        </p:nvSpPr>
        <p:spPr bwMode="auto">
          <a:xfrm flipH="1">
            <a:off x="7567929" y="1785342"/>
            <a:ext cx="457200" cy="3429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grpSp>
        <p:nvGrpSpPr>
          <p:cNvPr id="52" name="Group 47"/>
          <p:cNvGrpSpPr/>
          <p:nvPr/>
        </p:nvGrpSpPr>
        <p:grpSpPr bwMode="auto">
          <a:xfrm>
            <a:off x="7875110" y="1499592"/>
            <a:ext cx="571500" cy="310753"/>
            <a:chOff x="978" y="1803"/>
            <a:chExt cx="480" cy="261"/>
          </a:xfrm>
        </p:grpSpPr>
        <p:sp>
          <p:nvSpPr>
            <p:cNvPr id="53" name="Line 48"/>
            <p:cNvSpPr>
              <a:spLocks noChangeShapeType="1"/>
            </p:cNvSpPr>
            <p:nvPr/>
          </p:nvSpPr>
          <p:spPr bwMode="auto">
            <a:xfrm>
              <a:off x="1056" y="2064"/>
              <a:ext cx="36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14:hiddenLine>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54" name="Rectangle 49"/>
            <p:cNvSpPr>
              <a:spLocks noChangeArrowheads="1"/>
            </p:cNvSpPr>
            <p:nvPr/>
          </p:nvSpPr>
          <p:spPr bwMode="auto">
            <a:xfrm>
              <a:off x="978" y="1803"/>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00000"/>
                </a:lnSpc>
                <a:spcBef>
                  <a:spcPct val="0"/>
                </a:spcBef>
                <a:buSzTx/>
                <a:buFontTx/>
                <a:buNone/>
              </a:pPr>
              <a:r>
                <a:rPr lang="en-US" altLang="zh-CN" sz="1200" b="1" dirty="0" smtClean="0">
                  <a:solidFill>
                    <a:srgbClr val="FF0000"/>
                  </a:solidFill>
                  <a:latin typeface="微软雅黑" panose="020B0503020204020204" charset="-122"/>
                  <a:ea typeface="微软雅黑" panose="020B0503020204020204" charset="-122"/>
                </a:rPr>
                <a:t>23:30</a:t>
              </a:r>
              <a:endParaRPr lang="en-US" altLang="zh-CN" sz="1200" b="1" dirty="0">
                <a:solidFill>
                  <a:srgbClr val="FF0000"/>
                </a:solidFill>
                <a:latin typeface="微软雅黑" panose="020B0503020204020204" charset="-122"/>
                <a:ea typeface="微软雅黑" panose="020B0503020204020204" charset="-122"/>
              </a:endParaRPr>
            </a:p>
          </p:txBody>
        </p:sp>
      </p:gr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179512" y="-59899"/>
            <a:ext cx="2700338" cy="5164038"/>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nchor="ct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fontAlgn="base" hangingPunct="1">
              <a:spcBef>
                <a:spcPct val="0"/>
              </a:spcBef>
              <a:spcAft>
                <a:spcPct val="0"/>
              </a:spcAft>
              <a:buFont typeface="Arial" panose="020B0604020202020204" pitchFamily="34" charset="0"/>
              <a:buNone/>
            </a:pPr>
            <a:endParaRPr lang="zh-CN" altLang="en-US" sz="180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13" name="TextBox 3"/>
          <p:cNvSpPr txBox="1">
            <a:spLocks noChangeArrowheads="1"/>
          </p:cNvSpPr>
          <p:nvPr/>
        </p:nvSpPr>
        <p:spPr bwMode="auto">
          <a:xfrm>
            <a:off x="564769" y="4789494"/>
            <a:ext cx="856932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fontAlgn="base" hangingPunct="1">
              <a:spcBef>
                <a:spcPct val="0"/>
              </a:spcBef>
              <a:spcAft>
                <a:spcPct val="0"/>
              </a:spcAft>
              <a:buFont typeface="Arial" panose="020B0604020202020204" pitchFamily="34" charset="0"/>
              <a:buNone/>
            </a:pPr>
            <a:r>
              <a:rPr lang="zh-CN" altLang="en-US" sz="1600" dirty="0">
                <a:solidFill>
                  <a:srgbClr val="FFFFFF"/>
                </a:solidFill>
                <a:latin typeface="微软雅黑" panose="020B0503020204020204" charset="-122"/>
                <a:ea typeface="微软雅黑" panose="020B0503020204020204" charset="-122"/>
              </a:rPr>
              <a:t>  </a:t>
            </a:r>
            <a:endParaRPr lang="en-US" altLang="zh-CN" sz="1600" dirty="0">
              <a:solidFill>
                <a:srgbClr val="FFFFFF"/>
              </a:solidFill>
              <a:latin typeface="微软雅黑" panose="020B0503020204020204" charset="-122"/>
              <a:ea typeface="微软雅黑" panose="020B0503020204020204" charset="-122"/>
            </a:endParaRPr>
          </a:p>
        </p:txBody>
      </p:sp>
      <p:grpSp>
        <p:nvGrpSpPr>
          <p:cNvPr id="5" name="组合 4"/>
          <p:cNvGrpSpPr/>
          <p:nvPr/>
        </p:nvGrpSpPr>
        <p:grpSpPr>
          <a:xfrm>
            <a:off x="594854" y="1752679"/>
            <a:ext cx="1736040" cy="1235022"/>
            <a:chOff x="594854" y="1752679"/>
            <a:chExt cx="1736040" cy="1235022"/>
          </a:xfrm>
        </p:grpSpPr>
        <p:sp>
          <p:nvSpPr>
            <p:cNvPr id="27" name="矩形 26"/>
            <p:cNvSpPr/>
            <p:nvPr/>
          </p:nvSpPr>
          <p:spPr>
            <a:xfrm>
              <a:off x="594854" y="2188856"/>
              <a:ext cx="1653199" cy="7694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zh-CN" altLang="en-US">
                <a:ea typeface="微软雅黑" panose="020B0503020204020204" charset="-122"/>
              </a:endParaRPr>
            </a:p>
          </p:txBody>
        </p:sp>
        <p:sp>
          <p:nvSpPr>
            <p:cNvPr id="28" name="矩形 27"/>
            <p:cNvSpPr/>
            <p:nvPr/>
          </p:nvSpPr>
          <p:spPr>
            <a:xfrm>
              <a:off x="642042" y="2526036"/>
              <a:ext cx="1577932" cy="461665"/>
            </a:xfrm>
            <a:prstGeom prst="rect">
              <a:avLst/>
            </a:prstGeom>
          </p:spPr>
          <p:txBody>
            <a:bodyPr wrap="none" lIns="91428" tIns="45714" rIns="91428" bIns="45714">
              <a:spAutoFit/>
            </a:bodyPr>
            <a:lstStyle/>
            <a:p>
              <a:pPr fontAlgn="base">
                <a:spcBef>
                  <a:spcPct val="0"/>
                </a:spcBef>
                <a:spcAft>
                  <a:spcPct val="0"/>
                </a:spcAft>
              </a:pPr>
              <a:r>
                <a:rPr lang="en-US" altLang="zh-CN" sz="2400" b="1" dirty="0">
                  <a:solidFill>
                    <a:srgbClr val="FFFFFF"/>
                  </a:solidFill>
                  <a:latin typeface="微软雅黑" panose="020B0503020204020204" charset="-122"/>
                  <a:ea typeface="微软雅黑" panose="020B0503020204020204" charset="-122"/>
                  <a:sym typeface="微软雅黑" panose="020B0503020204020204" charset="-122"/>
                </a:rPr>
                <a:t>Contents</a:t>
              </a:r>
              <a:endParaRPr lang="en-US" altLang="zh-CN" sz="2400" b="1"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9" name="矩形 28"/>
            <p:cNvSpPr/>
            <p:nvPr/>
          </p:nvSpPr>
          <p:spPr>
            <a:xfrm>
              <a:off x="594854" y="1752680"/>
              <a:ext cx="1653199" cy="76944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zh-CN" altLang="en-US">
                <a:ea typeface="微软雅黑" panose="020B0503020204020204" charset="-122"/>
              </a:endParaRPr>
            </a:p>
          </p:txBody>
        </p:sp>
        <p:sp>
          <p:nvSpPr>
            <p:cNvPr id="30" name="矩形 29"/>
            <p:cNvSpPr/>
            <p:nvPr/>
          </p:nvSpPr>
          <p:spPr>
            <a:xfrm>
              <a:off x="681083" y="1752679"/>
              <a:ext cx="1649811" cy="769441"/>
            </a:xfrm>
            <a:prstGeom prst="rect">
              <a:avLst/>
            </a:prstGeom>
          </p:spPr>
          <p:txBody>
            <a:bodyPr wrap="none" lIns="91428" tIns="45714" rIns="91428" bIns="45714">
              <a:spAutoFit/>
            </a:bodyPr>
            <a:lstStyle/>
            <a:p>
              <a:pPr lvl="0" fontAlgn="base">
                <a:spcBef>
                  <a:spcPct val="0"/>
                </a:spcBef>
                <a:spcAft>
                  <a:spcPct val="0"/>
                </a:spcAft>
              </a:pPr>
              <a:r>
                <a:rPr lang="zh-CN" altLang="en-US" sz="4400" b="1" dirty="0">
                  <a:solidFill>
                    <a:srgbClr val="FFFFFF"/>
                  </a:solidFill>
                  <a:latin typeface="微软雅黑" panose="020B0503020204020204" charset="-122"/>
                  <a:ea typeface="微软雅黑" panose="020B0503020204020204" charset="-122"/>
                  <a:sym typeface="微软雅黑" panose="020B0503020204020204" charset="-122"/>
                </a:rPr>
                <a:t>目  录</a:t>
              </a:r>
              <a:endParaRPr lang="zh-CN" altLang="en-US" sz="4400" b="1" dirty="0">
                <a:solidFill>
                  <a:srgbClr val="FFFFFF"/>
                </a:solidFill>
                <a:latin typeface="微软雅黑" panose="020B0503020204020204" charset="-122"/>
                <a:ea typeface="微软雅黑" panose="020B0503020204020204" charset="-122"/>
                <a:sym typeface="微软雅黑" panose="020B0503020204020204" charset="-122"/>
              </a:endParaRPr>
            </a:p>
          </p:txBody>
        </p:sp>
      </p:grpSp>
      <p:grpSp>
        <p:nvGrpSpPr>
          <p:cNvPr id="3" name="组合 2"/>
          <p:cNvGrpSpPr/>
          <p:nvPr/>
        </p:nvGrpSpPr>
        <p:grpSpPr>
          <a:xfrm>
            <a:off x="3434084" y="495473"/>
            <a:ext cx="5386388" cy="628650"/>
            <a:chOff x="3434084" y="1371600"/>
            <a:chExt cx="5386388" cy="628650"/>
          </a:xfrm>
        </p:grpSpPr>
        <p:sp>
          <p:nvSpPr>
            <p:cNvPr id="17" name="矩形 16"/>
            <p:cNvSpPr/>
            <p:nvPr/>
          </p:nvSpPr>
          <p:spPr>
            <a:xfrm>
              <a:off x="3434084" y="1371600"/>
              <a:ext cx="5386388" cy="628650"/>
            </a:xfrm>
            <a:prstGeom prst="rect">
              <a:avLst/>
            </a:prstGeom>
            <a:solidFill>
              <a:sysClr val="window" lastClr="FFFFFF">
                <a:alpha val="21000"/>
              </a:sysClr>
            </a:solidFill>
            <a:ln w="12700" cap="flat" cmpd="sng" algn="ctr">
              <a:noFill/>
              <a:prstDash val="solid"/>
              <a:miter lim="800000"/>
            </a:ln>
            <a:effectLst/>
          </p:spPr>
          <p:txBody>
            <a:bodyPr lIns="68580" tIns="34290" rIns="68580" bIns="34290" rtlCol="0" anchor="ctr"/>
            <a:lstStyle/>
            <a:p>
              <a:pPr algn="ctr" defTabSz="685165">
                <a:defRPr/>
              </a:pPr>
              <a:endParaRPr lang="zh-CN" altLang="en-US" sz="1400" kern="0">
                <a:solidFill>
                  <a:prstClr val="white"/>
                </a:solidFill>
                <a:latin typeface="Calibri" panose="020F0502020204030204"/>
                <a:ea typeface="微软雅黑" panose="020B0503020204020204" charset="-122"/>
              </a:endParaRPr>
            </a:p>
          </p:txBody>
        </p:sp>
        <p:sp>
          <p:nvSpPr>
            <p:cNvPr id="24" name="Copyright Notice"/>
            <p:cNvSpPr/>
            <p:nvPr/>
          </p:nvSpPr>
          <p:spPr bwMode="auto">
            <a:xfrm>
              <a:off x="3468690" y="1476722"/>
              <a:ext cx="4867564" cy="418406"/>
            </a:xfrm>
            <a:prstGeom prst="rect">
              <a:avLst/>
            </a:prstGeom>
            <a:noFill/>
            <a:ln w="6350"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txBody>
            <a:bodyPr wrap="square" lIns="54000" tIns="24300" rIns="54000" bIns="243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defRPr/>
              </a:pPr>
              <a:r>
                <a:rPr lang="zh-CN" altLang="en-US" sz="2400" b="1" cap="small" dirty="0">
                  <a:solidFill>
                    <a:prstClr val="white"/>
                  </a:solidFill>
                  <a:latin typeface="微软雅黑" panose="020B0503020204020204" charset="-122"/>
                  <a:ea typeface="微软雅黑" panose="020B0503020204020204" charset="-122"/>
                </a:rPr>
                <a:t>一</a:t>
              </a:r>
              <a:r>
                <a:rPr lang="zh-CN" altLang="en-US" sz="2400" b="1" cap="small" dirty="0" smtClean="0">
                  <a:solidFill>
                    <a:prstClr val="white"/>
                  </a:solidFill>
                  <a:latin typeface="微软雅黑" panose="020B0503020204020204" charset="-122"/>
                  <a:ea typeface="微软雅黑" panose="020B0503020204020204" charset="-122"/>
                </a:rPr>
                <a:t>、</a:t>
              </a:r>
              <a:r>
                <a:rPr lang="zh-CN" altLang="en-US" sz="2400" b="1" cap="small" dirty="0">
                  <a:solidFill>
                    <a:prstClr val="white"/>
                  </a:solidFill>
                  <a:latin typeface="微软雅黑" panose="020B0503020204020204" charset="-122"/>
                  <a:ea typeface="微软雅黑" panose="020B0503020204020204" charset="-122"/>
                </a:rPr>
                <a:t>国内</a:t>
              </a:r>
              <a:r>
                <a:rPr lang="zh-CN" altLang="en-US" sz="2400" b="1" cap="small" dirty="0" smtClean="0">
                  <a:solidFill>
                    <a:prstClr val="white"/>
                  </a:solidFill>
                  <a:latin typeface="微软雅黑" panose="020B0503020204020204" charset="-122"/>
                  <a:ea typeface="微软雅黑" panose="020B0503020204020204" charset="-122"/>
                </a:rPr>
                <a:t>支付清算系统总体介绍</a:t>
              </a:r>
              <a:endParaRPr lang="en-US" sz="2400" b="1" cap="small" dirty="0">
                <a:solidFill>
                  <a:prstClr val="white"/>
                </a:solidFill>
                <a:latin typeface="微软雅黑" panose="020B0503020204020204" charset="-122"/>
                <a:ea typeface="微软雅黑" panose="020B0503020204020204" charset="-122"/>
              </a:endParaRPr>
            </a:p>
          </p:txBody>
        </p:sp>
      </p:grpSp>
      <p:grpSp>
        <p:nvGrpSpPr>
          <p:cNvPr id="4" name="组合 3"/>
          <p:cNvGrpSpPr/>
          <p:nvPr/>
        </p:nvGrpSpPr>
        <p:grpSpPr>
          <a:xfrm>
            <a:off x="3434084" y="1386061"/>
            <a:ext cx="5386388" cy="628650"/>
            <a:chOff x="3434084" y="2157413"/>
            <a:chExt cx="5386388" cy="628650"/>
          </a:xfrm>
        </p:grpSpPr>
        <p:sp>
          <p:nvSpPr>
            <p:cNvPr id="19" name="矩形 18"/>
            <p:cNvSpPr/>
            <p:nvPr/>
          </p:nvSpPr>
          <p:spPr>
            <a:xfrm>
              <a:off x="3434084" y="2157413"/>
              <a:ext cx="5386388" cy="628650"/>
            </a:xfrm>
            <a:prstGeom prst="rect">
              <a:avLst/>
            </a:prstGeom>
            <a:solidFill>
              <a:sysClr val="window" lastClr="FFFFFF">
                <a:alpha val="21000"/>
              </a:sysClr>
            </a:solidFill>
            <a:ln w="12700" cap="flat" cmpd="sng" algn="ctr">
              <a:noFill/>
              <a:prstDash val="solid"/>
              <a:miter lim="800000"/>
            </a:ln>
            <a:effectLst/>
          </p:spPr>
          <p:txBody>
            <a:bodyPr lIns="68580" tIns="34290" rIns="68580" bIns="34290" rtlCol="0" anchor="ctr"/>
            <a:lstStyle/>
            <a:p>
              <a:pPr algn="ctr" defTabSz="685165">
                <a:defRPr/>
              </a:pPr>
              <a:endParaRPr lang="zh-CN" altLang="en-US" sz="1400" kern="0">
                <a:solidFill>
                  <a:prstClr val="white"/>
                </a:solidFill>
                <a:latin typeface="Calibri" panose="020F0502020204030204"/>
                <a:ea typeface="微软雅黑" panose="020B0503020204020204" charset="-122"/>
              </a:endParaRPr>
            </a:p>
          </p:txBody>
        </p:sp>
        <p:sp>
          <p:nvSpPr>
            <p:cNvPr id="25" name="Copyright Notice"/>
            <p:cNvSpPr/>
            <p:nvPr/>
          </p:nvSpPr>
          <p:spPr bwMode="auto">
            <a:xfrm>
              <a:off x="3468689" y="2262535"/>
              <a:ext cx="5317211" cy="418406"/>
            </a:xfrm>
            <a:prstGeom prst="rect">
              <a:avLst/>
            </a:prstGeom>
            <a:noFill/>
            <a:ln w="6350"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txBody>
            <a:bodyPr wrap="square" lIns="54000" tIns="24300" rIns="54000" bIns="243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defRPr/>
              </a:pPr>
              <a:r>
                <a:rPr lang="zh-CN" altLang="en-US" sz="2400" b="1" cap="small" dirty="0">
                  <a:solidFill>
                    <a:prstClr val="white"/>
                  </a:solidFill>
                  <a:latin typeface="微软雅黑" panose="020B0503020204020204" charset="-122"/>
                  <a:ea typeface="微软雅黑" panose="020B0503020204020204" charset="-122"/>
                </a:rPr>
                <a:t>二</a:t>
              </a:r>
              <a:r>
                <a:rPr lang="zh-CN" altLang="en-US" sz="2400" b="1" cap="small" dirty="0" smtClean="0">
                  <a:solidFill>
                    <a:prstClr val="white"/>
                  </a:solidFill>
                  <a:latin typeface="微软雅黑" panose="020B0503020204020204" charset="-122"/>
                  <a:ea typeface="微软雅黑" panose="020B0503020204020204" charset="-122"/>
                </a:rPr>
                <a:t>、现代化人民币支付系统</a:t>
              </a:r>
              <a:r>
                <a:rPr lang="en-US" altLang="zh-CN" sz="2400" b="1" cap="small" dirty="0" smtClean="0">
                  <a:solidFill>
                    <a:prstClr val="white"/>
                  </a:solidFill>
                  <a:latin typeface="微软雅黑" panose="020B0503020204020204" charset="-122"/>
                  <a:ea typeface="微软雅黑" panose="020B0503020204020204" charset="-122"/>
                </a:rPr>
                <a:t>(CNAPS)</a:t>
              </a:r>
              <a:endParaRPr lang="en-US" altLang="zh-CN" sz="2400" b="1" cap="small" dirty="0">
                <a:solidFill>
                  <a:prstClr val="white"/>
                </a:solidFill>
                <a:latin typeface="微软雅黑" panose="020B0503020204020204" charset="-122"/>
                <a:ea typeface="微软雅黑" panose="020B0503020204020204" charset="-122"/>
              </a:endParaRPr>
            </a:p>
          </p:txBody>
        </p:sp>
      </p:grpSp>
      <p:grpSp>
        <p:nvGrpSpPr>
          <p:cNvPr id="14" name="组合 13"/>
          <p:cNvGrpSpPr/>
          <p:nvPr/>
        </p:nvGrpSpPr>
        <p:grpSpPr>
          <a:xfrm>
            <a:off x="3434084" y="2276649"/>
            <a:ext cx="5386388" cy="628650"/>
            <a:chOff x="3434084" y="2943225"/>
            <a:chExt cx="5386388" cy="628650"/>
          </a:xfrm>
        </p:grpSpPr>
        <p:sp>
          <p:nvSpPr>
            <p:cNvPr id="21" name="矩形 20"/>
            <p:cNvSpPr/>
            <p:nvPr/>
          </p:nvSpPr>
          <p:spPr>
            <a:xfrm>
              <a:off x="3434084" y="2943225"/>
              <a:ext cx="5386388" cy="628650"/>
            </a:xfrm>
            <a:prstGeom prst="rect">
              <a:avLst/>
            </a:prstGeom>
            <a:solidFill>
              <a:sysClr val="window" lastClr="FFFFFF">
                <a:alpha val="21000"/>
              </a:sysClr>
            </a:solidFill>
            <a:ln w="12700" cap="flat" cmpd="sng" algn="ctr">
              <a:noFill/>
              <a:prstDash val="solid"/>
              <a:miter lim="800000"/>
            </a:ln>
            <a:effectLst/>
          </p:spPr>
          <p:txBody>
            <a:bodyPr lIns="68580" tIns="34290" rIns="68580" bIns="34290" rtlCol="0" anchor="ctr"/>
            <a:lstStyle/>
            <a:p>
              <a:pPr algn="ctr" defTabSz="685165">
                <a:defRPr/>
              </a:pPr>
              <a:endParaRPr lang="zh-CN" altLang="en-US" sz="1400" kern="0">
                <a:solidFill>
                  <a:prstClr val="white"/>
                </a:solidFill>
                <a:latin typeface="Calibri" panose="020F0502020204030204"/>
                <a:ea typeface="微软雅黑" panose="020B0503020204020204" charset="-122"/>
              </a:endParaRPr>
            </a:p>
          </p:txBody>
        </p:sp>
        <p:sp>
          <p:nvSpPr>
            <p:cNvPr id="26" name="Copyright Notice"/>
            <p:cNvSpPr/>
            <p:nvPr/>
          </p:nvSpPr>
          <p:spPr bwMode="auto">
            <a:xfrm>
              <a:off x="3468689" y="3000375"/>
              <a:ext cx="5317211" cy="418406"/>
            </a:xfrm>
            <a:prstGeom prst="rect">
              <a:avLst/>
            </a:prstGeom>
            <a:noFill/>
            <a:ln w="6350"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txBody>
            <a:bodyPr wrap="square" lIns="54000" tIns="24300" rIns="54000" bIns="243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defRPr/>
              </a:pPr>
              <a:r>
                <a:rPr lang="zh-CN" altLang="en-US" sz="2400" b="1" cap="small" dirty="0">
                  <a:solidFill>
                    <a:prstClr val="white"/>
                  </a:solidFill>
                  <a:latin typeface="微软雅黑" panose="020B0503020204020204" charset="-122"/>
                  <a:ea typeface="微软雅黑" panose="020B0503020204020204" charset="-122"/>
                </a:rPr>
                <a:t>三</a:t>
              </a:r>
              <a:r>
                <a:rPr lang="zh-CN" altLang="en-US" sz="2400" b="1" cap="small" dirty="0" smtClean="0">
                  <a:solidFill>
                    <a:prstClr val="white"/>
                  </a:solidFill>
                  <a:latin typeface="微软雅黑" panose="020B0503020204020204" charset="-122"/>
                  <a:ea typeface="微软雅黑" panose="020B0503020204020204" charset="-122"/>
                </a:rPr>
                <a:t>、人民币跨境支付系统</a:t>
              </a:r>
              <a:r>
                <a:rPr lang="en-US" altLang="zh-CN" sz="2400" b="1" cap="small" dirty="0">
                  <a:solidFill>
                    <a:prstClr val="white"/>
                  </a:solidFill>
                  <a:latin typeface="微软雅黑" panose="020B0503020204020204" charset="-122"/>
                  <a:ea typeface="微软雅黑" panose="020B0503020204020204" charset="-122"/>
                </a:rPr>
                <a:t>(</a:t>
              </a:r>
              <a:r>
                <a:rPr lang="en-US" altLang="zh-CN" sz="2400" b="1" cap="small" dirty="0" smtClean="0">
                  <a:solidFill>
                    <a:prstClr val="white"/>
                  </a:solidFill>
                  <a:latin typeface="微软雅黑" panose="020B0503020204020204" charset="-122"/>
                  <a:ea typeface="微软雅黑" panose="020B0503020204020204" charset="-122"/>
                </a:rPr>
                <a:t>CIPS)</a:t>
              </a:r>
              <a:endParaRPr lang="en-US" altLang="zh-CN" sz="2400" b="1" cap="small" dirty="0">
                <a:solidFill>
                  <a:prstClr val="white"/>
                </a:solidFill>
                <a:latin typeface="微软雅黑" panose="020B0503020204020204" charset="-122"/>
                <a:ea typeface="微软雅黑" panose="020B0503020204020204" charset="-122"/>
              </a:endParaRPr>
            </a:p>
          </p:txBody>
        </p:sp>
      </p:grpSp>
      <p:grpSp>
        <p:nvGrpSpPr>
          <p:cNvPr id="15" name="组合 14"/>
          <p:cNvGrpSpPr/>
          <p:nvPr/>
        </p:nvGrpSpPr>
        <p:grpSpPr>
          <a:xfrm>
            <a:off x="3434084" y="3167236"/>
            <a:ext cx="5386388" cy="628650"/>
            <a:chOff x="3434084" y="3729038"/>
            <a:chExt cx="5386388" cy="628650"/>
          </a:xfrm>
        </p:grpSpPr>
        <p:sp>
          <p:nvSpPr>
            <p:cNvPr id="23" name="矩形 22"/>
            <p:cNvSpPr/>
            <p:nvPr/>
          </p:nvSpPr>
          <p:spPr>
            <a:xfrm>
              <a:off x="3434084" y="3729038"/>
              <a:ext cx="5386388" cy="628650"/>
            </a:xfrm>
            <a:prstGeom prst="rect">
              <a:avLst/>
            </a:prstGeom>
            <a:solidFill>
              <a:sysClr val="window" lastClr="FFFFFF">
                <a:alpha val="21000"/>
              </a:sysClr>
            </a:solidFill>
            <a:ln w="12700" cap="flat" cmpd="sng" algn="ctr">
              <a:noFill/>
              <a:prstDash val="solid"/>
              <a:miter lim="800000"/>
            </a:ln>
            <a:effectLst/>
          </p:spPr>
          <p:txBody>
            <a:bodyPr lIns="68580" tIns="34290" rIns="68580" bIns="34290" rtlCol="0" anchor="ctr"/>
            <a:lstStyle/>
            <a:p>
              <a:pPr algn="ctr" defTabSz="685165">
                <a:defRPr/>
              </a:pPr>
              <a:endParaRPr lang="zh-CN" altLang="en-US" sz="1400" kern="0">
                <a:solidFill>
                  <a:prstClr val="white"/>
                </a:solidFill>
                <a:latin typeface="Calibri" panose="020F0502020204030204"/>
                <a:ea typeface="微软雅黑" panose="020B0503020204020204" charset="-122"/>
              </a:endParaRPr>
            </a:p>
          </p:txBody>
        </p:sp>
        <p:sp>
          <p:nvSpPr>
            <p:cNvPr id="31" name="Copyright Notice"/>
            <p:cNvSpPr/>
            <p:nvPr/>
          </p:nvSpPr>
          <p:spPr bwMode="auto">
            <a:xfrm>
              <a:off x="3468689" y="3834160"/>
              <a:ext cx="5317211" cy="418406"/>
            </a:xfrm>
            <a:prstGeom prst="rect">
              <a:avLst/>
            </a:prstGeom>
            <a:noFill/>
            <a:ln w="6350"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txBody>
            <a:bodyPr wrap="square" lIns="54000" tIns="24300" rIns="54000" bIns="243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zh-CN" altLang="en-US" sz="2400" b="1" cap="small" dirty="0">
                  <a:solidFill>
                    <a:prstClr val="white"/>
                  </a:solidFill>
                  <a:latin typeface="微软雅黑" panose="020B0503020204020204" charset="-122"/>
                  <a:ea typeface="微软雅黑" panose="020B0503020204020204" charset="-122"/>
                </a:rPr>
                <a:t>四</a:t>
              </a:r>
              <a:r>
                <a:rPr lang="zh-CN" altLang="en-US" sz="2400" b="1" cap="small" dirty="0" smtClean="0">
                  <a:solidFill>
                    <a:prstClr val="white"/>
                  </a:solidFill>
                  <a:latin typeface="微软雅黑" panose="020B0503020204020204" charset="-122"/>
                  <a:ea typeface="微软雅黑" panose="020B0503020204020204" charset="-122"/>
                </a:rPr>
                <a:t>、境内外币支付系统</a:t>
              </a:r>
              <a:r>
                <a:rPr lang="en-US" altLang="zh-CN" sz="2400" b="1" cap="small" dirty="0" smtClean="0">
                  <a:solidFill>
                    <a:prstClr val="white"/>
                  </a:solidFill>
                  <a:latin typeface="微软雅黑" panose="020B0503020204020204" charset="-122"/>
                  <a:ea typeface="微软雅黑" panose="020B0503020204020204" charset="-122"/>
                </a:rPr>
                <a:t>(CFXPS</a:t>
              </a:r>
              <a:r>
                <a:rPr lang="zh-CN" altLang="en-US" sz="2400" b="1" cap="small" dirty="0" smtClean="0">
                  <a:solidFill>
                    <a:prstClr val="white"/>
                  </a:solidFill>
                  <a:latin typeface="微软雅黑" panose="020B0503020204020204" charset="-122"/>
                  <a:ea typeface="微软雅黑" panose="020B0503020204020204" charset="-122"/>
                </a:rPr>
                <a:t>）</a:t>
              </a:r>
              <a:endParaRPr lang="en-US" altLang="zh-CN" sz="2400" b="1" cap="small" dirty="0">
                <a:solidFill>
                  <a:prstClr val="white"/>
                </a:solidFill>
                <a:latin typeface="微软雅黑" panose="020B0503020204020204" charset="-122"/>
                <a:ea typeface="微软雅黑" panose="020B0503020204020204" charset="-122"/>
              </a:endParaRPr>
            </a:p>
          </p:txBody>
        </p:sp>
      </p:grpSp>
      <p:grpSp>
        <p:nvGrpSpPr>
          <p:cNvPr id="22" name="组合 21"/>
          <p:cNvGrpSpPr/>
          <p:nvPr/>
        </p:nvGrpSpPr>
        <p:grpSpPr>
          <a:xfrm>
            <a:off x="3430263" y="4083918"/>
            <a:ext cx="5386388" cy="628650"/>
            <a:chOff x="3434084" y="3729038"/>
            <a:chExt cx="5386388" cy="628650"/>
          </a:xfrm>
        </p:grpSpPr>
        <p:sp>
          <p:nvSpPr>
            <p:cNvPr id="32" name="矩形 31"/>
            <p:cNvSpPr/>
            <p:nvPr/>
          </p:nvSpPr>
          <p:spPr>
            <a:xfrm>
              <a:off x="3434084" y="3729038"/>
              <a:ext cx="5386388" cy="628650"/>
            </a:xfrm>
            <a:prstGeom prst="rect">
              <a:avLst/>
            </a:prstGeom>
            <a:solidFill>
              <a:sysClr val="window" lastClr="FFFFFF">
                <a:alpha val="21000"/>
              </a:sysClr>
            </a:solidFill>
            <a:ln w="12700" cap="flat" cmpd="sng" algn="ctr">
              <a:noFill/>
              <a:prstDash val="solid"/>
              <a:miter lim="800000"/>
            </a:ln>
            <a:effectLst/>
          </p:spPr>
          <p:txBody>
            <a:bodyPr lIns="68580" tIns="34290" rIns="68580" bIns="34290" rtlCol="0" anchor="ctr"/>
            <a:lstStyle/>
            <a:p>
              <a:pPr algn="ctr" defTabSz="685165">
                <a:defRPr/>
              </a:pPr>
              <a:endParaRPr lang="zh-CN" altLang="en-US" sz="1400" kern="0">
                <a:solidFill>
                  <a:prstClr val="white"/>
                </a:solidFill>
                <a:latin typeface="Calibri" panose="020F0502020204030204"/>
                <a:ea typeface="微软雅黑" panose="020B0503020204020204" charset="-122"/>
              </a:endParaRPr>
            </a:p>
          </p:txBody>
        </p:sp>
        <p:sp>
          <p:nvSpPr>
            <p:cNvPr id="33" name="Copyright Notice"/>
            <p:cNvSpPr/>
            <p:nvPr/>
          </p:nvSpPr>
          <p:spPr bwMode="auto">
            <a:xfrm>
              <a:off x="3472509" y="3834160"/>
              <a:ext cx="5317212" cy="418406"/>
            </a:xfrm>
            <a:prstGeom prst="rect">
              <a:avLst/>
            </a:prstGeom>
            <a:noFill/>
            <a:ln w="6350"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txBody>
            <a:bodyPr wrap="square" lIns="54000" tIns="24300" rIns="54000" bIns="243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defRPr/>
              </a:pPr>
              <a:r>
                <a:rPr lang="zh-CN" altLang="en-US" sz="2400" b="1" cap="small" dirty="0">
                  <a:solidFill>
                    <a:prstClr val="white"/>
                  </a:solidFill>
                  <a:latin typeface="微软雅黑" panose="020B0503020204020204" charset="-122"/>
                  <a:ea typeface="微软雅黑" panose="020B0503020204020204" charset="-122"/>
                </a:rPr>
                <a:t>五</a:t>
              </a:r>
              <a:r>
                <a:rPr lang="zh-CN" altLang="en-US" sz="2400" b="1" cap="small" dirty="0" smtClean="0">
                  <a:solidFill>
                    <a:prstClr val="white"/>
                  </a:solidFill>
                  <a:latin typeface="微软雅黑" panose="020B0503020204020204" charset="-122"/>
                  <a:ea typeface="微软雅黑" panose="020B0503020204020204" charset="-122"/>
                </a:rPr>
                <a:t>、银行支付系统的接入建设</a:t>
              </a:r>
              <a:endParaRPr lang="en-US" altLang="zh-CN" sz="2400" b="1" cap="small" dirty="0">
                <a:solidFill>
                  <a:prstClr val="white"/>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par>
                          <p:cTn id="24" fill="hold">
                            <p:stCondLst>
                              <p:cond delay="2000"/>
                            </p:stCondLst>
                            <p:childTnLst>
                              <p:par>
                                <p:cTn id="25" presetID="1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up)">
                                      <p:cBhvr>
                                        <p:cTn id="28" dur="500"/>
                                        <p:tgtEl>
                                          <p:spTgt spid="14"/>
                                        </p:tgtEl>
                                      </p:cBhvr>
                                    </p:animEffect>
                                  </p:childTnLst>
                                </p:cTn>
                              </p:par>
                            </p:childTnLst>
                          </p:cTn>
                        </p:par>
                        <p:par>
                          <p:cTn id="29" fill="hold">
                            <p:stCondLst>
                              <p:cond delay="2500"/>
                            </p:stCondLst>
                            <p:childTnLst>
                              <p:par>
                                <p:cTn id="30" presetID="1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up)">
                                      <p:cBhvr>
                                        <p:cTn id="33" dur="500"/>
                                        <p:tgtEl>
                                          <p:spTgt spid="15"/>
                                        </p:tgtEl>
                                      </p:cBhvr>
                                    </p:animEffect>
                                  </p:childTnLst>
                                </p:cTn>
                              </p:par>
                            </p:childTnLst>
                          </p:cTn>
                        </p:par>
                        <p:par>
                          <p:cTn id="34" fill="hold">
                            <p:stCondLst>
                              <p:cond delay="3000"/>
                            </p:stCondLst>
                            <p:childTnLst>
                              <p:par>
                                <p:cTn id="35" presetID="12" presetClass="entr" presetSubtype="4"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p:tgtEl>
                                          <p:spTgt spid="22"/>
                                        </p:tgtEl>
                                        <p:attrNameLst>
                                          <p:attrName>ppt_y</p:attrName>
                                        </p:attrNameLst>
                                      </p:cBhvr>
                                      <p:tavLst>
                                        <p:tav tm="0">
                                          <p:val>
                                            <p:strVal val="#ppt_y+#ppt_h*1.125000"/>
                                          </p:val>
                                        </p:tav>
                                        <p:tav tm="100000">
                                          <p:val>
                                            <p:strVal val="#ppt_y"/>
                                          </p:val>
                                        </p:tav>
                                      </p:tavLst>
                                    </p:anim>
                                    <p:animEffect transition="in" filter="wipe(up)">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5" name="Rectangle 2"/>
          <p:cNvSpPr txBox="1">
            <a:spLocks noChangeArrowheads="1"/>
          </p:cNvSpPr>
          <p:nvPr/>
        </p:nvSpPr>
        <p:spPr bwMode="auto">
          <a:xfrm>
            <a:off x="467544"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HVPS–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系统业务</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类型</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2627784" y="1059582"/>
            <a:ext cx="3295650" cy="3810000"/>
          </a:xfrm>
          <a:prstGeom prst="rect">
            <a:avLst/>
          </a:prstGeom>
          <a:ln w="19050">
            <a:solidFill>
              <a:schemeClr val="tx1"/>
            </a:solidFill>
          </a:ln>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19" name="Rectangle 3"/>
          <p:cNvSpPr txBox="1">
            <a:spLocks noChangeArrowheads="1"/>
          </p:cNvSpPr>
          <p:nvPr/>
        </p:nvSpPr>
        <p:spPr>
          <a:xfrm>
            <a:off x="1714500" y="1290414"/>
            <a:ext cx="5943600" cy="36576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vl="1"/>
            <a:endParaRPr lang="en-US" altLang="zh-CN" sz="2100" dirty="0"/>
          </a:p>
          <a:p>
            <a:pPr lvl="1"/>
            <a:endParaRPr lang="en-US" altLang="zh-CN" sz="2100" dirty="0"/>
          </a:p>
          <a:p>
            <a:pPr lvl="1"/>
            <a:endParaRPr lang="en-US" altLang="zh-CN" sz="2100" dirty="0"/>
          </a:p>
          <a:p>
            <a:pPr lvl="1"/>
            <a:endParaRPr lang="en-US" altLang="zh-CN" sz="2100" dirty="0"/>
          </a:p>
          <a:p>
            <a:pPr lvl="1"/>
            <a:endParaRPr lang="en-US" altLang="zh-CN" sz="2100" dirty="0"/>
          </a:p>
        </p:txBody>
      </p:sp>
      <p:sp>
        <p:nvSpPr>
          <p:cNvPr id="20" name="Rectangle 4"/>
          <p:cNvSpPr>
            <a:spLocks noChangeArrowheads="1"/>
          </p:cNvSpPr>
          <p:nvPr/>
        </p:nvSpPr>
        <p:spPr bwMode="auto">
          <a:xfrm>
            <a:off x="4057650" y="3062064"/>
            <a:ext cx="1428750" cy="342900"/>
          </a:xfrm>
          <a:prstGeom prst="rect">
            <a:avLst/>
          </a:prstGeom>
          <a:solidFill>
            <a:srgbClr val="C0C0C0"/>
          </a:solidFill>
          <a:ln w="9525">
            <a:solidFill>
              <a:srgbClr val="969696"/>
            </a:solidFill>
            <a:miter lim="800000"/>
          </a:ln>
        </p:spPr>
        <p:txBody>
          <a:bodyPr/>
          <a:lstStyle/>
          <a:p>
            <a:pPr algn="ctr" eaLnBrk="0" hangingPunct="0"/>
            <a:r>
              <a:rPr lang="zh-CN" altLang="en-US" sz="1350" b="1" dirty="0">
                <a:solidFill>
                  <a:schemeClr val="accent6">
                    <a:lumMod val="50000"/>
                  </a:schemeClr>
                </a:solidFill>
                <a:latin typeface="微软雅黑" panose="020B0503020204020204" charset="-122"/>
                <a:ea typeface="微软雅黑" panose="020B0503020204020204" charset="-122"/>
              </a:rPr>
              <a:t>北京</a:t>
            </a:r>
            <a:r>
              <a:rPr lang="en-US" altLang="zh-CN" sz="1350" b="1" dirty="0">
                <a:solidFill>
                  <a:schemeClr val="accent6">
                    <a:lumMod val="50000"/>
                  </a:schemeClr>
                </a:solidFill>
                <a:latin typeface="微软雅黑" panose="020B0503020204020204" charset="-122"/>
                <a:ea typeface="微软雅黑" panose="020B0503020204020204" charset="-122"/>
              </a:rPr>
              <a:t>CCPC</a:t>
            </a:r>
            <a:endParaRPr lang="en-US" altLang="zh-CN" sz="1350" b="1" dirty="0">
              <a:solidFill>
                <a:schemeClr val="accent6">
                  <a:lumMod val="50000"/>
                </a:schemeClr>
              </a:solidFill>
              <a:latin typeface="微软雅黑" panose="020B0503020204020204" charset="-122"/>
              <a:ea typeface="微软雅黑" panose="020B0503020204020204" charset="-122"/>
            </a:endParaRPr>
          </a:p>
        </p:txBody>
      </p:sp>
      <p:sp>
        <p:nvSpPr>
          <p:cNvPr id="22" name="Rectangle 6"/>
          <p:cNvSpPr>
            <a:spLocks noChangeArrowheads="1"/>
          </p:cNvSpPr>
          <p:nvPr/>
        </p:nvSpPr>
        <p:spPr bwMode="auto">
          <a:xfrm>
            <a:off x="2743201" y="2197670"/>
            <a:ext cx="983456" cy="342900"/>
          </a:xfrm>
          <a:prstGeom prst="rect">
            <a:avLst/>
          </a:prstGeom>
          <a:solidFill>
            <a:srgbClr val="C0C0C0"/>
          </a:solidFill>
          <a:ln w="9525">
            <a:solidFill>
              <a:srgbClr val="969696"/>
            </a:solidFill>
            <a:miter lim="800000"/>
          </a:ln>
        </p:spPr>
        <p:txBody>
          <a:bodyPr/>
          <a:lstStyle/>
          <a:p>
            <a:pPr algn="ctr" eaLnBrk="0" hangingPunct="0"/>
            <a:r>
              <a:rPr lang="en-US" altLang="zh-CN" sz="1350" b="1" dirty="0">
                <a:solidFill>
                  <a:schemeClr val="accent6">
                    <a:lumMod val="50000"/>
                  </a:schemeClr>
                </a:solidFill>
                <a:latin typeface="微软雅黑" panose="020B0503020204020204" charset="-122"/>
                <a:ea typeface="微软雅黑" panose="020B0503020204020204" charset="-122"/>
              </a:rPr>
              <a:t>NPC</a:t>
            </a:r>
            <a:endParaRPr lang="en-US" altLang="zh-CN" sz="1350" b="1" dirty="0">
              <a:solidFill>
                <a:schemeClr val="accent6">
                  <a:lumMod val="50000"/>
                </a:schemeClr>
              </a:solidFill>
              <a:latin typeface="微软雅黑" panose="020B0503020204020204" charset="-122"/>
              <a:ea typeface="微软雅黑" panose="020B0503020204020204" charset="-122"/>
            </a:endParaRPr>
          </a:p>
        </p:txBody>
      </p:sp>
      <p:sp>
        <p:nvSpPr>
          <p:cNvPr id="23" name="Rectangle 7"/>
          <p:cNvSpPr>
            <a:spLocks noChangeArrowheads="1"/>
          </p:cNvSpPr>
          <p:nvPr/>
        </p:nvSpPr>
        <p:spPr bwMode="auto">
          <a:xfrm>
            <a:off x="1485901" y="3062064"/>
            <a:ext cx="1431131" cy="342900"/>
          </a:xfrm>
          <a:prstGeom prst="rect">
            <a:avLst/>
          </a:prstGeom>
          <a:solidFill>
            <a:srgbClr val="C0C0C0"/>
          </a:solidFill>
          <a:ln w="9525">
            <a:solidFill>
              <a:srgbClr val="969696"/>
            </a:solidFill>
            <a:miter lim="800000"/>
          </a:ln>
        </p:spPr>
        <p:txBody>
          <a:bodyPr/>
          <a:lstStyle/>
          <a:p>
            <a:pPr algn="ctr" eaLnBrk="0" hangingPunct="0"/>
            <a:r>
              <a:rPr lang="zh-CN" altLang="en-US" sz="1350" b="1" dirty="0">
                <a:solidFill>
                  <a:schemeClr val="accent6">
                    <a:lumMod val="50000"/>
                  </a:schemeClr>
                </a:solidFill>
                <a:latin typeface="微软雅黑" panose="020B0503020204020204" charset="-122"/>
                <a:ea typeface="微软雅黑" panose="020B0503020204020204" charset="-122"/>
              </a:rPr>
              <a:t>上海</a:t>
            </a:r>
            <a:r>
              <a:rPr lang="en-US" altLang="zh-CN" sz="1350" b="1" dirty="0">
                <a:solidFill>
                  <a:schemeClr val="accent6">
                    <a:lumMod val="50000"/>
                  </a:schemeClr>
                </a:solidFill>
                <a:latin typeface="微软雅黑" panose="020B0503020204020204" charset="-122"/>
                <a:ea typeface="微软雅黑" panose="020B0503020204020204" charset="-122"/>
              </a:rPr>
              <a:t>CCPC</a:t>
            </a:r>
            <a:endParaRPr lang="en-US" altLang="zh-CN" sz="1350" b="1" dirty="0">
              <a:solidFill>
                <a:schemeClr val="accent6">
                  <a:lumMod val="50000"/>
                </a:schemeClr>
              </a:solidFill>
              <a:latin typeface="微软雅黑" panose="020B0503020204020204" charset="-122"/>
              <a:ea typeface="微软雅黑" panose="020B0503020204020204" charset="-122"/>
            </a:endParaRPr>
          </a:p>
        </p:txBody>
      </p:sp>
      <p:sp>
        <p:nvSpPr>
          <p:cNvPr id="25" name="Rectangle 9"/>
          <p:cNvSpPr>
            <a:spLocks noChangeArrowheads="1"/>
          </p:cNvSpPr>
          <p:nvPr/>
        </p:nvSpPr>
        <p:spPr bwMode="auto">
          <a:xfrm>
            <a:off x="5067300" y="3976464"/>
            <a:ext cx="390525" cy="971550"/>
          </a:xfrm>
          <a:prstGeom prst="rect">
            <a:avLst/>
          </a:prstGeom>
          <a:solidFill>
            <a:srgbClr val="FFFFFF"/>
          </a:solidFill>
          <a:ln w="9525">
            <a:solidFill>
              <a:srgbClr val="000000"/>
            </a:solidFill>
            <a:miter lim="800000"/>
          </a:ln>
        </p:spPr>
        <p:txBody>
          <a:bodyPr/>
          <a:lstStyle/>
          <a:p>
            <a:pPr algn="just" eaLnBrk="0" hangingPunct="0"/>
            <a:r>
              <a:rPr lang="zh-CN" altLang="en-US" sz="1350" b="1">
                <a:latin typeface="Times New Roman" panose="02020603050405020304" pitchFamily="18" charset="0"/>
              </a:rPr>
              <a:t>北京农行</a:t>
            </a:r>
            <a:endParaRPr lang="zh-CN" altLang="en-US" sz="1350" b="1">
              <a:latin typeface="Times New Roman" panose="02020603050405020304" pitchFamily="18" charset="0"/>
            </a:endParaRPr>
          </a:p>
        </p:txBody>
      </p:sp>
      <p:sp>
        <p:nvSpPr>
          <p:cNvPr id="26" name="Rectangle 10"/>
          <p:cNvSpPr>
            <a:spLocks noChangeArrowheads="1"/>
          </p:cNvSpPr>
          <p:nvPr/>
        </p:nvSpPr>
        <p:spPr bwMode="auto">
          <a:xfrm>
            <a:off x="2057400" y="3976464"/>
            <a:ext cx="390525" cy="971550"/>
          </a:xfrm>
          <a:prstGeom prst="rect">
            <a:avLst/>
          </a:prstGeom>
          <a:solidFill>
            <a:srgbClr val="FFFFFF"/>
          </a:solidFill>
          <a:ln w="9525">
            <a:solidFill>
              <a:srgbClr val="000000"/>
            </a:solidFill>
            <a:miter lim="800000"/>
          </a:ln>
        </p:spPr>
        <p:txBody>
          <a:bodyPr/>
          <a:lstStyle/>
          <a:p>
            <a:pPr algn="just" eaLnBrk="0" hangingPunct="0"/>
            <a:r>
              <a:rPr lang="zh-CN" altLang="en-US" sz="1350" b="1" dirty="0">
                <a:latin typeface="Times New Roman" panose="02020603050405020304" pitchFamily="18" charset="0"/>
              </a:rPr>
              <a:t>工行</a:t>
            </a:r>
            <a:r>
              <a:rPr lang="zh-CN" altLang="en-US" sz="1350" b="1" dirty="0" smtClean="0">
                <a:latin typeface="Times New Roman" panose="02020603050405020304" pitchFamily="18" charset="0"/>
              </a:rPr>
              <a:t>上海</a:t>
            </a:r>
            <a:endParaRPr lang="zh-CN" altLang="en-US" sz="1350" b="1" dirty="0">
              <a:latin typeface="Times New Roman" panose="02020603050405020304" pitchFamily="18" charset="0"/>
            </a:endParaRPr>
          </a:p>
        </p:txBody>
      </p:sp>
      <p:sp>
        <p:nvSpPr>
          <p:cNvPr id="27" name="AutoShape 11"/>
          <p:cNvSpPr>
            <a:spLocks noChangeArrowheads="1"/>
          </p:cNvSpPr>
          <p:nvPr/>
        </p:nvSpPr>
        <p:spPr bwMode="auto">
          <a:xfrm>
            <a:off x="3750469" y="1919064"/>
            <a:ext cx="3943350" cy="800100"/>
          </a:xfrm>
          <a:prstGeom prst="leftArrowCallout">
            <a:avLst>
              <a:gd name="adj1" fmla="val 5667"/>
              <a:gd name="adj2" fmla="val 11412"/>
              <a:gd name="adj3" fmla="val 34865"/>
              <a:gd name="adj4" fmla="val 88625"/>
            </a:avLst>
          </a:prstGeom>
          <a:solidFill>
            <a:srgbClr val="FFFFFF"/>
          </a:solidFill>
          <a:ln w="19050">
            <a:solidFill>
              <a:srgbClr val="000000"/>
            </a:solidFill>
            <a:prstDash val="sysDot"/>
            <a:miter lim="800000"/>
          </a:ln>
        </p:spPr>
        <p:txBody>
          <a:bodyPr/>
          <a:lstStyle/>
          <a:p>
            <a:pPr algn="just" eaLnBrk="0" hangingPunct="0"/>
            <a:r>
              <a:rPr lang="zh-CN" altLang="en-US" sz="1050" b="1" dirty="0">
                <a:solidFill>
                  <a:srgbClr val="0070C0"/>
                </a:solidFill>
                <a:latin typeface="Times New Roman" panose="02020603050405020304" pitchFamily="18" charset="0"/>
              </a:rPr>
              <a:t>借</a:t>
            </a:r>
            <a:r>
              <a:rPr lang="zh-CN" altLang="en-US" sz="1050" b="1" dirty="0" smtClean="0">
                <a:solidFill>
                  <a:srgbClr val="0070C0"/>
                </a:solidFill>
                <a:latin typeface="Times New Roman" panose="02020603050405020304" pitchFamily="18" charset="0"/>
              </a:rPr>
              <a:t>：</a:t>
            </a:r>
            <a:r>
              <a:rPr lang="zh-CN" altLang="en-US" sz="1050" b="1" dirty="0">
                <a:solidFill>
                  <a:srgbClr val="0070C0"/>
                </a:solidFill>
                <a:latin typeface="Times New Roman" panose="02020603050405020304" pitchFamily="18" charset="0"/>
              </a:rPr>
              <a:t>工商</a:t>
            </a:r>
            <a:r>
              <a:rPr lang="zh-CN" altLang="en-US" sz="1050" b="1" dirty="0" smtClean="0">
                <a:solidFill>
                  <a:srgbClr val="0070C0"/>
                </a:solidFill>
                <a:latin typeface="Times New Roman" panose="02020603050405020304" pitchFamily="18" charset="0"/>
              </a:rPr>
              <a:t>银行存款</a:t>
            </a:r>
            <a:r>
              <a:rPr lang="en-US" altLang="zh-CN" sz="1050" b="1" dirty="0">
                <a:solidFill>
                  <a:srgbClr val="0070C0"/>
                </a:solidFill>
                <a:latin typeface="Times New Roman" panose="02020603050405020304" pitchFamily="18" charset="0"/>
              </a:rPr>
              <a:t>—</a:t>
            </a:r>
            <a:r>
              <a:rPr lang="zh-CN" altLang="en-US" sz="1050" b="1" dirty="0">
                <a:solidFill>
                  <a:srgbClr val="0070C0"/>
                </a:solidFill>
                <a:latin typeface="Times New Roman" panose="02020603050405020304" pitchFamily="18" charset="0"/>
              </a:rPr>
              <a:t>上海分行 </a:t>
            </a:r>
            <a:r>
              <a:rPr lang="en-US" altLang="zh-CN" sz="1050" b="1" dirty="0">
                <a:solidFill>
                  <a:srgbClr val="B2CEC9"/>
                </a:solidFill>
                <a:latin typeface="Times New Roman" panose="02020603050405020304" pitchFamily="18" charset="0"/>
              </a:rPr>
              <a:t>100</a:t>
            </a:r>
            <a:r>
              <a:rPr lang="zh-CN" altLang="en-US" sz="1050" b="1" dirty="0">
                <a:solidFill>
                  <a:srgbClr val="B2CEC9"/>
                </a:solidFill>
                <a:latin typeface="Times New Roman" panose="02020603050405020304" pitchFamily="18" charset="0"/>
              </a:rPr>
              <a:t>万</a:t>
            </a:r>
            <a:r>
              <a:rPr lang="zh-CN" altLang="en-US" sz="1050" b="1" dirty="0">
                <a:solidFill>
                  <a:schemeClr val="bg2"/>
                </a:solidFill>
                <a:latin typeface="Times New Roman" panose="02020603050405020304" pitchFamily="18" charset="0"/>
              </a:rPr>
              <a:t>      </a:t>
            </a:r>
            <a:endParaRPr lang="zh-CN" altLang="en-US" sz="1050" b="1" dirty="0">
              <a:solidFill>
                <a:schemeClr val="bg2"/>
              </a:solidFill>
              <a:latin typeface="Times New Roman" panose="02020603050405020304" pitchFamily="18" charset="0"/>
            </a:endParaRPr>
          </a:p>
          <a:p>
            <a:pPr algn="just" eaLnBrk="0" hangingPunct="0">
              <a:lnSpc>
                <a:spcPct val="88000"/>
              </a:lnSpc>
            </a:pPr>
            <a:r>
              <a:rPr lang="zh-CN" altLang="en-US" sz="1050" b="1" dirty="0">
                <a:solidFill>
                  <a:schemeClr val="bg2"/>
                </a:solidFill>
                <a:latin typeface="Times New Roman" panose="02020603050405020304" pitchFamily="18" charset="0"/>
              </a:rPr>
              <a:t>    </a:t>
            </a:r>
            <a:r>
              <a:rPr lang="zh-CN" altLang="en-US" sz="1050" b="1" dirty="0">
                <a:solidFill>
                  <a:srgbClr val="0070C0"/>
                </a:solidFill>
                <a:latin typeface="Times New Roman" panose="02020603050405020304" pitchFamily="18" charset="0"/>
              </a:rPr>
              <a:t> 贷：大额支付往来</a:t>
            </a:r>
            <a:r>
              <a:rPr lang="en-US" altLang="zh-CN" sz="1050" b="1" dirty="0">
                <a:solidFill>
                  <a:srgbClr val="0070C0"/>
                </a:solidFill>
                <a:latin typeface="Times New Roman" panose="02020603050405020304" pitchFamily="18" charset="0"/>
              </a:rPr>
              <a:t>—</a:t>
            </a:r>
            <a:r>
              <a:rPr lang="zh-CN" altLang="en-US" sz="1050" b="1" dirty="0">
                <a:solidFill>
                  <a:srgbClr val="0070C0"/>
                </a:solidFill>
                <a:latin typeface="Times New Roman" panose="02020603050405020304" pitchFamily="18" charset="0"/>
              </a:rPr>
              <a:t>人民银行上海中心户  </a:t>
            </a:r>
            <a:r>
              <a:rPr lang="en-US" altLang="zh-CN" sz="1050" b="1" dirty="0">
                <a:solidFill>
                  <a:srgbClr val="B2CEC9"/>
                </a:solidFill>
                <a:latin typeface="Times New Roman" panose="02020603050405020304" pitchFamily="18" charset="0"/>
              </a:rPr>
              <a:t>100</a:t>
            </a:r>
            <a:r>
              <a:rPr lang="zh-CN" altLang="en-US" sz="1050" b="1" dirty="0">
                <a:solidFill>
                  <a:srgbClr val="B2CEC9"/>
                </a:solidFill>
                <a:latin typeface="Times New Roman" panose="02020603050405020304" pitchFamily="18" charset="0"/>
              </a:rPr>
              <a:t>万</a:t>
            </a:r>
            <a:endParaRPr lang="zh-CN" altLang="en-US" sz="1050" b="1" dirty="0">
              <a:solidFill>
                <a:srgbClr val="B2CEC9"/>
              </a:solidFill>
              <a:latin typeface="Times New Roman" panose="02020603050405020304" pitchFamily="18" charset="0"/>
            </a:endParaRPr>
          </a:p>
          <a:p>
            <a:pPr algn="just" eaLnBrk="0" hangingPunct="0">
              <a:lnSpc>
                <a:spcPct val="88000"/>
              </a:lnSpc>
            </a:pPr>
            <a:endParaRPr lang="zh-CN" altLang="en-US" sz="1050" b="1" dirty="0">
              <a:solidFill>
                <a:srgbClr val="B2CEC9"/>
              </a:solidFill>
              <a:latin typeface="Times New Roman" panose="02020603050405020304" pitchFamily="18" charset="0"/>
            </a:endParaRPr>
          </a:p>
          <a:p>
            <a:pPr algn="just" eaLnBrk="0" hangingPunct="0"/>
            <a:r>
              <a:rPr lang="zh-CN" altLang="en-US" sz="1050" b="1" dirty="0">
                <a:solidFill>
                  <a:srgbClr val="FF66CC"/>
                </a:solidFill>
                <a:latin typeface="Times New Roman" panose="02020603050405020304" pitchFamily="18" charset="0"/>
              </a:rPr>
              <a:t>借：大额支付往来</a:t>
            </a:r>
            <a:r>
              <a:rPr lang="en-US" altLang="zh-CN" sz="1050" b="1" dirty="0">
                <a:solidFill>
                  <a:srgbClr val="FF66CC"/>
                </a:solidFill>
                <a:latin typeface="Times New Roman" panose="02020603050405020304" pitchFamily="18" charset="0"/>
              </a:rPr>
              <a:t>—</a:t>
            </a:r>
            <a:r>
              <a:rPr lang="zh-CN" altLang="en-US" sz="1050" b="1" dirty="0">
                <a:solidFill>
                  <a:srgbClr val="FF66CC"/>
                </a:solidFill>
                <a:latin typeface="Times New Roman" panose="02020603050405020304" pitchFamily="18" charset="0"/>
              </a:rPr>
              <a:t>人民银行北京中心户  </a:t>
            </a:r>
            <a:r>
              <a:rPr lang="en-US" altLang="zh-CN" sz="1050" b="1" dirty="0">
                <a:solidFill>
                  <a:srgbClr val="B2CEC9"/>
                </a:solidFill>
                <a:latin typeface="Times New Roman" panose="02020603050405020304" pitchFamily="18" charset="0"/>
              </a:rPr>
              <a:t>100</a:t>
            </a:r>
            <a:r>
              <a:rPr lang="zh-CN" altLang="en-US" sz="1050" b="1" dirty="0">
                <a:solidFill>
                  <a:srgbClr val="B2CEC9"/>
                </a:solidFill>
                <a:latin typeface="Times New Roman" panose="02020603050405020304" pitchFamily="18" charset="0"/>
              </a:rPr>
              <a:t>万</a:t>
            </a:r>
            <a:endParaRPr lang="zh-CN" altLang="en-US" sz="1050" b="1" dirty="0">
              <a:solidFill>
                <a:srgbClr val="B2CEC9"/>
              </a:solidFill>
              <a:latin typeface="Times New Roman" panose="02020603050405020304" pitchFamily="18" charset="0"/>
            </a:endParaRPr>
          </a:p>
          <a:p>
            <a:pPr algn="just" eaLnBrk="0" hangingPunct="0"/>
            <a:r>
              <a:rPr lang="zh-CN" altLang="en-US" sz="1050" b="1" dirty="0">
                <a:solidFill>
                  <a:srgbClr val="FF66CC"/>
                </a:solidFill>
                <a:latin typeface="Times New Roman" panose="02020603050405020304" pitchFamily="18" charset="0"/>
              </a:rPr>
              <a:t>    贷：农业银行存款</a:t>
            </a:r>
            <a:r>
              <a:rPr lang="en-US" altLang="zh-CN" sz="1050" b="1" dirty="0">
                <a:solidFill>
                  <a:srgbClr val="FF66CC"/>
                </a:solidFill>
                <a:latin typeface="Times New Roman" panose="02020603050405020304" pitchFamily="18" charset="0"/>
              </a:rPr>
              <a:t>—</a:t>
            </a:r>
            <a:r>
              <a:rPr lang="zh-CN" altLang="en-US" sz="1050" b="1" dirty="0">
                <a:solidFill>
                  <a:srgbClr val="FF66CC"/>
                </a:solidFill>
                <a:latin typeface="Times New Roman" panose="02020603050405020304" pitchFamily="18" charset="0"/>
              </a:rPr>
              <a:t>北京分行</a:t>
            </a:r>
            <a:r>
              <a:rPr lang="zh-CN" altLang="en-US" sz="1050" b="1" dirty="0">
                <a:solidFill>
                  <a:srgbClr val="FF0000"/>
                </a:solidFill>
                <a:latin typeface="Times New Roman" panose="02020603050405020304" pitchFamily="18" charset="0"/>
              </a:rPr>
              <a:t> </a:t>
            </a:r>
            <a:r>
              <a:rPr lang="en-US" altLang="zh-CN" sz="1050" b="1" dirty="0">
                <a:solidFill>
                  <a:srgbClr val="B2CEC9"/>
                </a:solidFill>
                <a:latin typeface="Times New Roman" panose="02020603050405020304" pitchFamily="18" charset="0"/>
              </a:rPr>
              <a:t>100</a:t>
            </a:r>
            <a:r>
              <a:rPr lang="zh-CN" altLang="en-US" sz="1050" b="1" dirty="0">
                <a:solidFill>
                  <a:srgbClr val="B2CEC9"/>
                </a:solidFill>
                <a:latin typeface="Times New Roman" panose="02020603050405020304" pitchFamily="18" charset="0"/>
              </a:rPr>
              <a:t>万</a:t>
            </a:r>
            <a:endParaRPr lang="zh-CN" altLang="en-US" sz="1050" dirty="0">
              <a:solidFill>
                <a:srgbClr val="B2CEC9"/>
              </a:solidFill>
              <a:latin typeface="Times New Roman" panose="02020603050405020304" pitchFamily="18" charset="0"/>
            </a:endParaRPr>
          </a:p>
        </p:txBody>
      </p:sp>
      <p:sp>
        <p:nvSpPr>
          <p:cNvPr id="28" name="AutoShape 12"/>
          <p:cNvSpPr>
            <a:spLocks noChangeArrowheads="1"/>
          </p:cNvSpPr>
          <p:nvPr/>
        </p:nvSpPr>
        <p:spPr bwMode="auto">
          <a:xfrm>
            <a:off x="2447925" y="4319364"/>
            <a:ext cx="1724025" cy="457200"/>
          </a:xfrm>
          <a:prstGeom prst="leftArrowCallout">
            <a:avLst>
              <a:gd name="adj1" fmla="val 21796"/>
              <a:gd name="adj2" fmla="val 25000"/>
              <a:gd name="adj3" fmla="val 19640"/>
              <a:gd name="adj4" fmla="val 89755"/>
            </a:avLst>
          </a:prstGeom>
          <a:solidFill>
            <a:srgbClr val="FFFFFF"/>
          </a:solidFill>
          <a:ln w="19050" cap="rnd">
            <a:solidFill>
              <a:srgbClr val="000000"/>
            </a:solidFill>
            <a:prstDash val="sysDot"/>
            <a:miter lim="800000"/>
          </a:ln>
        </p:spPr>
        <p:txBody>
          <a:bodyPr/>
          <a:lstStyle/>
          <a:p>
            <a:pPr algn="just" eaLnBrk="0" hangingPunct="0"/>
            <a:r>
              <a:rPr lang="zh-CN" altLang="en-US" sz="1050" dirty="0">
                <a:latin typeface="Times New Roman" panose="02020603050405020304" pitchFamily="18" charset="0"/>
              </a:rPr>
              <a:t>借</a:t>
            </a:r>
            <a:r>
              <a:rPr lang="en-US" altLang="zh-CN" sz="1050" dirty="0">
                <a:latin typeface="Times New Roman" panose="02020603050405020304" pitchFamily="18" charset="0"/>
              </a:rPr>
              <a:t>:</a:t>
            </a:r>
            <a:r>
              <a:rPr lang="zh-CN" altLang="en-US" sz="1050" dirty="0">
                <a:latin typeface="Times New Roman" panose="02020603050405020304" pitchFamily="18" charset="0"/>
              </a:rPr>
              <a:t>甲公司存款   </a:t>
            </a:r>
            <a:endParaRPr lang="zh-CN" altLang="en-US" sz="1050" dirty="0">
              <a:latin typeface="Times New Roman" panose="02020603050405020304" pitchFamily="18" charset="0"/>
            </a:endParaRPr>
          </a:p>
          <a:p>
            <a:pPr algn="just" eaLnBrk="0" hangingPunct="0"/>
            <a:r>
              <a:rPr lang="zh-CN" altLang="en-US" sz="1050" dirty="0">
                <a:latin typeface="Times New Roman" panose="02020603050405020304" pitchFamily="18" charset="0"/>
              </a:rPr>
              <a:t>  贷</a:t>
            </a:r>
            <a:r>
              <a:rPr lang="en-US" altLang="zh-CN" sz="1050" dirty="0">
                <a:latin typeface="Times New Roman" panose="02020603050405020304" pitchFamily="18" charset="0"/>
              </a:rPr>
              <a:t>:</a:t>
            </a:r>
            <a:r>
              <a:rPr lang="zh-CN" altLang="en-US" sz="1050" dirty="0">
                <a:latin typeface="Times New Roman" panose="02020603050405020304" pitchFamily="18" charset="0"/>
              </a:rPr>
              <a:t>存放中央银行款项   </a:t>
            </a:r>
            <a:endParaRPr lang="zh-CN" altLang="en-US" sz="1050" dirty="0">
              <a:latin typeface="Times New Roman" panose="02020603050405020304" pitchFamily="18" charset="0"/>
            </a:endParaRPr>
          </a:p>
        </p:txBody>
      </p:sp>
      <p:sp>
        <p:nvSpPr>
          <p:cNvPr id="29" name="AutoShape 13"/>
          <p:cNvSpPr>
            <a:spLocks noChangeArrowheads="1"/>
          </p:cNvSpPr>
          <p:nvPr/>
        </p:nvSpPr>
        <p:spPr bwMode="auto">
          <a:xfrm>
            <a:off x="5457825" y="4262214"/>
            <a:ext cx="1743075" cy="400050"/>
          </a:xfrm>
          <a:prstGeom prst="leftArrowCallout">
            <a:avLst>
              <a:gd name="adj1" fmla="val 19231"/>
              <a:gd name="adj2" fmla="val 25000"/>
              <a:gd name="adj3" fmla="val 27434"/>
              <a:gd name="adj4" fmla="val 90278"/>
            </a:avLst>
          </a:prstGeom>
          <a:solidFill>
            <a:srgbClr val="FFFFFF"/>
          </a:solidFill>
          <a:ln w="19050" cap="rnd">
            <a:solidFill>
              <a:srgbClr val="000000"/>
            </a:solidFill>
            <a:prstDash val="sysDot"/>
            <a:miter lim="800000"/>
          </a:ln>
        </p:spPr>
        <p:txBody>
          <a:bodyPr/>
          <a:lstStyle/>
          <a:p>
            <a:pPr algn="just" eaLnBrk="0" hangingPunct="0"/>
            <a:r>
              <a:rPr lang="zh-CN" altLang="en-US" sz="1050">
                <a:latin typeface="Times New Roman" panose="02020603050405020304" pitchFamily="18" charset="0"/>
              </a:rPr>
              <a:t>借</a:t>
            </a:r>
            <a:r>
              <a:rPr lang="en-US" altLang="zh-CN" sz="1050">
                <a:latin typeface="Times New Roman" panose="02020603050405020304" pitchFamily="18" charset="0"/>
              </a:rPr>
              <a:t>:</a:t>
            </a:r>
            <a:r>
              <a:rPr lang="zh-CN" altLang="en-US" sz="1050">
                <a:latin typeface="Times New Roman" panose="02020603050405020304" pitchFamily="18" charset="0"/>
              </a:rPr>
              <a:t>存放中央银行款项</a:t>
            </a:r>
            <a:endParaRPr lang="zh-CN" altLang="en-US" sz="1050">
              <a:latin typeface="Times New Roman" panose="02020603050405020304" pitchFamily="18" charset="0"/>
            </a:endParaRPr>
          </a:p>
          <a:p>
            <a:pPr algn="just" eaLnBrk="0" hangingPunct="0"/>
            <a:r>
              <a:rPr lang="zh-CN" altLang="en-US" sz="1050">
                <a:latin typeface="Times New Roman" panose="02020603050405020304" pitchFamily="18" charset="0"/>
              </a:rPr>
              <a:t>  贷</a:t>
            </a:r>
            <a:r>
              <a:rPr lang="en-US" altLang="zh-CN" sz="1050">
                <a:latin typeface="Times New Roman" panose="02020603050405020304" pitchFamily="18" charset="0"/>
              </a:rPr>
              <a:t>:</a:t>
            </a:r>
            <a:r>
              <a:rPr lang="zh-CN" altLang="en-US" sz="1050">
                <a:latin typeface="Times New Roman" panose="02020603050405020304" pitchFamily="18" charset="0"/>
              </a:rPr>
              <a:t>乙公司存款 </a:t>
            </a:r>
            <a:endParaRPr lang="zh-CN" altLang="en-US" sz="1050">
              <a:latin typeface="Times New Roman" panose="02020603050405020304" pitchFamily="18" charset="0"/>
            </a:endParaRPr>
          </a:p>
        </p:txBody>
      </p:sp>
      <p:sp>
        <p:nvSpPr>
          <p:cNvPr id="30" name="Line 14"/>
          <p:cNvSpPr>
            <a:spLocks noChangeShapeType="1"/>
          </p:cNvSpPr>
          <p:nvPr/>
        </p:nvSpPr>
        <p:spPr bwMode="auto">
          <a:xfrm flipH="1">
            <a:off x="2266950" y="2547714"/>
            <a:ext cx="819150" cy="5143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31" name="Line 15"/>
          <p:cNvSpPr>
            <a:spLocks noChangeShapeType="1"/>
          </p:cNvSpPr>
          <p:nvPr/>
        </p:nvSpPr>
        <p:spPr bwMode="auto">
          <a:xfrm flipV="1">
            <a:off x="2266950" y="3404964"/>
            <a:ext cx="0" cy="5715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32" name="Line 16"/>
          <p:cNvSpPr>
            <a:spLocks noChangeShapeType="1"/>
          </p:cNvSpPr>
          <p:nvPr/>
        </p:nvSpPr>
        <p:spPr bwMode="auto">
          <a:xfrm>
            <a:off x="5197079" y="3404964"/>
            <a:ext cx="0" cy="5715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35" name="Line 19"/>
          <p:cNvSpPr>
            <a:spLocks noChangeShapeType="1"/>
          </p:cNvSpPr>
          <p:nvPr/>
        </p:nvSpPr>
        <p:spPr bwMode="auto">
          <a:xfrm>
            <a:off x="3314700" y="2547714"/>
            <a:ext cx="914400" cy="5143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36" name="Text Box 20"/>
          <p:cNvSpPr txBox="1">
            <a:spLocks noChangeArrowheads="1"/>
          </p:cNvSpPr>
          <p:nvPr/>
        </p:nvSpPr>
        <p:spPr bwMode="auto">
          <a:xfrm>
            <a:off x="1714500" y="1155129"/>
            <a:ext cx="551008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20000"/>
              </a:spcBef>
              <a:buSzPct val="90000"/>
            </a:pPr>
            <a:r>
              <a:rPr lang="en-US" altLang="zh-CN" sz="1350" dirty="0">
                <a:latin typeface="Tahoma" panose="020B0604030504040204" pitchFamily="34" charset="0"/>
              </a:rPr>
              <a:t>[</a:t>
            </a:r>
            <a:r>
              <a:rPr lang="zh-CN" altLang="en-US" sz="1350" dirty="0">
                <a:latin typeface="Times New Roman" panose="02020603050405020304" pitchFamily="18" charset="0"/>
              </a:rPr>
              <a:t>例</a:t>
            </a:r>
            <a:r>
              <a:rPr lang="en-US" altLang="zh-CN" sz="1350" dirty="0">
                <a:latin typeface="Tahoma" panose="020B0604030504040204" pitchFamily="34" charset="0"/>
              </a:rPr>
              <a:t>]</a:t>
            </a:r>
            <a:r>
              <a:rPr lang="zh-CN" altLang="en-US" sz="1350" dirty="0" smtClean="0">
                <a:latin typeface="Times New Roman" panose="02020603050405020304" pitchFamily="18" charset="0"/>
              </a:rPr>
              <a:t>在</a:t>
            </a:r>
            <a:r>
              <a:rPr lang="zh-CN" altLang="en-US" sz="1350" dirty="0">
                <a:latin typeface="Times New Roman" panose="02020603050405020304" pitchFamily="18" charset="0"/>
              </a:rPr>
              <a:t>工行</a:t>
            </a:r>
            <a:r>
              <a:rPr lang="zh-CN" altLang="en-US" sz="1350" dirty="0" smtClean="0">
                <a:latin typeface="Times New Roman" panose="02020603050405020304" pitchFamily="18" charset="0"/>
              </a:rPr>
              <a:t>上海</a:t>
            </a:r>
            <a:r>
              <a:rPr lang="zh-CN" altLang="en-US" sz="1350" dirty="0">
                <a:latin typeface="Times New Roman" panose="02020603050405020304" pitchFamily="18" charset="0"/>
              </a:rPr>
              <a:t>分行开户的甲公司汇出</a:t>
            </a:r>
            <a:r>
              <a:rPr lang="en-US" altLang="zh-CN" sz="1350" dirty="0">
                <a:latin typeface="Tahoma" panose="020B0604030504040204" pitchFamily="34" charset="0"/>
              </a:rPr>
              <a:t>100</a:t>
            </a:r>
            <a:r>
              <a:rPr lang="zh-CN" altLang="en-US" sz="1350" dirty="0">
                <a:latin typeface="Times New Roman" panose="02020603050405020304" pitchFamily="18" charset="0"/>
              </a:rPr>
              <a:t>万至北京农行乙公司。</a:t>
            </a:r>
            <a:endParaRPr lang="zh-CN" altLang="en-US" sz="2100" dirty="0">
              <a:latin typeface="Tahoma" panose="020B0604030504040204" pitchFamily="34" charset="0"/>
            </a:endParaRPr>
          </a:p>
        </p:txBody>
      </p:sp>
      <p:sp>
        <p:nvSpPr>
          <p:cNvPr id="38" name="Rectangle 2"/>
          <p:cNvSpPr txBox="1">
            <a:spLocks noChangeArrowheads="1"/>
          </p:cNvSpPr>
          <p:nvPr/>
        </p:nvSpPr>
        <p:spPr bwMode="auto">
          <a:xfrm>
            <a:off x="539552" y="182378"/>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HVPS-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资金</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清算</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3" name="Text Box 3"/>
          <p:cNvSpPr txBox="1">
            <a:spLocks noChangeArrowheads="1"/>
          </p:cNvSpPr>
          <p:nvPr/>
        </p:nvSpPr>
        <p:spPr bwMode="auto">
          <a:xfrm>
            <a:off x="4468602" y="1517541"/>
            <a:ext cx="3143250" cy="2481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257175" indent="-257175" algn="just" eaLnBrk="0" hangingPunct="0">
              <a:spcBef>
                <a:spcPct val="50000"/>
              </a:spcBef>
              <a:buAutoNum type="arabicPeriod"/>
            </a:pPr>
            <a:r>
              <a:rPr lang="zh-CN" altLang="en-US" sz="1350" dirty="0">
                <a:latin typeface="仿宋_GB2312" pitchFamily="1" charset="-122"/>
              </a:rPr>
              <a:t>发起行将申请撤销报文通过</a:t>
            </a:r>
            <a:r>
              <a:rPr lang="en-US" altLang="zh-CN" sz="1350" dirty="0">
                <a:latin typeface="仿宋_GB2312" pitchFamily="1" charset="-122"/>
              </a:rPr>
              <a:t>CCPC</a:t>
            </a:r>
            <a:endParaRPr lang="en-US" altLang="zh-CN" sz="1350" dirty="0">
              <a:latin typeface="仿宋_GB2312" pitchFamily="1" charset="-122"/>
            </a:endParaRPr>
          </a:p>
          <a:p>
            <a:pPr algn="just" eaLnBrk="0" hangingPunct="0">
              <a:spcBef>
                <a:spcPct val="50000"/>
              </a:spcBef>
            </a:pPr>
            <a:r>
              <a:rPr lang="en-US" altLang="zh-CN" sz="1350" dirty="0">
                <a:latin typeface="仿宋_GB2312" pitchFamily="1" charset="-122"/>
              </a:rPr>
              <a:t>   </a:t>
            </a:r>
            <a:r>
              <a:rPr lang="zh-CN" altLang="en-US" sz="1350" dirty="0">
                <a:latin typeface="仿宋_GB2312" pitchFamily="1" charset="-122"/>
              </a:rPr>
              <a:t>发往</a:t>
            </a:r>
            <a:r>
              <a:rPr lang="en-US" altLang="zh-CN" sz="1350" dirty="0">
                <a:latin typeface="仿宋_GB2312" pitchFamily="1" charset="-122"/>
              </a:rPr>
              <a:t>NPC</a:t>
            </a:r>
            <a:r>
              <a:rPr lang="zh-CN" altLang="en-US" sz="1350" dirty="0">
                <a:latin typeface="仿宋_GB2312" pitchFamily="1" charset="-122"/>
              </a:rPr>
              <a:t>；</a:t>
            </a:r>
            <a:endParaRPr lang="en-US" altLang="zh-CN" sz="1350" dirty="0">
              <a:latin typeface="仿宋_GB2312" pitchFamily="1" charset="-122"/>
            </a:endParaRPr>
          </a:p>
          <a:p>
            <a:pPr algn="just" eaLnBrk="0" hangingPunct="0">
              <a:spcBef>
                <a:spcPct val="50000"/>
              </a:spcBef>
            </a:pPr>
            <a:r>
              <a:rPr lang="en-US" altLang="zh-CN" sz="1350" dirty="0">
                <a:latin typeface="仿宋_GB2312" pitchFamily="1" charset="-122"/>
              </a:rPr>
              <a:t>2. NPC</a:t>
            </a:r>
            <a:r>
              <a:rPr lang="zh-CN" altLang="en-US" sz="1350" dirty="0">
                <a:latin typeface="仿宋_GB2312" pitchFamily="1" charset="-122"/>
              </a:rPr>
              <a:t>检查是否满足撤销条件</a:t>
            </a:r>
            <a:r>
              <a:rPr lang="en-US" altLang="zh-CN" sz="1350" dirty="0">
                <a:latin typeface="仿宋_GB2312" pitchFamily="1" charset="-122"/>
              </a:rPr>
              <a:t>,</a:t>
            </a:r>
            <a:r>
              <a:rPr lang="zh-CN" altLang="en-US" sz="1350" dirty="0">
                <a:latin typeface="仿宋_GB2312" pitchFamily="1" charset="-122"/>
              </a:rPr>
              <a:t>符合撤</a:t>
            </a:r>
            <a:endParaRPr lang="zh-CN" altLang="en-US" sz="1350" dirty="0">
              <a:latin typeface="仿宋_GB2312" pitchFamily="1" charset="-122"/>
            </a:endParaRPr>
          </a:p>
          <a:p>
            <a:pPr algn="just" eaLnBrk="0" hangingPunct="0">
              <a:spcBef>
                <a:spcPct val="50000"/>
              </a:spcBef>
            </a:pPr>
            <a:r>
              <a:rPr lang="zh-CN" altLang="en-US" sz="1350" dirty="0">
                <a:latin typeface="仿宋_GB2312" pitchFamily="1" charset="-122"/>
              </a:rPr>
              <a:t>   销条件的将支付指令撤销</a:t>
            </a:r>
            <a:r>
              <a:rPr lang="en-US" altLang="zh-CN" sz="1350" dirty="0">
                <a:latin typeface="仿宋_GB2312" pitchFamily="1" charset="-122"/>
              </a:rPr>
              <a:t>,</a:t>
            </a:r>
            <a:r>
              <a:rPr lang="zh-CN" altLang="en-US" sz="1350" dirty="0">
                <a:latin typeface="仿宋_GB2312" pitchFamily="1" charset="-122"/>
              </a:rPr>
              <a:t>否则</a:t>
            </a:r>
            <a:r>
              <a:rPr lang="en-US" altLang="zh-CN" sz="1350" dirty="0">
                <a:latin typeface="仿宋_GB2312" pitchFamily="1" charset="-122"/>
              </a:rPr>
              <a:t>,</a:t>
            </a:r>
            <a:r>
              <a:rPr lang="zh-CN" altLang="en-US" sz="1350" dirty="0">
                <a:latin typeface="仿宋_GB2312" pitchFamily="1" charset="-122"/>
              </a:rPr>
              <a:t>拒</a:t>
            </a:r>
            <a:endParaRPr lang="zh-CN" altLang="en-US" sz="1350" dirty="0">
              <a:latin typeface="仿宋_GB2312" pitchFamily="1" charset="-122"/>
            </a:endParaRPr>
          </a:p>
          <a:p>
            <a:pPr algn="just" eaLnBrk="0" hangingPunct="0">
              <a:spcBef>
                <a:spcPct val="50000"/>
              </a:spcBef>
            </a:pPr>
            <a:r>
              <a:rPr lang="zh-CN" altLang="en-US" sz="1350" dirty="0">
                <a:latin typeface="仿宋_GB2312" pitchFamily="1" charset="-122"/>
              </a:rPr>
              <a:t>   绝撤销；</a:t>
            </a:r>
            <a:endParaRPr lang="zh-CN" altLang="en-US" sz="1350" dirty="0">
              <a:latin typeface="仿宋_GB2312" pitchFamily="1" charset="-122"/>
            </a:endParaRPr>
          </a:p>
          <a:p>
            <a:pPr eaLnBrk="0" hangingPunct="0">
              <a:spcBef>
                <a:spcPct val="50000"/>
              </a:spcBef>
            </a:pPr>
            <a:r>
              <a:rPr lang="zh-CN" altLang="en-US" sz="1350" dirty="0">
                <a:latin typeface="仿宋_GB2312" pitchFamily="1" charset="-122"/>
              </a:rPr>
              <a:t>   </a:t>
            </a:r>
            <a:r>
              <a:rPr lang="zh-CN" altLang="en-US" sz="1350" b="1" dirty="0">
                <a:latin typeface="仿宋_GB2312" pitchFamily="1" charset="-122"/>
              </a:rPr>
              <a:t>允许撤销条件</a:t>
            </a:r>
            <a:r>
              <a:rPr lang="en-US" altLang="zh-CN" sz="1350" dirty="0">
                <a:latin typeface="仿宋_GB2312" pitchFamily="1" charset="-122"/>
              </a:rPr>
              <a:t>:</a:t>
            </a:r>
            <a:r>
              <a:rPr lang="zh-CN" altLang="en-US" sz="1350" dirty="0">
                <a:latin typeface="仿宋_GB2312" pitchFamily="1" charset="-122"/>
              </a:rPr>
              <a:t>需撤销的支付指令</a:t>
            </a:r>
            <a:endParaRPr lang="zh-CN" altLang="en-US" sz="1350" dirty="0">
              <a:latin typeface="仿宋_GB2312" pitchFamily="1" charset="-122"/>
            </a:endParaRPr>
          </a:p>
          <a:p>
            <a:pPr eaLnBrk="0" hangingPunct="0">
              <a:spcBef>
                <a:spcPct val="50000"/>
              </a:spcBef>
            </a:pPr>
            <a:r>
              <a:rPr lang="zh-CN" altLang="en-US" sz="1350" dirty="0">
                <a:latin typeface="仿宋_GB2312" pitchFamily="1" charset="-122"/>
              </a:rPr>
              <a:t>                 尚未清算资金</a:t>
            </a:r>
            <a:endParaRPr lang="zh-CN" altLang="en-US" sz="1350" dirty="0">
              <a:latin typeface="仿宋_GB2312" pitchFamily="1" charset="-122"/>
            </a:endParaRPr>
          </a:p>
          <a:p>
            <a:pPr algn="just" eaLnBrk="0" hangingPunct="0">
              <a:spcBef>
                <a:spcPct val="50000"/>
              </a:spcBef>
            </a:pPr>
            <a:r>
              <a:rPr lang="en-US" altLang="zh-CN" sz="1350" dirty="0">
                <a:latin typeface="仿宋_GB2312" pitchFamily="1" charset="-122"/>
              </a:rPr>
              <a:t>3. NPC</a:t>
            </a:r>
            <a:r>
              <a:rPr lang="zh-CN" altLang="en-US" sz="1350" dirty="0">
                <a:latin typeface="仿宋_GB2312" pitchFamily="1" charset="-122"/>
              </a:rPr>
              <a:t>生成撤销应答报文发往发起行。</a:t>
            </a:r>
            <a:endParaRPr lang="en-US" altLang="zh-CN" sz="1350" dirty="0">
              <a:latin typeface="仿宋_GB2312" pitchFamily="1" charset="-122"/>
            </a:endParaRPr>
          </a:p>
        </p:txBody>
      </p:sp>
      <p:sp>
        <p:nvSpPr>
          <p:cNvPr id="4" name="Rectangle 4"/>
          <p:cNvSpPr>
            <a:spLocks noChangeArrowheads="1"/>
          </p:cNvSpPr>
          <p:nvPr/>
        </p:nvSpPr>
        <p:spPr bwMode="auto">
          <a:xfrm>
            <a:off x="2468352" y="3964800"/>
            <a:ext cx="921544" cy="28575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zh-CN" altLang="en-US" sz="1050">
                <a:latin typeface="Times New Roman" panose="02020603050405020304" pitchFamily="18" charset="0"/>
              </a:rPr>
              <a:t>发起行</a:t>
            </a:r>
            <a:endParaRPr lang="zh-CN" altLang="en-US" sz="1050">
              <a:latin typeface="Times New Roman" panose="02020603050405020304" pitchFamily="18" charset="0"/>
            </a:endParaRPr>
          </a:p>
        </p:txBody>
      </p:sp>
      <p:sp>
        <p:nvSpPr>
          <p:cNvPr id="5" name="Rectangle 5"/>
          <p:cNvSpPr>
            <a:spLocks noChangeArrowheads="1"/>
          </p:cNvSpPr>
          <p:nvPr/>
        </p:nvSpPr>
        <p:spPr bwMode="auto">
          <a:xfrm>
            <a:off x="2639802" y="1914544"/>
            <a:ext cx="628650" cy="28575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050" b="1">
                <a:latin typeface="Times New Roman" panose="02020603050405020304" pitchFamily="18" charset="0"/>
              </a:rPr>
              <a:t>NPC</a:t>
            </a:r>
            <a:endParaRPr lang="en-US" altLang="zh-CN" sz="1050" b="1">
              <a:latin typeface="Times New Roman" panose="02020603050405020304" pitchFamily="18" charset="0"/>
            </a:endParaRPr>
          </a:p>
        </p:txBody>
      </p:sp>
      <p:sp>
        <p:nvSpPr>
          <p:cNvPr id="6" name="Rectangle 6"/>
          <p:cNvSpPr>
            <a:spLocks noChangeArrowheads="1"/>
          </p:cNvSpPr>
          <p:nvPr/>
        </p:nvSpPr>
        <p:spPr bwMode="auto">
          <a:xfrm>
            <a:off x="2525502" y="2771794"/>
            <a:ext cx="857250" cy="28575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050" b="1">
                <a:latin typeface="Times New Roman" panose="02020603050405020304" pitchFamily="18" charset="0"/>
              </a:rPr>
              <a:t>CCPC</a:t>
            </a:r>
            <a:endParaRPr lang="en-US" altLang="zh-CN" sz="1050" b="1">
              <a:latin typeface="Times New Roman" panose="02020603050405020304" pitchFamily="18" charset="0"/>
            </a:endParaRPr>
          </a:p>
        </p:txBody>
      </p:sp>
      <p:sp>
        <p:nvSpPr>
          <p:cNvPr id="7" name="Line 7"/>
          <p:cNvSpPr>
            <a:spLocks noChangeShapeType="1"/>
          </p:cNvSpPr>
          <p:nvPr/>
        </p:nvSpPr>
        <p:spPr bwMode="auto">
          <a:xfrm flipH="1">
            <a:off x="2982702" y="2200294"/>
            <a:ext cx="0" cy="5715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8" name="Line 8"/>
          <p:cNvSpPr>
            <a:spLocks noChangeShapeType="1"/>
          </p:cNvSpPr>
          <p:nvPr/>
        </p:nvSpPr>
        <p:spPr bwMode="auto">
          <a:xfrm flipH="1">
            <a:off x="2982702" y="3057544"/>
            <a:ext cx="0" cy="9144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9" name="Line 9"/>
          <p:cNvSpPr>
            <a:spLocks noChangeShapeType="1"/>
          </p:cNvSpPr>
          <p:nvPr/>
        </p:nvSpPr>
        <p:spPr bwMode="auto">
          <a:xfrm flipV="1">
            <a:off x="2239752" y="2371744"/>
            <a:ext cx="0" cy="1657350"/>
          </a:xfrm>
          <a:prstGeom prst="line">
            <a:avLst/>
          </a:prstGeom>
          <a:noFill/>
          <a:ln w="28575">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10" name="Line 10"/>
          <p:cNvSpPr>
            <a:spLocks noChangeShapeType="1"/>
          </p:cNvSpPr>
          <p:nvPr/>
        </p:nvSpPr>
        <p:spPr bwMode="auto">
          <a:xfrm flipH="1">
            <a:off x="3611352" y="2314594"/>
            <a:ext cx="0" cy="1657350"/>
          </a:xfrm>
          <a:prstGeom prst="line">
            <a:avLst/>
          </a:prstGeom>
          <a:noFill/>
          <a:ln w="28575">
            <a:solidFill>
              <a:srgbClr val="FF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11" name="AutoShape 11"/>
          <p:cNvSpPr>
            <a:spLocks noChangeArrowheads="1"/>
          </p:cNvSpPr>
          <p:nvPr/>
        </p:nvSpPr>
        <p:spPr bwMode="auto">
          <a:xfrm>
            <a:off x="1439652" y="2625347"/>
            <a:ext cx="514350" cy="685800"/>
          </a:xfrm>
          <a:prstGeom prst="wedgeRoundRectCallout">
            <a:avLst>
              <a:gd name="adj1" fmla="val 101389"/>
              <a:gd name="adj2" fmla="val 84898"/>
              <a:gd name="adj3" fmla="val 16667"/>
            </a:avLst>
          </a:prstGeom>
          <a:solidFill>
            <a:srgbClr val="FFFFFF"/>
          </a:solidFill>
          <a:ln w="9525">
            <a:solidFill>
              <a:srgbClr val="000000"/>
            </a:solidFill>
            <a:miter lim="800000"/>
          </a:ln>
        </p:spPr>
        <p:txBody>
          <a:bodyPr/>
          <a:lstStyle/>
          <a:p>
            <a:pPr algn="just" eaLnBrk="0" hangingPunct="0"/>
            <a:r>
              <a:rPr lang="zh-CN" altLang="en-US" sz="1200">
                <a:latin typeface="仿宋_GB2312" pitchFamily="1" charset="-122"/>
              </a:rPr>
              <a:t>撤销申请报文</a:t>
            </a:r>
            <a:endParaRPr lang="zh-CN" altLang="en-US" sz="1200">
              <a:latin typeface="仿宋_GB2312" pitchFamily="1" charset="-122"/>
            </a:endParaRPr>
          </a:p>
        </p:txBody>
      </p:sp>
      <p:sp>
        <p:nvSpPr>
          <p:cNvPr id="12" name="AutoShape 12"/>
          <p:cNvSpPr>
            <a:spLocks noChangeArrowheads="1"/>
          </p:cNvSpPr>
          <p:nvPr/>
        </p:nvSpPr>
        <p:spPr bwMode="auto">
          <a:xfrm>
            <a:off x="3782802" y="2478900"/>
            <a:ext cx="514350" cy="685800"/>
          </a:xfrm>
          <a:prstGeom prst="wedgeRoundRectCallout">
            <a:avLst>
              <a:gd name="adj1" fmla="val -84722"/>
              <a:gd name="adj2" fmla="val 119968"/>
              <a:gd name="adj3" fmla="val 16667"/>
            </a:avLst>
          </a:prstGeom>
          <a:solidFill>
            <a:srgbClr val="FFFFFF"/>
          </a:solidFill>
          <a:ln w="9525">
            <a:solidFill>
              <a:srgbClr val="000000"/>
            </a:solidFill>
            <a:miter lim="800000"/>
          </a:ln>
        </p:spPr>
        <p:txBody>
          <a:bodyPr/>
          <a:lstStyle/>
          <a:p>
            <a:pPr algn="just" eaLnBrk="0" hangingPunct="0"/>
            <a:r>
              <a:rPr lang="zh-CN" altLang="en-US" sz="1200">
                <a:latin typeface="仿宋_GB2312" pitchFamily="1" charset="-122"/>
              </a:rPr>
              <a:t>撤销应答报文</a:t>
            </a:r>
            <a:endParaRPr lang="zh-CN" altLang="en-US" sz="1200">
              <a:latin typeface="仿宋_GB2312" pitchFamily="1" charset="-122"/>
            </a:endParaRPr>
          </a:p>
        </p:txBody>
      </p:sp>
      <p:sp>
        <p:nvSpPr>
          <p:cNvPr id="13" name="AutoShape 13"/>
          <p:cNvSpPr>
            <a:spLocks noChangeArrowheads="1"/>
          </p:cNvSpPr>
          <p:nvPr/>
        </p:nvSpPr>
        <p:spPr bwMode="auto">
          <a:xfrm>
            <a:off x="1782552" y="1335900"/>
            <a:ext cx="628650" cy="571500"/>
          </a:xfrm>
          <a:prstGeom prst="wedgeRoundRectCallout">
            <a:avLst>
              <a:gd name="adj1" fmla="val 83333"/>
              <a:gd name="adj2" fmla="val 88750"/>
              <a:gd name="adj3" fmla="val 16667"/>
            </a:avLst>
          </a:prstGeom>
          <a:solidFill>
            <a:srgbClr val="FFFFFF"/>
          </a:solidFill>
          <a:ln w="9525">
            <a:solidFill>
              <a:srgbClr val="000000"/>
            </a:solidFill>
            <a:miter lim="800000"/>
          </a:ln>
        </p:spPr>
        <p:txBody>
          <a:bodyPr/>
          <a:lstStyle/>
          <a:p>
            <a:pPr algn="ctr" eaLnBrk="0" hangingPunct="0"/>
            <a:r>
              <a:rPr lang="zh-CN" altLang="en-US" sz="1200">
                <a:latin typeface="仿宋_GB2312" pitchFamily="1" charset="-122"/>
              </a:rPr>
              <a:t>撤销</a:t>
            </a:r>
            <a:endParaRPr lang="zh-CN" altLang="en-US" sz="1200">
              <a:latin typeface="仿宋_GB2312" pitchFamily="1" charset="-122"/>
            </a:endParaRPr>
          </a:p>
          <a:p>
            <a:pPr algn="ctr" eaLnBrk="0" hangingPunct="0"/>
            <a:r>
              <a:rPr lang="zh-CN" altLang="en-US" sz="1200">
                <a:latin typeface="仿宋_GB2312" pitchFamily="1" charset="-122"/>
              </a:rPr>
              <a:t>处理</a:t>
            </a:r>
            <a:endParaRPr lang="zh-CN" altLang="en-US" sz="1200">
              <a:latin typeface="仿宋_GB2312" pitchFamily="1" charset="-122"/>
            </a:endParaRPr>
          </a:p>
        </p:txBody>
      </p:sp>
      <p:sp>
        <p:nvSpPr>
          <p:cNvPr id="16" name="Rectangle 2"/>
          <p:cNvSpPr txBox="1">
            <a:spLocks noChangeArrowheads="1"/>
          </p:cNvSpPr>
          <p:nvPr/>
        </p:nvSpPr>
        <p:spPr bwMode="auto">
          <a:xfrm>
            <a:off x="539552" y="182378"/>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HVPS-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业务撤销处理流程</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3" name="Rectangle 3"/>
          <p:cNvSpPr>
            <a:spLocks noChangeArrowheads="1"/>
          </p:cNvSpPr>
          <p:nvPr/>
        </p:nvSpPr>
        <p:spPr bwMode="auto">
          <a:xfrm>
            <a:off x="3266815" y="3250964"/>
            <a:ext cx="921544" cy="28575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zh-CN" altLang="en-US" sz="1050">
                <a:latin typeface="Times New Roman" panose="02020603050405020304" pitchFamily="18" charset="0"/>
              </a:rPr>
              <a:t>申请行</a:t>
            </a:r>
            <a:endParaRPr lang="zh-CN" altLang="en-US" sz="1050">
              <a:latin typeface="Times New Roman" panose="02020603050405020304" pitchFamily="18" charset="0"/>
            </a:endParaRPr>
          </a:p>
        </p:txBody>
      </p:sp>
      <p:sp>
        <p:nvSpPr>
          <p:cNvPr id="4" name="Rectangle 4"/>
          <p:cNvSpPr>
            <a:spLocks noChangeArrowheads="1"/>
          </p:cNvSpPr>
          <p:nvPr/>
        </p:nvSpPr>
        <p:spPr bwMode="auto">
          <a:xfrm>
            <a:off x="4327661" y="1200708"/>
            <a:ext cx="628650" cy="28575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050" b="1">
                <a:latin typeface="Times New Roman" panose="02020603050405020304" pitchFamily="18" charset="0"/>
              </a:rPr>
              <a:t>NPC</a:t>
            </a:r>
            <a:endParaRPr lang="en-US" altLang="zh-CN" sz="1050" b="1">
              <a:latin typeface="Times New Roman" panose="02020603050405020304" pitchFamily="18" charset="0"/>
            </a:endParaRPr>
          </a:p>
        </p:txBody>
      </p:sp>
      <p:sp>
        <p:nvSpPr>
          <p:cNvPr id="5" name="Rectangle 5"/>
          <p:cNvSpPr>
            <a:spLocks noChangeArrowheads="1"/>
          </p:cNvSpPr>
          <p:nvPr/>
        </p:nvSpPr>
        <p:spPr bwMode="auto">
          <a:xfrm>
            <a:off x="4777718" y="2061530"/>
            <a:ext cx="857250" cy="28575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050" b="1">
                <a:latin typeface="Times New Roman" panose="02020603050405020304" pitchFamily="18" charset="0"/>
              </a:rPr>
              <a:t>CCPC</a:t>
            </a:r>
            <a:endParaRPr lang="en-US" altLang="zh-CN" sz="1050" b="1">
              <a:latin typeface="Times New Roman" panose="02020603050405020304" pitchFamily="18" charset="0"/>
            </a:endParaRPr>
          </a:p>
        </p:txBody>
      </p:sp>
      <p:sp>
        <p:nvSpPr>
          <p:cNvPr id="6" name="Rectangle 6"/>
          <p:cNvSpPr>
            <a:spLocks noChangeArrowheads="1"/>
          </p:cNvSpPr>
          <p:nvPr/>
        </p:nvSpPr>
        <p:spPr bwMode="auto">
          <a:xfrm>
            <a:off x="3359684" y="2057958"/>
            <a:ext cx="857250" cy="28575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050" b="1">
                <a:latin typeface="Times New Roman" panose="02020603050405020304" pitchFamily="18" charset="0"/>
              </a:rPr>
              <a:t>CCPC</a:t>
            </a:r>
            <a:endParaRPr lang="en-US" altLang="zh-CN" sz="1050" b="1">
              <a:latin typeface="Times New Roman" panose="02020603050405020304" pitchFamily="18" charset="0"/>
            </a:endParaRPr>
          </a:p>
        </p:txBody>
      </p:sp>
      <p:sp>
        <p:nvSpPr>
          <p:cNvPr id="7" name="Line 7"/>
          <p:cNvSpPr>
            <a:spLocks noChangeShapeType="1"/>
          </p:cNvSpPr>
          <p:nvPr/>
        </p:nvSpPr>
        <p:spPr bwMode="auto">
          <a:xfrm flipH="1">
            <a:off x="3713299" y="1486458"/>
            <a:ext cx="842963" cy="5715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8" name="Line 8"/>
          <p:cNvSpPr>
            <a:spLocks noChangeShapeType="1"/>
          </p:cNvSpPr>
          <p:nvPr/>
        </p:nvSpPr>
        <p:spPr bwMode="auto">
          <a:xfrm>
            <a:off x="4613411" y="1486458"/>
            <a:ext cx="585788" cy="5715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9" name="Line 9"/>
          <p:cNvSpPr>
            <a:spLocks noChangeShapeType="1"/>
          </p:cNvSpPr>
          <p:nvPr/>
        </p:nvSpPr>
        <p:spPr bwMode="auto">
          <a:xfrm flipH="1">
            <a:off x="3695440" y="2343708"/>
            <a:ext cx="0" cy="9144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10" name="Line 10"/>
          <p:cNvSpPr>
            <a:spLocks noChangeShapeType="1"/>
          </p:cNvSpPr>
          <p:nvPr/>
        </p:nvSpPr>
        <p:spPr bwMode="auto">
          <a:xfrm>
            <a:off x="5234918" y="2343708"/>
            <a:ext cx="0" cy="85725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11" name="Rectangle 11"/>
          <p:cNvSpPr>
            <a:spLocks noChangeArrowheads="1"/>
          </p:cNvSpPr>
          <p:nvPr/>
        </p:nvSpPr>
        <p:spPr bwMode="auto">
          <a:xfrm>
            <a:off x="4741999" y="3200958"/>
            <a:ext cx="971550" cy="34290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zh-CN" altLang="en-US" sz="1050">
                <a:latin typeface="Times New Roman" panose="02020603050405020304" pitchFamily="18" charset="0"/>
              </a:rPr>
              <a:t>退回行</a:t>
            </a:r>
            <a:endParaRPr lang="zh-CN" altLang="en-US" sz="1050">
              <a:latin typeface="Times New Roman" panose="02020603050405020304" pitchFamily="18" charset="0"/>
            </a:endParaRPr>
          </a:p>
        </p:txBody>
      </p:sp>
      <p:sp>
        <p:nvSpPr>
          <p:cNvPr id="12" name="AutoShape 12"/>
          <p:cNvSpPr>
            <a:spLocks noChangeArrowheads="1"/>
          </p:cNvSpPr>
          <p:nvPr/>
        </p:nvSpPr>
        <p:spPr bwMode="auto">
          <a:xfrm>
            <a:off x="2741748" y="2572308"/>
            <a:ext cx="953691" cy="571500"/>
          </a:xfrm>
          <a:prstGeom prst="wedgeEllipseCallout">
            <a:avLst>
              <a:gd name="adj1" fmla="val 42560"/>
              <a:gd name="adj2" fmla="val 64792"/>
            </a:avLst>
          </a:prstGeom>
          <a:solidFill>
            <a:srgbClr val="FFFFFF"/>
          </a:solidFill>
          <a:ln w="9525">
            <a:solidFill>
              <a:srgbClr val="000000"/>
            </a:solidFill>
            <a:miter lim="800000"/>
          </a:ln>
        </p:spPr>
        <p:txBody>
          <a:bodyPr/>
          <a:lstStyle/>
          <a:p>
            <a:pPr algn="just" eaLnBrk="0" hangingPunct="0"/>
            <a:r>
              <a:rPr lang="en-US" altLang="zh-CN" sz="900" dirty="0">
                <a:latin typeface="仿宋_GB2312" pitchFamily="1" charset="-122"/>
              </a:rPr>
              <a:t> </a:t>
            </a:r>
            <a:r>
              <a:rPr lang="zh-CN" altLang="en-US" sz="825" dirty="0">
                <a:latin typeface="仿宋_GB2312" pitchFamily="1" charset="-122"/>
              </a:rPr>
              <a:t>退回申请应答登</a:t>
            </a:r>
            <a:endParaRPr lang="zh-CN" altLang="en-US" sz="825" dirty="0">
              <a:latin typeface="仿宋_GB2312" pitchFamily="1" charset="-122"/>
            </a:endParaRPr>
          </a:p>
          <a:p>
            <a:pPr algn="just" eaLnBrk="0" hangingPunct="0"/>
            <a:r>
              <a:rPr lang="zh-CN" altLang="en-US" sz="825" dirty="0">
                <a:latin typeface="仿宋_GB2312" pitchFamily="1" charset="-122"/>
              </a:rPr>
              <a:t>  记簿</a:t>
            </a:r>
            <a:endParaRPr lang="zh-CN" altLang="en-US" sz="825" dirty="0">
              <a:latin typeface="仿宋_GB2312" pitchFamily="1" charset="-122"/>
            </a:endParaRPr>
          </a:p>
        </p:txBody>
      </p:sp>
      <p:sp>
        <p:nvSpPr>
          <p:cNvPr id="15" name="AutoShape 15"/>
          <p:cNvSpPr>
            <a:spLocks noChangeArrowheads="1"/>
          </p:cNvSpPr>
          <p:nvPr/>
        </p:nvSpPr>
        <p:spPr bwMode="auto">
          <a:xfrm>
            <a:off x="5436096" y="2451407"/>
            <a:ext cx="859829" cy="571500"/>
          </a:xfrm>
          <a:prstGeom prst="wedgeEllipseCallout">
            <a:avLst>
              <a:gd name="adj1" fmla="val -45389"/>
              <a:gd name="adj2" fmla="val 80833"/>
            </a:avLst>
          </a:prstGeom>
          <a:solidFill>
            <a:srgbClr val="FFFFFF"/>
          </a:solidFill>
          <a:ln w="9525">
            <a:solidFill>
              <a:srgbClr val="000000"/>
            </a:solidFill>
            <a:miter lim="800000"/>
          </a:ln>
        </p:spPr>
        <p:txBody>
          <a:bodyPr/>
          <a:lstStyle/>
          <a:p>
            <a:pPr algn="just" eaLnBrk="0" hangingPunct="0"/>
            <a:r>
              <a:rPr lang="en-US" altLang="zh-CN" sz="900" dirty="0">
                <a:latin typeface="仿宋_GB2312" pitchFamily="1" charset="-122"/>
              </a:rPr>
              <a:t> </a:t>
            </a:r>
            <a:r>
              <a:rPr lang="zh-CN" altLang="en-US" sz="825" dirty="0">
                <a:latin typeface="仿宋_GB2312" pitchFamily="1" charset="-122"/>
              </a:rPr>
              <a:t>退回申   请应答登</a:t>
            </a:r>
            <a:endParaRPr lang="zh-CN" altLang="en-US" sz="825" dirty="0">
              <a:latin typeface="仿宋_GB2312" pitchFamily="1" charset="-122"/>
            </a:endParaRPr>
          </a:p>
          <a:p>
            <a:pPr algn="just" eaLnBrk="0" hangingPunct="0"/>
            <a:r>
              <a:rPr lang="zh-CN" altLang="en-US" sz="825" dirty="0">
                <a:latin typeface="仿宋_GB2312" pitchFamily="1" charset="-122"/>
              </a:rPr>
              <a:t>  记簿</a:t>
            </a:r>
            <a:endParaRPr lang="zh-CN" altLang="en-US" sz="825" dirty="0">
              <a:latin typeface="仿宋_GB2312" pitchFamily="1" charset="-122"/>
            </a:endParaRPr>
          </a:p>
        </p:txBody>
      </p:sp>
      <p:sp>
        <p:nvSpPr>
          <p:cNvPr id="17" name="Text Box 17"/>
          <p:cNvSpPr txBox="1">
            <a:spLocks noChangeArrowheads="1"/>
          </p:cNvSpPr>
          <p:nvPr/>
        </p:nvSpPr>
        <p:spPr bwMode="auto">
          <a:xfrm>
            <a:off x="1774747" y="3825103"/>
            <a:ext cx="6263115" cy="559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0" hangingPunct="0">
              <a:spcBef>
                <a:spcPct val="25000"/>
              </a:spcBef>
            </a:pPr>
            <a:r>
              <a:rPr lang="zh-CN" altLang="en-US" sz="1350" dirty="0">
                <a:solidFill>
                  <a:srgbClr val="3366FF"/>
                </a:solidFill>
                <a:latin typeface="微软雅黑" panose="020B0503020204020204" charset="-122"/>
                <a:ea typeface="微软雅黑" panose="020B0503020204020204" charset="-122"/>
              </a:rPr>
              <a:t>注：</a:t>
            </a:r>
            <a:r>
              <a:rPr lang="en-US" altLang="zh-CN" sz="1350" dirty="0">
                <a:solidFill>
                  <a:srgbClr val="3366FF"/>
                </a:solidFill>
                <a:latin typeface="微软雅黑" panose="020B0503020204020204" charset="-122"/>
                <a:ea typeface="微软雅黑" panose="020B0503020204020204" charset="-122"/>
              </a:rPr>
              <a:t>1.</a:t>
            </a:r>
            <a:r>
              <a:rPr lang="zh-CN" altLang="en-US" sz="1350" dirty="0">
                <a:solidFill>
                  <a:srgbClr val="3366FF"/>
                </a:solidFill>
                <a:latin typeface="微软雅黑" panose="020B0503020204020204" charset="-122"/>
                <a:ea typeface="微软雅黑" panose="020B0503020204020204" charset="-122"/>
              </a:rPr>
              <a:t>无论支付业务能否退回，退回行均须向申请行发送业务退回应答报文</a:t>
            </a:r>
            <a:endParaRPr lang="zh-CN" altLang="en-US" sz="1350" dirty="0">
              <a:solidFill>
                <a:srgbClr val="3366FF"/>
              </a:solidFill>
              <a:latin typeface="微软雅黑" panose="020B0503020204020204" charset="-122"/>
              <a:ea typeface="微软雅黑" panose="020B0503020204020204" charset="-122"/>
            </a:endParaRPr>
          </a:p>
          <a:p>
            <a:pPr algn="just" eaLnBrk="0" hangingPunct="0">
              <a:spcBef>
                <a:spcPct val="25000"/>
              </a:spcBef>
            </a:pPr>
            <a:r>
              <a:rPr lang="zh-CN" altLang="en-US" sz="1350" dirty="0">
                <a:solidFill>
                  <a:srgbClr val="3366FF"/>
                </a:solidFill>
                <a:latin typeface="微软雅黑" panose="020B0503020204020204" charset="-122"/>
                <a:ea typeface="微软雅黑" panose="020B0503020204020204" charset="-122"/>
              </a:rPr>
              <a:t>    </a:t>
            </a:r>
            <a:r>
              <a:rPr lang="zh-CN" altLang="en-US" sz="1350" dirty="0" smtClean="0">
                <a:solidFill>
                  <a:srgbClr val="3366FF"/>
                </a:solidFill>
                <a:latin typeface="微软雅黑" panose="020B0503020204020204" charset="-122"/>
                <a:ea typeface="微软雅黑" panose="020B0503020204020204" charset="-122"/>
              </a:rPr>
              <a:t>   </a:t>
            </a:r>
            <a:r>
              <a:rPr lang="en-US" altLang="zh-CN" sz="1350" dirty="0" smtClean="0">
                <a:solidFill>
                  <a:srgbClr val="3366FF"/>
                </a:solidFill>
                <a:latin typeface="微软雅黑" panose="020B0503020204020204" charset="-122"/>
                <a:ea typeface="微软雅黑" panose="020B0503020204020204" charset="-122"/>
              </a:rPr>
              <a:t>2</a:t>
            </a:r>
            <a:r>
              <a:rPr lang="en-US" altLang="zh-CN" sz="1350" dirty="0">
                <a:solidFill>
                  <a:srgbClr val="3366FF"/>
                </a:solidFill>
                <a:latin typeface="微软雅黑" panose="020B0503020204020204" charset="-122"/>
                <a:ea typeface="微软雅黑" panose="020B0503020204020204" charset="-122"/>
              </a:rPr>
              <a:t>.</a:t>
            </a:r>
            <a:r>
              <a:rPr lang="zh-CN" altLang="en-US" sz="1350" dirty="0">
                <a:solidFill>
                  <a:srgbClr val="3366FF"/>
                </a:solidFill>
                <a:latin typeface="微软雅黑" panose="020B0503020204020204" charset="-122"/>
                <a:ea typeface="微软雅黑" panose="020B0503020204020204" charset="-122"/>
              </a:rPr>
              <a:t>业务退回应答报文是信息报文，必须发送退汇支付报文才能退回资金</a:t>
            </a:r>
            <a:endParaRPr lang="zh-CN" altLang="en-US" sz="1350" dirty="0">
              <a:solidFill>
                <a:srgbClr val="3366FF"/>
              </a:solidFill>
              <a:latin typeface="微软雅黑" panose="020B0503020204020204" charset="-122"/>
              <a:ea typeface="微软雅黑" panose="020B0503020204020204" charset="-122"/>
            </a:endParaRPr>
          </a:p>
        </p:txBody>
      </p:sp>
      <p:sp>
        <p:nvSpPr>
          <p:cNvPr id="16" name="Rectangle 2"/>
          <p:cNvSpPr txBox="1">
            <a:spLocks noChangeArrowheads="1"/>
          </p:cNvSpPr>
          <p:nvPr/>
        </p:nvSpPr>
        <p:spPr bwMode="auto">
          <a:xfrm>
            <a:off x="539552" y="182378"/>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HVPS-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业务退回处理流程</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grpSp>
        <p:nvGrpSpPr>
          <p:cNvPr id="4" name="Group 3"/>
          <p:cNvGrpSpPr/>
          <p:nvPr/>
        </p:nvGrpSpPr>
        <p:grpSpPr bwMode="auto">
          <a:xfrm>
            <a:off x="2661215" y="1221600"/>
            <a:ext cx="3494485" cy="2343150"/>
            <a:chOff x="84" y="1392"/>
            <a:chExt cx="2935" cy="1968"/>
          </a:xfrm>
        </p:grpSpPr>
        <p:sp>
          <p:nvSpPr>
            <p:cNvPr id="5" name="Rectangle 4"/>
            <p:cNvSpPr>
              <a:spLocks noChangeArrowheads="1"/>
            </p:cNvSpPr>
            <p:nvPr/>
          </p:nvSpPr>
          <p:spPr bwMode="auto">
            <a:xfrm>
              <a:off x="633" y="3114"/>
              <a:ext cx="774" cy="24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zh-CN" altLang="en-US" sz="1050">
                  <a:latin typeface="Times New Roman" panose="02020603050405020304" pitchFamily="18" charset="0"/>
                </a:rPr>
                <a:t>查询行</a:t>
              </a:r>
              <a:endParaRPr lang="zh-CN" altLang="en-US" sz="1050">
                <a:latin typeface="Times New Roman" panose="02020603050405020304" pitchFamily="18" charset="0"/>
              </a:endParaRPr>
            </a:p>
          </p:txBody>
        </p:sp>
        <p:sp>
          <p:nvSpPr>
            <p:cNvPr id="6" name="Rectangle 5"/>
            <p:cNvSpPr>
              <a:spLocks noChangeArrowheads="1"/>
            </p:cNvSpPr>
            <p:nvPr/>
          </p:nvSpPr>
          <p:spPr bwMode="auto">
            <a:xfrm>
              <a:off x="1524" y="1392"/>
              <a:ext cx="528" cy="24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050" b="1">
                  <a:latin typeface="Times New Roman" panose="02020603050405020304" pitchFamily="18" charset="0"/>
                </a:rPr>
                <a:t>NPC</a:t>
              </a:r>
              <a:endParaRPr lang="en-US" altLang="zh-CN" sz="1050" b="1">
                <a:latin typeface="Times New Roman" panose="02020603050405020304" pitchFamily="18" charset="0"/>
              </a:endParaRPr>
            </a:p>
          </p:txBody>
        </p:sp>
        <p:sp>
          <p:nvSpPr>
            <p:cNvPr id="7" name="Rectangle 6"/>
            <p:cNvSpPr>
              <a:spLocks noChangeArrowheads="1"/>
            </p:cNvSpPr>
            <p:nvPr/>
          </p:nvSpPr>
          <p:spPr bwMode="auto">
            <a:xfrm>
              <a:off x="1902" y="2115"/>
              <a:ext cx="720" cy="24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050" b="1">
                  <a:latin typeface="Times New Roman" panose="02020603050405020304" pitchFamily="18" charset="0"/>
                </a:rPr>
                <a:t>CCPC</a:t>
              </a:r>
              <a:endParaRPr lang="en-US" altLang="zh-CN" sz="1050" b="1">
                <a:latin typeface="Times New Roman" panose="02020603050405020304" pitchFamily="18" charset="0"/>
              </a:endParaRPr>
            </a:p>
          </p:txBody>
        </p:sp>
        <p:sp>
          <p:nvSpPr>
            <p:cNvPr id="8" name="Rectangle 7"/>
            <p:cNvSpPr>
              <a:spLocks noChangeArrowheads="1"/>
            </p:cNvSpPr>
            <p:nvPr/>
          </p:nvSpPr>
          <p:spPr bwMode="auto">
            <a:xfrm>
              <a:off x="711" y="2112"/>
              <a:ext cx="720" cy="24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050" b="1">
                  <a:latin typeface="Times New Roman" panose="02020603050405020304" pitchFamily="18" charset="0"/>
                </a:rPr>
                <a:t>CCPC</a:t>
              </a:r>
              <a:endParaRPr lang="en-US" altLang="zh-CN" sz="1050" b="1">
                <a:latin typeface="Times New Roman" panose="02020603050405020304" pitchFamily="18" charset="0"/>
              </a:endParaRPr>
            </a:p>
          </p:txBody>
        </p:sp>
        <p:sp>
          <p:nvSpPr>
            <p:cNvPr id="9" name="Line 8"/>
            <p:cNvSpPr>
              <a:spLocks noChangeShapeType="1"/>
            </p:cNvSpPr>
            <p:nvPr/>
          </p:nvSpPr>
          <p:spPr bwMode="auto">
            <a:xfrm flipH="1">
              <a:off x="1008" y="1632"/>
              <a:ext cx="708" cy="48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10" name="Line 9"/>
            <p:cNvSpPr>
              <a:spLocks noChangeShapeType="1"/>
            </p:cNvSpPr>
            <p:nvPr/>
          </p:nvSpPr>
          <p:spPr bwMode="auto">
            <a:xfrm>
              <a:off x="1764" y="1632"/>
              <a:ext cx="492" cy="48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11" name="Line 10"/>
            <p:cNvSpPr>
              <a:spLocks noChangeShapeType="1"/>
            </p:cNvSpPr>
            <p:nvPr/>
          </p:nvSpPr>
          <p:spPr bwMode="auto">
            <a:xfrm flipH="1">
              <a:off x="993" y="2352"/>
              <a:ext cx="0" cy="768"/>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12" name="Line 11"/>
            <p:cNvSpPr>
              <a:spLocks noChangeShapeType="1"/>
            </p:cNvSpPr>
            <p:nvPr/>
          </p:nvSpPr>
          <p:spPr bwMode="auto">
            <a:xfrm>
              <a:off x="2286" y="2352"/>
              <a:ext cx="0" cy="72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350"/>
            </a:p>
          </p:txBody>
        </p:sp>
        <p:sp>
          <p:nvSpPr>
            <p:cNvPr id="13" name="Rectangle 12"/>
            <p:cNvSpPr>
              <a:spLocks noChangeArrowheads="1"/>
            </p:cNvSpPr>
            <p:nvPr/>
          </p:nvSpPr>
          <p:spPr bwMode="auto">
            <a:xfrm>
              <a:off x="1911" y="3072"/>
              <a:ext cx="816" cy="288"/>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zh-CN" altLang="en-US" sz="1050">
                  <a:latin typeface="Times New Roman" panose="02020603050405020304" pitchFamily="18" charset="0"/>
                </a:rPr>
                <a:t>查复行</a:t>
              </a:r>
              <a:endParaRPr lang="zh-CN" altLang="en-US" sz="1050">
                <a:latin typeface="Times New Roman" panose="02020603050405020304" pitchFamily="18" charset="0"/>
              </a:endParaRPr>
            </a:p>
          </p:txBody>
        </p:sp>
        <p:sp>
          <p:nvSpPr>
            <p:cNvPr id="14" name="AutoShape 13"/>
            <p:cNvSpPr>
              <a:spLocks noChangeArrowheads="1"/>
            </p:cNvSpPr>
            <p:nvPr/>
          </p:nvSpPr>
          <p:spPr bwMode="auto">
            <a:xfrm>
              <a:off x="84" y="2640"/>
              <a:ext cx="780" cy="336"/>
            </a:xfrm>
            <a:prstGeom prst="wedgeEllipseCallout">
              <a:avLst>
                <a:gd name="adj1" fmla="val 42560"/>
                <a:gd name="adj2" fmla="val 85417"/>
              </a:avLst>
            </a:prstGeom>
            <a:solidFill>
              <a:srgbClr val="FFFFFF"/>
            </a:solidFill>
            <a:ln w="9525">
              <a:solidFill>
                <a:srgbClr val="000000"/>
              </a:solidFill>
              <a:miter lim="800000"/>
            </a:ln>
          </p:spPr>
          <p:txBody>
            <a:bodyPr/>
            <a:lstStyle/>
            <a:p>
              <a:pPr algn="just" eaLnBrk="0" hangingPunct="0"/>
              <a:r>
                <a:rPr lang="en-US" altLang="zh-CN" sz="900" dirty="0">
                  <a:latin typeface="仿宋_GB2312" pitchFamily="1" charset="-122"/>
                </a:rPr>
                <a:t> </a:t>
              </a:r>
              <a:r>
                <a:rPr lang="zh-CN" altLang="en-US" sz="790" dirty="0">
                  <a:latin typeface="仿宋_GB2312" pitchFamily="1" charset="-122"/>
                </a:rPr>
                <a:t>查询</a:t>
              </a:r>
              <a:r>
                <a:rPr lang="zh-CN" altLang="en-US" sz="825" dirty="0">
                  <a:latin typeface="仿宋_GB2312" pitchFamily="1" charset="-122"/>
                </a:rPr>
                <a:t>查</a:t>
              </a:r>
              <a:endParaRPr lang="zh-CN" altLang="en-US" sz="825" dirty="0">
                <a:latin typeface="仿宋_GB2312" pitchFamily="1" charset="-122"/>
              </a:endParaRPr>
            </a:p>
            <a:p>
              <a:pPr algn="just" eaLnBrk="0" hangingPunct="0"/>
              <a:r>
                <a:rPr lang="zh-CN" altLang="en-US" sz="825" dirty="0">
                  <a:latin typeface="仿宋_GB2312" pitchFamily="1" charset="-122"/>
                </a:rPr>
                <a:t>复</a:t>
              </a:r>
              <a:r>
                <a:rPr lang="zh-CN" altLang="en-US" sz="790" dirty="0">
                  <a:latin typeface="仿宋_GB2312" pitchFamily="1" charset="-122"/>
                </a:rPr>
                <a:t>登记簿</a:t>
              </a:r>
              <a:endParaRPr lang="zh-CN" altLang="en-US" sz="825" dirty="0">
                <a:latin typeface="仿宋_GB2312" pitchFamily="1" charset="-122"/>
              </a:endParaRPr>
            </a:p>
          </p:txBody>
        </p:sp>
        <p:sp>
          <p:nvSpPr>
            <p:cNvPr id="17" name="AutoShape 16"/>
            <p:cNvSpPr>
              <a:spLocks noChangeArrowheads="1"/>
            </p:cNvSpPr>
            <p:nvPr/>
          </p:nvSpPr>
          <p:spPr bwMode="auto">
            <a:xfrm>
              <a:off x="2256" y="2496"/>
              <a:ext cx="763" cy="336"/>
            </a:xfrm>
            <a:prstGeom prst="wedgeEllipseCallout">
              <a:avLst>
                <a:gd name="adj1" fmla="val -29611"/>
                <a:gd name="adj2" fmla="val 123514"/>
              </a:avLst>
            </a:prstGeom>
            <a:solidFill>
              <a:srgbClr val="FFFFFF"/>
            </a:solidFill>
            <a:ln w="9525">
              <a:solidFill>
                <a:srgbClr val="000000"/>
              </a:solidFill>
              <a:miter lim="800000"/>
            </a:ln>
          </p:spPr>
          <p:txBody>
            <a:bodyPr/>
            <a:lstStyle/>
            <a:p>
              <a:pPr algn="just" eaLnBrk="0" hangingPunct="0"/>
              <a:r>
                <a:rPr lang="en-US" altLang="zh-CN" sz="825" dirty="0">
                  <a:latin typeface="仿宋_GB2312" pitchFamily="1" charset="-122"/>
                </a:rPr>
                <a:t> </a:t>
              </a:r>
              <a:r>
                <a:rPr lang="zh-CN" altLang="en-US" sz="825" dirty="0">
                  <a:latin typeface="仿宋_GB2312" pitchFamily="1" charset="-122"/>
                </a:rPr>
                <a:t>查询查</a:t>
              </a:r>
              <a:endParaRPr lang="zh-CN" altLang="en-US" sz="825" dirty="0">
                <a:latin typeface="仿宋_GB2312" pitchFamily="1" charset="-122"/>
              </a:endParaRPr>
            </a:p>
            <a:p>
              <a:pPr algn="just" eaLnBrk="0" hangingPunct="0"/>
              <a:r>
                <a:rPr lang="zh-CN" altLang="en-US" sz="825" dirty="0">
                  <a:latin typeface="仿宋_GB2312" pitchFamily="1" charset="-122"/>
                </a:rPr>
                <a:t>复登记簿</a:t>
              </a:r>
              <a:endParaRPr lang="zh-CN" altLang="en-US" sz="825" dirty="0">
                <a:latin typeface="仿宋_GB2312" pitchFamily="1" charset="-122"/>
              </a:endParaRPr>
            </a:p>
          </p:txBody>
        </p:sp>
      </p:grpSp>
      <p:sp>
        <p:nvSpPr>
          <p:cNvPr id="19" name="Text Box 2"/>
          <p:cNvSpPr txBox="1">
            <a:spLocks noChangeArrowheads="1"/>
          </p:cNvSpPr>
          <p:nvPr/>
        </p:nvSpPr>
        <p:spPr bwMode="auto">
          <a:xfrm>
            <a:off x="2857855" y="3771900"/>
            <a:ext cx="351039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25000"/>
              </a:spcBef>
            </a:pPr>
            <a:r>
              <a:rPr lang="zh-CN" altLang="en-US" sz="1350" dirty="0">
                <a:solidFill>
                  <a:srgbClr val="3366FF"/>
                </a:solidFill>
                <a:latin typeface="微软雅黑" panose="020B0503020204020204" charset="-122"/>
                <a:ea typeface="微软雅黑" panose="020B0503020204020204" charset="-122"/>
              </a:rPr>
              <a:t>有疑必查</a:t>
            </a:r>
            <a:r>
              <a:rPr lang="en-US" altLang="zh-CN" sz="1350" dirty="0">
                <a:solidFill>
                  <a:srgbClr val="3366FF"/>
                </a:solidFill>
                <a:latin typeface="微软雅黑" panose="020B0503020204020204" charset="-122"/>
                <a:ea typeface="微软雅黑" panose="020B0503020204020204" charset="-122"/>
              </a:rPr>
              <a:t>,</a:t>
            </a:r>
            <a:r>
              <a:rPr lang="zh-CN" altLang="en-US" sz="1350" dirty="0">
                <a:solidFill>
                  <a:srgbClr val="3366FF"/>
                </a:solidFill>
                <a:latin typeface="微软雅黑" panose="020B0503020204020204" charset="-122"/>
                <a:ea typeface="微软雅黑" panose="020B0503020204020204" charset="-122"/>
              </a:rPr>
              <a:t>有查必复！</a:t>
            </a:r>
            <a:endParaRPr lang="zh-CN" altLang="en-US" sz="1350" dirty="0">
              <a:solidFill>
                <a:srgbClr val="3366FF"/>
              </a:solidFill>
              <a:latin typeface="微软雅黑" panose="020B0503020204020204" charset="-122"/>
              <a:ea typeface="微软雅黑" panose="020B0503020204020204" charset="-122"/>
            </a:endParaRPr>
          </a:p>
        </p:txBody>
      </p:sp>
      <p:sp>
        <p:nvSpPr>
          <p:cNvPr id="18" name="Rectangle 2"/>
          <p:cNvSpPr txBox="1">
            <a:spLocks noChangeArrowheads="1"/>
          </p:cNvSpPr>
          <p:nvPr/>
        </p:nvSpPr>
        <p:spPr bwMode="auto">
          <a:xfrm>
            <a:off x="539552" y="182378"/>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HVPS-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业务查询</a:t>
            </a: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查复处理流程</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3" name="Rectangle 3"/>
          <p:cNvSpPr>
            <a:spLocks noChangeArrowheads="1"/>
          </p:cNvSpPr>
          <p:nvPr/>
        </p:nvSpPr>
        <p:spPr bwMode="auto">
          <a:xfrm>
            <a:off x="4068311" y="1275606"/>
            <a:ext cx="863203" cy="363141"/>
          </a:xfrm>
          <a:prstGeom prst="rect">
            <a:avLst/>
          </a:prstGeom>
          <a:solidFill>
            <a:schemeClr val="bg1"/>
          </a:solidFill>
          <a:ln w="9525">
            <a:solidFill>
              <a:schemeClr val="tx1"/>
            </a:solidFill>
            <a:miter lim="800000"/>
          </a:ln>
          <a:effectLst/>
        </p:spPr>
        <p:txBody>
          <a:bodyPr wrap="none" anchor="ctr"/>
          <a:lstStyle/>
          <a:p>
            <a:pPr algn="ctr"/>
            <a:r>
              <a:rPr lang="en-US" altLang="zh-CN" sz="1350" b="1"/>
              <a:t>NPC</a:t>
            </a:r>
            <a:endParaRPr lang="en-US" altLang="zh-CN" sz="1350" b="1"/>
          </a:p>
        </p:txBody>
      </p:sp>
      <p:sp>
        <p:nvSpPr>
          <p:cNvPr id="4" name="Rectangle 4"/>
          <p:cNvSpPr>
            <a:spLocks noChangeArrowheads="1"/>
          </p:cNvSpPr>
          <p:nvPr/>
        </p:nvSpPr>
        <p:spPr bwMode="auto">
          <a:xfrm>
            <a:off x="5338708" y="2272160"/>
            <a:ext cx="965597" cy="305990"/>
          </a:xfrm>
          <a:prstGeom prst="rect">
            <a:avLst/>
          </a:prstGeom>
          <a:solidFill>
            <a:schemeClr val="bg1"/>
          </a:solidFill>
          <a:ln w="9525">
            <a:solidFill>
              <a:schemeClr val="tx1"/>
            </a:solidFill>
            <a:miter lim="800000"/>
          </a:ln>
          <a:effectLst/>
        </p:spPr>
        <p:txBody>
          <a:bodyPr wrap="none" anchor="ctr"/>
          <a:lstStyle/>
          <a:p>
            <a:pPr algn="ctr"/>
            <a:r>
              <a:rPr lang="en-US" altLang="zh-CN" sz="1350" b="1"/>
              <a:t>CCPC</a:t>
            </a:r>
            <a:endParaRPr lang="en-US" altLang="zh-CN" sz="1350" b="1"/>
          </a:p>
        </p:txBody>
      </p:sp>
      <p:sp>
        <p:nvSpPr>
          <p:cNvPr id="5" name="Rectangle 5"/>
          <p:cNvSpPr>
            <a:spLocks noChangeArrowheads="1"/>
          </p:cNvSpPr>
          <p:nvPr/>
        </p:nvSpPr>
        <p:spPr bwMode="auto">
          <a:xfrm>
            <a:off x="2916976" y="2323356"/>
            <a:ext cx="965597" cy="304800"/>
          </a:xfrm>
          <a:prstGeom prst="rect">
            <a:avLst/>
          </a:prstGeom>
          <a:solidFill>
            <a:schemeClr val="bg1"/>
          </a:solidFill>
          <a:ln w="9525">
            <a:solidFill>
              <a:schemeClr val="tx1"/>
            </a:solidFill>
            <a:miter lim="800000"/>
          </a:ln>
          <a:effectLst/>
        </p:spPr>
        <p:txBody>
          <a:bodyPr wrap="none" anchor="ctr"/>
          <a:lstStyle/>
          <a:p>
            <a:pPr algn="ctr"/>
            <a:r>
              <a:rPr lang="en-US" altLang="zh-CN" sz="1350" b="1"/>
              <a:t>CCPC</a:t>
            </a:r>
            <a:endParaRPr lang="en-US" altLang="zh-CN" sz="1350" b="1"/>
          </a:p>
        </p:txBody>
      </p:sp>
      <p:sp>
        <p:nvSpPr>
          <p:cNvPr id="6" name="Rectangle 6"/>
          <p:cNvSpPr>
            <a:spLocks noChangeArrowheads="1"/>
          </p:cNvSpPr>
          <p:nvPr/>
        </p:nvSpPr>
        <p:spPr bwMode="auto">
          <a:xfrm>
            <a:off x="5318467" y="3341341"/>
            <a:ext cx="1091803" cy="305990"/>
          </a:xfrm>
          <a:prstGeom prst="rect">
            <a:avLst/>
          </a:prstGeom>
          <a:solidFill>
            <a:schemeClr val="bg1"/>
          </a:solidFill>
          <a:ln w="9525">
            <a:solidFill>
              <a:schemeClr val="tx1"/>
            </a:solidFill>
            <a:miter lim="800000"/>
          </a:ln>
          <a:effectLst/>
        </p:spPr>
        <p:txBody>
          <a:bodyPr wrap="none" anchor="ctr"/>
          <a:lstStyle/>
          <a:p>
            <a:pPr algn="ctr"/>
            <a:r>
              <a:rPr lang="zh-CN" altLang="en-US" sz="1350"/>
              <a:t>接收行</a:t>
            </a:r>
            <a:endParaRPr lang="zh-CN" altLang="en-US" sz="1350"/>
          </a:p>
        </p:txBody>
      </p:sp>
      <p:sp>
        <p:nvSpPr>
          <p:cNvPr id="7" name="Rectangle 7"/>
          <p:cNvSpPr>
            <a:spLocks noChangeArrowheads="1"/>
          </p:cNvSpPr>
          <p:nvPr/>
        </p:nvSpPr>
        <p:spPr bwMode="auto">
          <a:xfrm>
            <a:off x="2865779" y="3291335"/>
            <a:ext cx="965597" cy="304800"/>
          </a:xfrm>
          <a:prstGeom prst="rect">
            <a:avLst/>
          </a:prstGeom>
          <a:solidFill>
            <a:schemeClr val="bg1"/>
          </a:solidFill>
          <a:ln w="9525">
            <a:solidFill>
              <a:schemeClr val="tx1"/>
            </a:solidFill>
            <a:miter lim="800000"/>
          </a:ln>
          <a:effectLst/>
        </p:spPr>
        <p:txBody>
          <a:bodyPr wrap="none" anchor="ctr"/>
          <a:lstStyle/>
          <a:p>
            <a:pPr algn="ctr"/>
            <a:r>
              <a:rPr lang="zh-CN" altLang="en-US" sz="1350"/>
              <a:t>发起行</a:t>
            </a:r>
            <a:endParaRPr lang="zh-CN" altLang="en-US" sz="1350"/>
          </a:p>
        </p:txBody>
      </p:sp>
      <p:sp>
        <p:nvSpPr>
          <p:cNvPr id="8" name="Line 8"/>
          <p:cNvSpPr>
            <a:spLocks noChangeShapeType="1"/>
          </p:cNvSpPr>
          <p:nvPr/>
        </p:nvSpPr>
        <p:spPr bwMode="auto">
          <a:xfrm flipH="1">
            <a:off x="3367033" y="1632793"/>
            <a:ext cx="850106" cy="700088"/>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350"/>
          </a:p>
        </p:txBody>
      </p:sp>
      <p:sp>
        <p:nvSpPr>
          <p:cNvPr id="9" name="Line 9"/>
          <p:cNvSpPr>
            <a:spLocks noChangeShapeType="1"/>
          </p:cNvSpPr>
          <p:nvPr/>
        </p:nvSpPr>
        <p:spPr bwMode="auto">
          <a:xfrm>
            <a:off x="4738632" y="1647081"/>
            <a:ext cx="1028700" cy="62865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350"/>
          </a:p>
        </p:txBody>
      </p:sp>
      <p:sp>
        <p:nvSpPr>
          <p:cNvPr id="10" name="Line 10"/>
          <p:cNvSpPr>
            <a:spLocks noChangeShapeType="1"/>
          </p:cNvSpPr>
          <p:nvPr/>
        </p:nvSpPr>
        <p:spPr bwMode="auto">
          <a:xfrm>
            <a:off x="5803051" y="2578150"/>
            <a:ext cx="0" cy="763191"/>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350"/>
          </a:p>
        </p:txBody>
      </p:sp>
      <p:sp>
        <p:nvSpPr>
          <p:cNvPr id="11" name="Line 11"/>
          <p:cNvSpPr>
            <a:spLocks noChangeShapeType="1"/>
          </p:cNvSpPr>
          <p:nvPr/>
        </p:nvSpPr>
        <p:spPr bwMode="auto">
          <a:xfrm>
            <a:off x="3372986" y="2628156"/>
            <a:ext cx="0" cy="6631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350"/>
          </a:p>
        </p:txBody>
      </p:sp>
      <p:sp>
        <p:nvSpPr>
          <p:cNvPr id="12" name="AutoShape 12"/>
          <p:cNvSpPr>
            <a:spLocks noChangeArrowheads="1"/>
          </p:cNvSpPr>
          <p:nvPr/>
        </p:nvSpPr>
        <p:spPr bwMode="auto">
          <a:xfrm>
            <a:off x="3933769" y="1818532"/>
            <a:ext cx="1204913" cy="1812131"/>
          </a:xfrm>
          <a:prstGeom prst="curvedDownArrow">
            <a:avLst>
              <a:gd name="adj1" fmla="val 6074"/>
              <a:gd name="adj2" fmla="val 14176"/>
              <a:gd name="adj3" fmla="val 30782"/>
            </a:avLst>
          </a:prstGeom>
          <a:solidFill>
            <a:schemeClr val="bg1"/>
          </a:solidFill>
          <a:ln w="9525">
            <a:solidFill>
              <a:schemeClr val="tx1"/>
            </a:solidFill>
            <a:miter lim="800000"/>
          </a:ln>
          <a:effectLst/>
        </p:spPr>
        <p:txBody>
          <a:bodyPr wrap="none" anchor="ctr"/>
          <a:lstStyle/>
          <a:p>
            <a:endParaRPr lang="zh-CN" altLang="en-US" sz="1350"/>
          </a:p>
        </p:txBody>
      </p:sp>
      <p:sp>
        <p:nvSpPr>
          <p:cNvPr id="15" name="Text Box 17"/>
          <p:cNvSpPr txBox="1">
            <a:spLocks noChangeArrowheads="1"/>
          </p:cNvSpPr>
          <p:nvPr/>
        </p:nvSpPr>
        <p:spPr bwMode="auto">
          <a:xfrm>
            <a:off x="2939263" y="3996906"/>
            <a:ext cx="3012784"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r>
              <a:rPr lang="zh-CN" altLang="en-US" sz="1500" dirty="0">
                <a:latin typeface="微软雅黑" panose="020B0503020204020204" charset="-122"/>
                <a:ea typeface="微软雅黑" panose="020B0503020204020204" charset="-122"/>
              </a:rPr>
              <a:t>不受</a:t>
            </a:r>
            <a:r>
              <a:rPr lang="en-US" altLang="zh-CN" sz="1500" dirty="0">
                <a:latin typeface="微软雅黑" panose="020B0503020204020204" charset="-122"/>
                <a:ea typeface="微软雅黑" panose="020B0503020204020204" charset="-122"/>
              </a:rPr>
              <a:t>PBOC</a:t>
            </a:r>
            <a:r>
              <a:rPr lang="zh-CN" altLang="en-US" sz="1500" dirty="0">
                <a:latin typeface="微软雅黑" panose="020B0503020204020204" charset="-122"/>
                <a:ea typeface="微软雅黑" panose="020B0503020204020204" charset="-122"/>
              </a:rPr>
              <a:t>匹配监控的消息传递！</a:t>
            </a:r>
            <a:endParaRPr lang="zh-CN" altLang="en-US" sz="1500" dirty="0">
              <a:latin typeface="微软雅黑" panose="020B0503020204020204" charset="-122"/>
              <a:ea typeface="微软雅黑" panose="020B0503020204020204" charset="-122"/>
            </a:endParaRPr>
          </a:p>
        </p:txBody>
      </p:sp>
      <p:sp>
        <p:nvSpPr>
          <p:cNvPr id="17" name="Rectangle 2"/>
          <p:cNvSpPr txBox="1">
            <a:spLocks noChangeArrowheads="1"/>
          </p:cNvSpPr>
          <p:nvPr/>
        </p:nvSpPr>
        <p:spPr bwMode="auto">
          <a:xfrm>
            <a:off x="539552" y="182378"/>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HVPS-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自由格式处理流程</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6" name="Rectangle 3"/>
          <p:cNvSpPr txBox="1">
            <a:spLocks noChangeArrowheads="1"/>
          </p:cNvSpPr>
          <p:nvPr/>
        </p:nvSpPr>
        <p:spPr>
          <a:xfrm>
            <a:off x="1143000" y="1347614"/>
            <a:ext cx="7101408" cy="3672408"/>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lgn="just">
              <a:lnSpc>
                <a:spcPct val="90000"/>
              </a:lnSpc>
              <a:buClr>
                <a:srgbClr val="00B0F0"/>
              </a:buClr>
              <a:buFont typeface="Wingdings" panose="05000000000000000000" pitchFamily="2" charset="2"/>
              <a:buChar char="n"/>
            </a:pPr>
            <a:r>
              <a:rPr lang="zh-CN" altLang="en-US" sz="2100" u="sng" dirty="0">
                <a:solidFill>
                  <a:srgbClr val="002060"/>
                </a:solidFill>
                <a:ea typeface="隶书" panose="02010509060101010101" pitchFamily="49" charset="-122"/>
              </a:rPr>
              <a:t>系统定义</a:t>
            </a:r>
            <a:endParaRPr lang="zh-CN" altLang="en-US" sz="2100" u="sng" dirty="0">
              <a:solidFill>
                <a:srgbClr val="002060"/>
              </a:solidFill>
              <a:ea typeface="隶书" panose="02010509060101010101" pitchFamily="49" charset="-122"/>
            </a:endParaRPr>
          </a:p>
          <a:p>
            <a:pPr algn="just">
              <a:lnSpc>
                <a:spcPct val="90000"/>
              </a:lnSpc>
              <a:buNone/>
            </a:pPr>
            <a:r>
              <a:rPr lang="en-US" altLang="zh-CN" sz="2100" b="0" dirty="0">
                <a:latin typeface="微软雅黑" panose="020B0503020204020204" charset="-122"/>
                <a:ea typeface="微软雅黑" panose="020B0503020204020204" charset="-122"/>
              </a:rPr>
              <a:t>	</a:t>
            </a:r>
            <a:r>
              <a:rPr lang="zh-CN" altLang="en-US" sz="1500" b="0" dirty="0">
                <a:solidFill>
                  <a:srgbClr val="002060"/>
                </a:solidFill>
                <a:latin typeface="微软雅黑" panose="020B0503020204020204" charset="-122"/>
                <a:ea typeface="微软雅黑" panose="020B0503020204020204" charset="-122"/>
              </a:rPr>
              <a:t>小额批量支付系统是是中国现代化支付系统的重要组成部分，主要处理跨行同城、异地</a:t>
            </a:r>
            <a:r>
              <a:rPr lang="zh-CN" altLang="en-US" sz="1500" b="0" u="sng" dirty="0">
                <a:solidFill>
                  <a:srgbClr val="FF0000"/>
                </a:solidFill>
                <a:latin typeface="微软雅黑" panose="020B0503020204020204" charset="-122"/>
                <a:ea typeface="微软雅黑" panose="020B0503020204020204" charset="-122"/>
              </a:rPr>
              <a:t>纸质凭证截留的借记支付业务</a:t>
            </a:r>
            <a:r>
              <a:rPr lang="zh-CN" altLang="en-US" sz="1500" b="0" dirty="0">
                <a:solidFill>
                  <a:srgbClr val="002060"/>
                </a:solidFill>
                <a:latin typeface="微软雅黑" panose="020B0503020204020204" charset="-122"/>
                <a:ea typeface="微软雅黑" panose="020B0503020204020204" charset="-122"/>
              </a:rPr>
              <a:t>以及</a:t>
            </a:r>
            <a:r>
              <a:rPr lang="zh-CN" altLang="en-US" sz="1500" b="0" u="sng" dirty="0">
                <a:solidFill>
                  <a:srgbClr val="FF0000"/>
                </a:solidFill>
                <a:latin typeface="微软雅黑" panose="020B0503020204020204" charset="-122"/>
                <a:ea typeface="微软雅黑" panose="020B0503020204020204" charset="-122"/>
              </a:rPr>
              <a:t>金额在规定起点以下的小额贷记支付业务</a:t>
            </a:r>
            <a:r>
              <a:rPr lang="zh-CN" altLang="en-US" sz="1500" b="0" dirty="0">
                <a:solidFill>
                  <a:srgbClr val="002060"/>
                </a:solidFill>
                <a:latin typeface="微软雅黑" panose="020B0503020204020204" charset="-122"/>
                <a:ea typeface="微软雅黑" panose="020B0503020204020204" charset="-122"/>
              </a:rPr>
              <a:t>。小额支付指令批量发送、分场次净额清算资金</a:t>
            </a:r>
            <a:r>
              <a:rPr lang="zh-CN" altLang="en-US" sz="1500" b="0" dirty="0" smtClean="0">
                <a:solidFill>
                  <a:srgbClr val="002060"/>
                </a:solidFill>
                <a:latin typeface="微软雅黑" panose="020B0503020204020204" charset="-122"/>
                <a:ea typeface="微软雅黑" panose="020B0503020204020204" charset="-122"/>
              </a:rPr>
              <a:t>。</a:t>
            </a:r>
            <a:endParaRPr lang="en-US" altLang="zh-CN" sz="1500" b="0" dirty="0" smtClean="0">
              <a:solidFill>
                <a:srgbClr val="002060"/>
              </a:solidFill>
              <a:latin typeface="微软雅黑" panose="020B0503020204020204" charset="-122"/>
              <a:ea typeface="微软雅黑" panose="020B0503020204020204" charset="-122"/>
            </a:endParaRPr>
          </a:p>
          <a:p>
            <a:pPr algn="just">
              <a:lnSpc>
                <a:spcPct val="90000"/>
              </a:lnSpc>
              <a:buNone/>
            </a:pPr>
            <a:endParaRPr lang="zh-CN" altLang="en-US" sz="1500" b="0" dirty="0">
              <a:solidFill>
                <a:srgbClr val="002060"/>
              </a:solidFill>
              <a:latin typeface="微软雅黑" panose="020B0503020204020204" charset="-122"/>
              <a:ea typeface="微软雅黑" panose="020B0503020204020204" charset="-122"/>
            </a:endParaRPr>
          </a:p>
          <a:p>
            <a:pPr algn="just">
              <a:lnSpc>
                <a:spcPct val="90000"/>
              </a:lnSpc>
              <a:buClr>
                <a:srgbClr val="00B0F0"/>
              </a:buClr>
              <a:buFont typeface="Wingdings" panose="05000000000000000000" pitchFamily="2" charset="2"/>
              <a:buChar char="n"/>
            </a:pPr>
            <a:r>
              <a:rPr lang="zh-CN" altLang="en-US" sz="2100" u="sng" dirty="0">
                <a:solidFill>
                  <a:srgbClr val="002060"/>
                </a:solidFill>
                <a:ea typeface="隶书" panose="02010509060101010101" pitchFamily="49" charset="-122"/>
              </a:rPr>
              <a:t>业务范围</a:t>
            </a:r>
            <a:endParaRPr lang="zh-CN" altLang="en-US" sz="2100" u="sng" dirty="0">
              <a:solidFill>
                <a:srgbClr val="002060"/>
              </a:solidFill>
              <a:ea typeface="隶书" panose="02010509060101010101" pitchFamily="49" charset="-122"/>
            </a:endParaRPr>
          </a:p>
          <a:p>
            <a:pPr algn="just">
              <a:lnSpc>
                <a:spcPct val="90000"/>
              </a:lnSpc>
              <a:buNone/>
            </a:pPr>
            <a:r>
              <a:rPr lang="zh-CN" altLang="en-US" sz="2100" dirty="0">
                <a:solidFill>
                  <a:srgbClr val="002060"/>
                </a:solidFill>
                <a:latin typeface="微软雅黑" panose="020B0503020204020204" charset="-122"/>
                <a:ea typeface="微软雅黑" panose="020B0503020204020204" charset="-122"/>
              </a:rPr>
              <a:t>   </a:t>
            </a:r>
            <a:r>
              <a:rPr lang="zh-CN" altLang="en-US" sz="2100" dirty="0" smtClean="0">
                <a:solidFill>
                  <a:srgbClr val="002060"/>
                </a:solidFill>
                <a:latin typeface="微软雅黑" panose="020B0503020204020204" charset="-122"/>
                <a:ea typeface="微软雅黑" panose="020B0503020204020204" charset="-122"/>
              </a:rPr>
              <a:t> </a:t>
            </a:r>
            <a:r>
              <a:rPr lang="zh-CN" altLang="en-US" sz="1500" b="0" dirty="0" smtClean="0">
                <a:solidFill>
                  <a:srgbClr val="002060"/>
                </a:solidFill>
                <a:latin typeface="微软雅黑" panose="020B0503020204020204" charset="-122"/>
                <a:ea typeface="微软雅黑" panose="020B0503020204020204" charset="-122"/>
              </a:rPr>
              <a:t>包括</a:t>
            </a:r>
            <a:r>
              <a:rPr lang="zh-CN" altLang="en-US" sz="1500" b="0" dirty="0">
                <a:solidFill>
                  <a:srgbClr val="002060"/>
                </a:solidFill>
                <a:latin typeface="微软雅黑" panose="020B0503020204020204" charset="-122"/>
                <a:ea typeface="微软雅黑" panose="020B0503020204020204" charset="-122"/>
              </a:rPr>
              <a:t>一般</a:t>
            </a:r>
            <a:r>
              <a:rPr lang="zh-CN" altLang="en-US" sz="1500" b="0" u="sng" dirty="0">
                <a:solidFill>
                  <a:srgbClr val="FF0000"/>
                </a:solidFill>
                <a:latin typeface="微软雅黑" panose="020B0503020204020204" charset="-122"/>
                <a:ea typeface="微软雅黑" panose="020B0503020204020204" charset="-122"/>
              </a:rPr>
              <a:t>小额普通（定期）贷记支付业务、普通（定期）借记业务、实时借贷记业务和集中代收付中心业务等。  </a:t>
            </a:r>
            <a:endParaRPr lang="en-US" altLang="zh-CN" sz="1500" b="0" u="sng" dirty="0" smtClean="0">
              <a:solidFill>
                <a:srgbClr val="FF0000"/>
              </a:solidFill>
              <a:latin typeface="微软雅黑" panose="020B0503020204020204" charset="-122"/>
              <a:ea typeface="微软雅黑" panose="020B0503020204020204" charset="-122"/>
            </a:endParaRPr>
          </a:p>
          <a:p>
            <a:pPr algn="just">
              <a:lnSpc>
                <a:spcPct val="90000"/>
              </a:lnSpc>
              <a:buNone/>
            </a:pPr>
            <a:endParaRPr lang="zh-CN" altLang="en-US" sz="1500" b="0" u="sng" dirty="0">
              <a:solidFill>
                <a:srgbClr val="FF0000"/>
              </a:solidFill>
              <a:latin typeface="微软雅黑" panose="020B0503020204020204" charset="-122"/>
              <a:ea typeface="微软雅黑" panose="020B0503020204020204" charset="-122"/>
            </a:endParaRPr>
          </a:p>
          <a:p>
            <a:pPr algn="just">
              <a:lnSpc>
                <a:spcPct val="90000"/>
              </a:lnSpc>
              <a:buClr>
                <a:srgbClr val="00B0F0"/>
              </a:buClr>
              <a:buFont typeface="Wingdings" panose="05000000000000000000" pitchFamily="2" charset="2"/>
              <a:buChar char="n"/>
            </a:pPr>
            <a:r>
              <a:rPr lang="zh-CN" altLang="en-US" sz="2100" u="sng" dirty="0">
                <a:solidFill>
                  <a:srgbClr val="002060"/>
                </a:solidFill>
                <a:ea typeface="隶书" panose="02010509060101010101" pitchFamily="49" charset="-122"/>
              </a:rPr>
              <a:t>运行时序</a:t>
            </a:r>
            <a:endParaRPr lang="en-US" altLang="zh-CN" sz="2100" u="sng" dirty="0">
              <a:solidFill>
                <a:srgbClr val="002060"/>
              </a:solidFill>
              <a:ea typeface="隶书" panose="02010509060101010101" pitchFamily="49" charset="-122"/>
            </a:endParaRPr>
          </a:p>
          <a:p>
            <a:pPr algn="just">
              <a:lnSpc>
                <a:spcPct val="90000"/>
              </a:lnSpc>
              <a:buNone/>
            </a:pPr>
            <a:r>
              <a:rPr lang="zh-CN" altLang="en-US" sz="1500" b="0" dirty="0">
                <a:solidFill>
                  <a:srgbClr val="002060"/>
                </a:solidFill>
                <a:latin typeface="微软雅黑" panose="020B0503020204020204" charset="-122"/>
                <a:ea typeface="微软雅黑" panose="020B0503020204020204" charset="-122"/>
              </a:rPr>
              <a:t>    </a:t>
            </a:r>
            <a:r>
              <a:rPr lang="zh-CN" altLang="en-US" sz="1500" b="0" dirty="0" smtClean="0">
                <a:solidFill>
                  <a:srgbClr val="002060"/>
                </a:solidFill>
                <a:latin typeface="微软雅黑" panose="020B0503020204020204" charset="-122"/>
                <a:ea typeface="微软雅黑" panose="020B0503020204020204" charset="-122"/>
              </a:rPr>
              <a:t>  </a:t>
            </a:r>
            <a:r>
              <a:rPr lang="en-US" altLang="zh-CN" sz="1500" b="0" dirty="0" smtClean="0">
                <a:solidFill>
                  <a:srgbClr val="002060"/>
                </a:solidFill>
                <a:latin typeface="微软雅黑" panose="020B0503020204020204" charset="-122"/>
                <a:ea typeface="微软雅黑" panose="020B0503020204020204" charset="-122"/>
              </a:rPr>
              <a:t>7</a:t>
            </a:r>
            <a:r>
              <a:rPr lang="zh-CN" altLang="en-US" sz="1500" b="0" dirty="0">
                <a:solidFill>
                  <a:srgbClr val="002060"/>
                </a:solidFill>
                <a:latin typeface="微软雅黑" panose="020B0503020204020204" charset="-122"/>
                <a:ea typeface="微软雅黑" panose="020B0503020204020204" charset="-122"/>
              </a:rPr>
              <a:t>*</a:t>
            </a:r>
            <a:r>
              <a:rPr lang="en-US" altLang="zh-CN" sz="1500" b="0" dirty="0">
                <a:solidFill>
                  <a:srgbClr val="002060"/>
                </a:solidFill>
                <a:latin typeface="微软雅黑" panose="020B0503020204020204" charset="-122"/>
                <a:ea typeface="微软雅黑" panose="020B0503020204020204" charset="-122"/>
              </a:rPr>
              <a:t>24</a:t>
            </a:r>
            <a:r>
              <a:rPr lang="zh-CN" altLang="en-US" sz="1500" b="0" dirty="0">
                <a:solidFill>
                  <a:srgbClr val="002060"/>
                </a:solidFill>
                <a:latin typeface="微软雅黑" panose="020B0503020204020204" charset="-122"/>
                <a:ea typeface="微软雅黑" panose="020B0503020204020204" charset="-122"/>
              </a:rPr>
              <a:t>小时运行</a:t>
            </a:r>
            <a:endParaRPr lang="zh-CN" altLang="en-US" sz="1500" b="0" dirty="0">
              <a:solidFill>
                <a:srgbClr val="002060"/>
              </a:solidFill>
              <a:latin typeface="微软雅黑" panose="020B0503020204020204" charset="-122"/>
              <a:ea typeface="微软雅黑" panose="020B0503020204020204" charset="-122"/>
            </a:endParaRPr>
          </a:p>
        </p:txBody>
      </p:sp>
      <p:sp>
        <p:nvSpPr>
          <p:cNvPr id="7" name="Rectangle 2"/>
          <p:cNvSpPr txBox="1">
            <a:spLocks noChangeArrowheads="1"/>
          </p:cNvSpPr>
          <p:nvPr/>
        </p:nvSpPr>
        <p:spPr bwMode="auto">
          <a:xfrm>
            <a:off x="467544"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BEPS-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小额批量支付</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系统</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759811" name="Rectangle 3"/>
          <p:cNvSpPr>
            <a:spLocks noGrp="1" noChangeArrowheads="1"/>
          </p:cNvSpPr>
          <p:nvPr>
            <p:ph type="body" idx="1"/>
          </p:nvPr>
        </p:nvSpPr>
        <p:spPr>
          <a:xfrm>
            <a:off x="395536" y="1059582"/>
            <a:ext cx="8056330" cy="3888432"/>
          </a:xfrm>
        </p:spPr>
        <p:txBody>
          <a:bodyPr/>
          <a:lstStyle/>
          <a:p>
            <a:pPr marL="0" indent="0">
              <a:buNone/>
            </a:pPr>
            <a:r>
              <a:rPr lang="zh-CN" altLang="en-US" sz="1650" dirty="0">
                <a:latin typeface="Times New Roman" panose="02020603050405020304" pitchFamily="18" charset="0"/>
              </a:rPr>
              <a:t>小额系统的基本业务处理流程是</a:t>
            </a:r>
            <a:r>
              <a:rPr lang="zh-CN" altLang="en-US" sz="1650" dirty="0">
                <a:latin typeface="Bookman Old Style" panose="02050604050505020204"/>
              </a:rPr>
              <a:t>“</a:t>
            </a:r>
            <a:r>
              <a:rPr lang="en-US" altLang="zh-CN" sz="1650" dirty="0"/>
              <a:t>24</a:t>
            </a:r>
            <a:r>
              <a:rPr lang="zh-CN" altLang="en-US" sz="1650" dirty="0">
                <a:latin typeface="Times New Roman" panose="02020603050405020304" pitchFamily="18" charset="0"/>
              </a:rPr>
              <a:t>小时连续运行，逐笔发起，组包发送，实时传输，双边轧差，定时清算</a:t>
            </a:r>
            <a:r>
              <a:rPr lang="zh-CN" altLang="en-US" sz="1650" dirty="0">
                <a:latin typeface="Bookman Old Style" panose="02050604050505020204"/>
              </a:rPr>
              <a:t>”</a:t>
            </a:r>
            <a:r>
              <a:rPr lang="zh-CN" altLang="en-US" sz="1650" dirty="0">
                <a:latin typeface="Times New Roman" panose="02020603050405020304" pitchFamily="18" charset="0"/>
              </a:rPr>
              <a:t>。</a:t>
            </a:r>
            <a:endParaRPr lang="zh-CN" altLang="en-US" sz="1650" dirty="0">
              <a:latin typeface="Times New Roman" panose="02020603050405020304" pitchFamily="18" charset="0"/>
            </a:endParaRPr>
          </a:p>
          <a:p>
            <a:pPr lvl="1"/>
            <a:r>
              <a:rPr lang="zh-CN" altLang="en-US" sz="1500" dirty="0">
                <a:latin typeface="Times New Roman" panose="02020603050405020304" pitchFamily="18" charset="0"/>
              </a:rPr>
              <a:t>小额系统实行</a:t>
            </a:r>
            <a:r>
              <a:rPr lang="en-US" altLang="zh-CN" sz="1500" dirty="0">
                <a:latin typeface="Times New Roman" panose="02020603050405020304" pitchFamily="18" charset="0"/>
              </a:rPr>
              <a:t>7×24</a:t>
            </a:r>
            <a:r>
              <a:rPr lang="zh-CN" altLang="en-US" sz="1500" dirty="0">
                <a:latin typeface="Times New Roman" panose="02020603050405020304" pitchFamily="18" charset="0"/>
              </a:rPr>
              <a:t>小时连续运行，系统每一工作日运行时间为前一自然日</a:t>
            </a:r>
            <a:r>
              <a:rPr lang="en-US" altLang="zh-CN" sz="1500" dirty="0">
                <a:latin typeface="Times New Roman" panose="02020603050405020304" pitchFamily="18" charset="0"/>
              </a:rPr>
              <a:t>16:00</a:t>
            </a:r>
            <a:r>
              <a:rPr lang="zh-CN" altLang="en-US" sz="1500" dirty="0">
                <a:latin typeface="Times New Roman" panose="02020603050405020304" pitchFamily="18" charset="0"/>
              </a:rPr>
              <a:t>至本自然日</a:t>
            </a:r>
            <a:r>
              <a:rPr lang="en-US" altLang="zh-CN" sz="1500" dirty="0">
                <a:latin typeface="Times New Roman" panose="02020603050405020304" pitchFamily="18" charset="0"/>
              </a:rPr>
              <a:t>16:00</a:t>
            </a:r>
            <a:r>
              <a:rPr lang="zh-CN" altLang="en-US" sz="1500" dirty="0">
                <a:latin typeface="Times New Roman" panose="02020603050405020304" pitchFamily="18" charset="0"/>
              </a:rPr>
              <a:t>；</a:t>
            </a:r>
            <a:endParaRPr lang="zh-CN" altLang="en-US" sz="1500" dirty="0">
              <a:latin typeface="Times New Roman" panose="02020603050405020304" pitchFamily="18" charset="0"/>
            </a:endParaRPr>
          </a:p>
          <a:p>
            <a:pPr lvl="1"/>
            <a:r>
              <a:rPr lang="zh-CN" altLang="en-US" sz="1500" dirty="0">
                <a:latin typeface="Times New Roman" panose="02020603050405020304" pitchFamily="18" charset="0"/>
              </a:rPr>
              <a:t>发起行逐笔发起小额业务，组包后经</a:t>
            </a:r>
            <a:r>
              <a:rPr lang="en-US" altLang="zh-CN" sz="1500" dirty="0">
                <a:latin typeface="Times New Roman" panose="02020603050405020304" pitchFamily="18" charset="0"/>
              </a:rPr>
              <a:t>CCPC</a:t>
            </a:r>
            <a:r>
              <a:rPr lang="zh-CN" altLang="en-US" sz="1500" dirty="0">
                <a:latin typeface="Times New Roman" panose="02020603050405020304" pitchFamily="18" charset="0"/>
              </a:rPr>
              <a:t>或</a:t>
            </a:r>
            <a:r>
              <a:rPr lang="en-US" altLang="zh-CN" sz="1500" dirty="0">
                <a:latin typeface="Times New Roman" panose="02020603050405020304" pitchFamily="18" charset="0"/>
              </a:rPr>
              <a:t>NPC</a:t>
            </a:r>
            <a:r>
              <a:rPr lang="zh-CN" altLang="en-US" sz="1500" dirty="0">
                <a:latin typeface="Times New Roman" panose="02020603050405020304" pitchFamily="18" charset="0"/>
              </a:rPr>
              <a:t>实时传输至接收行；</a:t>
            </a:r>
            <a:endParaRPr lang="zh-CN" altLang="en-US" sz="1500" dirty="0">
              <a:latin typeface="Times New Roman" panose="02020603050405020304" pitchFamily="18" charset="0"/>
            </a:endParaRPr>
          </a:p>
          <a:p>
            <a:pPr lvl="1"/>
            <a:r>
              <a:rPr lang="zh-CN" altLang="en-US" sz="1575" dirty="0">
                <a:latin typeface="Times New Roman" panose="02020603050405020304" pitchFamily="18" charset="0"/>
              </a:rPr>
              <a:t>同城业务在</a:t>
            </a:r>
            <a:r>
              <a:rPr lang="en-US" altLang="zh-CN" sz="1575" dirty="0">
                <a:latin typeface="Times New Roman" panose="02020603050405020304" pitchFamily="18" charset="0"/>
              </a:rPr>
              <a:t>CCPC</a:t>
            </a:r>
            <a:r>
              <a:rPr lang="zh-CN" altLang="en-US" sz="1575" dirty="0">
                <a:latin typeface="Times New Roman" panose="02020603050405020304" pitchFamily="18" charset="0"/>
              </a:rPr>
              <a:t>、异地业务在</a:t>
            </a:r>
            <a:r>
              <a:rPr lang="en-US" altLang="zh-CN" sz="1575" dirty="0">
                <a:latin typeface="Times New Roman" panose="02020603050405020304" pitchFamily="18" charset="0"/>
              </a:rPr>
              <a:t>NPC</a:t>
            </a:r>
            <a:r>
              <a:rPr lang="zh-CN" altLang="en-US" sz="1575" dirty="0">
                <a:latin typeface="Times New Roman" panose="02020603050405020304" pitchFamily="18" charset="0"/>
              </a:rPr>
              <a:t>逐包按收款清算行和付款清算行双边轧差，并在规定时点提交</a:t>
            </a:r>
            <a:r>
              <a:rPr lang="en-US" altLang="zh-CN" sz="1575" dirty="0">
                <a:latin typeface="Times New Roman" panose="02020603050405020304" pitchFamily="18" charset="0"/>
              </a:rPr>
              <a:t>SAPS</a:t>
            </a:r>
            <a:r>
              <a:rPr lang="zh-CN" altLang="en-US" sz="1575" dirty="0">
                <a:latin typeface="Times New Roman" panose="02020603050405020304" pitchFamily="18" charset="0"/>
              </a:rPr>
              <a:t>清算。</a:t>
            </a:r>
            <a:r>
              <a:rPr lang="en-US" altLang="zh-CN" sz="1575" dirty="0">
                <a:latin typeface="Times New Roman" panose="02020603050405020304" pitchFamily="18" charset="0"/>
              </a:rPr>
              <a:t>CCPC</a:t>
            </a:r>
            <a:r>
              <a:rPr lang="zh-CN" altLang="en-US" sz="1575" dirty="0">
                <a:latin typeface="Times New Roman" panose="02020603050405020304" pitchFamily="18" charset="0"/>
              </a:rPr>
              <a:t>、</a:t>
            </a:r>
            <a:r>
              <a:rPr lang="en-US" altLang="zh-CN" sz="1575" dirty="0">
                <a:latin typeface="Times New Roman" panose="02020603050405020304" pitchFamily="18" charset="0"/>
              </a:rPr>
              <a:t>NPC</a:t>
            </a:r>
            <a:r>
              <a:rPr lang="zh-CN" altLang="en-US" sz="1575" dirty="0">
                <a:latin typeface="Times New Roman" panose="02020603050405020304" pitchFamily="18" charset="0"/>
              </a:rPr>
              <a:t>每日</a:t>
            </a:r>
            <a:r>
              <a:rPr lang="en-US" altLang="zh-CN" sz="1575" dirty="0">
                <a:latin typeface="Times New Roman" panose="02020603050405020304" pitchFamily="18" charset="0"/>
              </a:rPr>
              <a:t>16</a:t>
            </a:r>
            <a:r>
              <a:rPr lang="zh-CN" altLang="en-US" sz="1575" dirty="0">
                <a:latin typeface="Times New Roman" panose="02020603050405020304" pitchFamily="18" charset="0"/>
              </a:rPr>
              <a:t>：</a:t>
            </a:r>
            <a:r>
              <a:rPr lang="en-US" altLang="zh-CN" sz="1575" dirty="0">
                <a:latin typeface="Times New Roman" panose="02020603050405020304" pitchFamily="18" charset="0"/>
              </a:rPr>
              <a:t>00</a:t>
            </a:r>
            <a:r>
              <a:rPr lang="zh-CN" altLang="en-US" sz="1575" dirty="0">
                <a:latin typeface="Times New Roman" panose="02020603050405020304" pitchFamily="18" charset="0"/>
              </a:rPr>
              <a:t>小额系统日切后进行当日最后一场轧差清算，日切后的业务则纳入次日第一场轧差清算处理。</a:t>
            </a:r>
            <a:endParaRPr lang="zh-CN" altLang="en-US" sz="1575" dirty="0">
              <a:latin typeface="Times New Roman" panose="02020603050405020304" pitchFamily="18" charset="0"/>
            </a:endParaRPr>
          </a:p>
          <a:p>
            <a:pPr lvl="1"/>
            <a:r>
              <a:rPr lang="zh-CN" altLang="en-US" sz="1575" dirty="0">
                <a:latin typeface="Times New Roman" panose="02020603050405020304" pitchFamily="18" charset="0"/>
              </a:rPr>
              <a:t>小额系统轧差净额的清算日为国家法定工作日，清算时间为</a:t>
            </a:r>
            <a:r>
              <a:rPr lang="en-US" altLang="zh-CN" sz="1575" dirty="0">
                <a:latin typeface="Times New Roman" panose="02020603050405020304" pitchFamily="18" charset="0"/>
              </a:rPr>
              <a:t>8:30-17:00</a:t>
            </a:r>
            <a:r>
              <a:rPr lang="zh-CN" altLang="en-US" sz="1575" dirty="0">
                <a:latin typeface="Times New Roman" panose="02020603050405020304" pitchFamily="18" charset="0"/>
              </a:rPr>
              <a:t>，如遇节假日，小额系统仍可继续轧差和转发业务，但所有轧差净额暂不进行资金清算，统一在节假日后的第一个法定工作日进行清算。</a:t>
            </a:r>
            <a:endParaRPr lang="zh-CN" altLang="en-US" sz="1575" dirty="0">
              <a:latin typeface="Times New Roman" panose="02020603050405020304" pitchFamily="18" charset="0"/>
            </a:endParaRPr>
          </a:p>
        </p:txBody>
      </p:sp>
      <p:sp>
        <p:nvSpPr>
          <p:cNvPr id="5" name="Rectangle 2"/>
          <p:cNvSpPr txBox="1">
            <a:spLocks noChangeArrowheads="1"/>
          </p:cNvSpPr>
          <p:nvPr/>
        </p:nvSpPr>
        <p:spPr bwMode="auto">
          <a:xfrm>
            <a:off x="467544" y="123965"/>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BEPS-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运行</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时序图</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grpSp>
        <p:nvGrpSpPr>
          <p:cNvPr id="4" name="组合 3"/>
          <p:cNvGrpSpPr/>
          <p:nvPr/>
        </p:nvGrpSpPr>
        <p:grpSpPr>
          <a:xfrm>
            <a:off x="2267744" y="763228"/>
            <a:ext cx="4107656" cy="4334210"/>
            <a:chOff x="539552" y="874440"/>
            <a:chExt cx="5476875" cy="5778946"/>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874440"/>
              <a:ext cx="54768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52" y="4653136"/>
              <a:ext cx="543877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Rectangle 2"/>
          <p:cNvSpPr txBox="1">
            <a:spLocks noChangeArrowheads="1"/>
          </p:cNvSpPr>
          <p:nvPr/>
        </p:nvSpPr>
        <p:spPr bwMode="auto">
          <a:xfrm>
            <a:off x="467544" y="123965"/>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BEPS-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系统业务类型</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1280003" name="Rectangle 3"/>
          <p:cNvSpPr>
            <a:spLocks noGrp="1" noChangeArrowheads="1"/>
          </p:cNvSpPr>
          <p:nvPr>
            <p:ph type="body" idx="1"/>
          </p:nvPr>
        </p:nvSpPr>
        <p:spPr>
          <a:xfrm>
            <a:off x="1259632" y="1275606"/>
            <a:ext cx="6172200" cy="2862318"/>
          </a:xfrm>
        </p:spPr>
        <p:txBody>
          <a:bodyPr/>
          <a:lstStyle/>
          <a:p>
            <a:pPr marL="0" indent="0">
              <a:buNone/>
            </a:pPr>
            <a:r>
              <a:rPr lang="zh-CN" altLang="en-US" sz="1800" dirty="0">
                <a:latin typeface="Times New Roman" panose="02020603050405020304" pitchFamily="18" charset="0"/>
              </a:rPr>
              <a:t>净借记限额</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rPr>
              <a:t>授信额度</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rPr>
              <a:t>质押品价值</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rPr>
              <a:t>圈存资金</a:t>
            </a:r>
            <a:r>
              <a:rPr lang="zh-CN" altLang="en-US" sz="1800" dirty="0" smtClean="0">
                <a:latin typeface="Times New Roman" panose="02020603050405020304" pitchFamily="18" charset="0"/>
              </a:rPr>
              <a:t>。</a:t>
            </a:r>
            <a:endParaRPr lang="zh-CN" altLang="en-US" sz="1800" dirty="0">
              <a:latin typeface="Times New Roman" panose="02020603050405020304" pitchFamily="18" charset="0"/>
            </a:endParaRPr>
          </a:p>
          <a:p>
            <a:pPr lvl="1" algn="just"/>
            <a:r>
              <a:rPr lang="zh-CN" altLang="en-US" sz="1500" dirty="0">
                <a:latin typeface="Times New Roman" panose="02020603050405020304" pitchFamily="18" charset="0"/>
              </a:rPr>
              <a:t>授信额度是指中国人民银行及其分支行依据直接参与者的资信情况核定的，一次性授予直接参与者在一定时期内多次使用的信用额度。 </a:t>
            </a:r>
            <a:endParaRPr lang="zh-CN" altLang="en-US" sz="1500" dirty="0">
              <a:ea typeface="宋体" panose="02010600030101010101" pitchFamily="2" charset="-122"/>
            </a:endParaRPr>
          </a:p>
          <a:p>
            <a:pPr lvl="1" algn="just"/>
            <a:r>
              <a:rPr lang="zh-CN" altLang="en-US" sz="1500" dirty="0">
                <a:latin typeface="Times New Roman" panose="02020603050405020304" pitchFamily="18" charset="0"/>
              </a:rPr>
              <a:t>质押品，是指直接参与者向中国人民银行提供的、用于小额轧差净额资金清算担保的央行票据和中国人民银行规定的其他优质债券。 </a:t>
            </a:r>
            <a:endParaRPr lang="zh-CN" altLang="en-US" sz="1500" dirty="0">
              <a:ea typeface="宋体" panose="02010600030101010101" pitchFamily="2" charset="-122"/>
            </a:endParaRPr>
          </a:p>
          <a:p>
            <a:pPr lvl="1"/>
            <a:r>
              <a:rPr lang="zh-CN" altLang="en-US" sz="1500" dirty="0">
                <a:latin typeface="Times New Roman" panose="02020603050405020304" pitchFamily="18" charset="0"/>
              </a:rPr>
              <a:t>圈存资金是指直接参与者在其清算账户中冻结的、用于小额轧差净额资金清算担保的资金 。</a:t>
            </a:r>
            <a:endParaRPr lang="zh-CN" altLang="en-US" sz="1500" dirty="0">
              <a:latin typeface="Times New Roman" panose="02020603050405020304" pitchFamily="18" charset="0"/>
            </a:endParaRPr>
          </a:p>
          <a:p>
            <a:pPr lvl="1">
              <a:buFont typeface="Wingdings 2" panose="05020102010507070707" pitchFamily="18" charset="2"/>
              <a:buNone/>
            </a:pPr>
            <a:r>
              <a:rPr lang="zh-CN" altLang="en-US" sz="1500" dirty="0">
                <a:latin typeface="Times New Roman" panose="02020603050405020304" pitchFamily="18" charset="0"/>
              </a:rPr>
              <a:t>　 </a:t>
            </a:r>
            <a:endParaRPr lang="zh-CN" altLang="en-US" sz="1500" dirty="0">
              <a:latin typeface="Times New Roman" panose="02020603050405020304" pitchFamily="18" charset="0"/>
            </a:endParaRPr>
          </a:p>
          <a:p>
            <a:pPr lvl="1">
              <a:buFont typeface="Wingdings 2" panose="05020102010507070707" pitchFamily="18" charset="2"/>
              <a:buNone/>
            </a:pPr>
            <a:endParaRPr lang="zh-CN" altLang="en-US" sz="1500" dirty="0">
              <a:latin typeface="Times New Roman" panose="02020603050405020304" pitchFamily="18" charset="0"/>
            </a:endParaRPr>
          </a:p>
          <a:p>
            <a:pPr lvl="1">
              <a:buFont typeface="Wingdings 2" panose="05020102010507070707" pitchFamily="18" charset="2"/>
              <a:buNone/>
            </a:pPr>
            <a:endParaRPr lang="zh-CN" altLang="en-US" sz="1500" dirty="0">
              <a:latin typeface="Times New Roman" panose="02020603050405020304" pitchFamily="18" charset="0"/>
            </a:endParaRPr>
          </a:p>
          <a:p>
            <a:pPr lvl="1">
              <a:buFont typeface="Wingdings 2" panose="05020102010507070707" pitchFamily="18" charset="2"/>
              <a:buNone/>
            </a:pPr>
            <a:endParaRPr lang="en-US" altLang="zh-CN" sz="1500" dirty="0">
              <a:latin typeface="Times New Roman" panose="02020603050405020304" pitchFamily="18" charset="0"/>
            </a:endParaRPr>
          </a:p>
        </p:txBody>
      </p:sp>
      <p:sp>
        <p:nvSpPr>
          <p:cNvPr id="6" name="Rectangle 2"/>
          <p:cNvSpPr txBox="1">
            <a:spLocks noChangeArrowheads="1"/>
          </p:cNvSpPr>
          <p:nvPr/>
        </p:nvSpPr>
        <p:spPr bwMode="auto">
          <a:xfrm>
            <a:off x="467544" y="123965"/>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BEPS-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净</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借记</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限额</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414364" y="1485910"/>
            <a:ext cx="3357563" cy="2366033"/>
          </a:xfrm>
          <a:prstGeom prst="rect">
            <a:avLst/>
          </a:prstGeom>
          <a:noFill/>
        </p:spPr>
        <p:txBody>
          <a:bodyPr wrap="square" lIns="68517" tIns="34283" rIns="68517" bIns="34283" rtlCol="0">
            <a:spAutoFit/>
          </a:bodyPr>
          <a:lstStyle/>
          <a:p>
            <a:pPr algn="ctr" defTabSz="685165"/>
            <a:r>
              <a:rPr lang="en-US" altLang="zh-CN" sz="14900" b="1" dirty="0" smtClean="0">
                <a:solidFill>
                  <a:schemeClr val="bg1"/>
                </a:solidFill>
                <a:latin typeface="微软雅黑" panose="020B0503020204020204" charset="-122"/>
                <a:ea typeface="微软雅黑" panose="020B0503020204020204" charset="-122"/>
              </a:rPr>
              <a:t>1</a:t>
            </a:r>
            <a:endParaRPr lang="zh-CN" altLang="en-US" sz="14900" b="1" dirty="0">
              <a:solidFill>
                <a:schemeClr val="bg1"/>
              </a:solidFill>
              <a:latin typeface="微软雅黑" panose="020B0503020204020204" charset="-122"/>
              <a:ea typeface="微软雅黑" panose="020B0503020204020204" charset="-122"/>
            </a:endParaRPr>
          </a:p>
        </p:txBody>
      </p:sp>
      <p:sp>
        <p:nvSpPr>
          <p:cNvPr id="4" name="矩形 3"/>
          <p:cNvSpPr/>
          <p:nvPr/>
        </p:nvSpPr>
        <p:spPr bwMode="auto">
          <a:xfrm>
            <a:off x="2986560" y="2388379"/>
            <a:ext cx="4393752" cy="479952"/>
          </a:xfrm>
          <a:prstGeom prst="rect">
            <a:avLst/>
          </a:prstGeom>
          <a:noFill/>
          <a:ln w="6350" cap="flat" cmpd="sng" algn="ctr">
            <a:solidFill>
              <a:srgbClr val="FFFFFF">
                <a:alpha val="20000"/>
              </a:srgbClr>
            </a:solidFill>
            <a:prstDash val="solid"/>
            <a:miter lim="800000"/>
          </a:ln>
          <a:effectLst/>
        </p:spPr>
        <p:txBody>
          <a:bodyPr wrap="square" lIns="53958" tIns="24295" rIns="53958" bIns="24295" rtlCol="0" anchor="t">
            <a:spAutoFit/>
          </a:bodyPr>
          <a:lstStyle/>
          <a:p>
            <a:pPr defTabSz="685165">
              <a:defRPr/>
            </a:pPr>
            <a:r>
              <a:rPr lang="zh-CN" altLang="en-US" sz="2800" b="1" cap="small" dirty="0">
                <a:solidFill>
                  <a:prstClr val="white"/>
                </a:solidFill>
                <a:latin typeface="微软雅黑" panose="020B0503020204020204" charset="-122"/>
                <a:ea typeface="微软雅黑" panose="020B0503020204020204" charset="-122"/>
              </a:rPr>
              <a:t>国内支付清算</a:t>
            </a:r>
            <a:r>
              <a:rPr lang="zh-CN" altLang="en-US" sz="2800" b="1" cap="small" dirty="0" smtClean="0">
                <a:solidFill>
                  <a:prstClr val="white"/>
                </a:solidFill>
                <a:latin typeface="微软雅黑" panose="020B0503020204020204" charset="-122"/>
                <a:ea typeface="微软雅黑" panose="020B0503020204020204" charset="-122"/>
              </a:rPr>
              <a:t>系统总体介绍</a:t>
            </a:r>
            <a:endParaRPr lang="en-US" altLang="zh-CN" sz="3200" b="1" kern="0" cap="small" dirty="0">
              <a:solidFill>
                <a:srgbClr val="F59F14"/>
              </a:solidFill>
              <a:latin typeface="微软雅黑" panose="020B0503020204020204" charset="-122"/>
              <a:ea typeface="微软雅黑" panose="020B0503020204020204" charset="-122"/>
            </a:endParaRPr>
          </a:p>
        </p:txBody>
      </p:sp>
      <p:sp>
        <p:nvSpPr>
          <p:cNvPr id="5" name="直接连接符 6"/>
          <p:cNvSpPr>
            <a:spLocks noChangeShapeType="1"/>
          </p:cNvSpPr>
          <p:nvPr/>
        </p:nvSpPr>
        <p:spPr bwMode="auto">
          <a:xfrm>
            <a:off x="2986560" y="3435848"/>
            <a:ext cx="4249738" cy="1587"/>
          </a:xfrm>
          <a:prstGeom prst="line">
            <a:avLst/>
          </a:prstGeom>
          <a:noFill/>
          <a:ln w="9525">
            <a:solidFill>
              <a:srgbClr val="FFFFFF"/>
            </a:solidFill>
            <a:prstDash val="sysDot"/>
            <a:round/>
          </a:ln>
          <a:extLst>
            <a:ext uri="{909E8E84-426E-40DD-AFC4-6F175D3DCCD1}">
              <a14:hiddenFill xmlns:a14="http://schemas.microsoft.com/office/drawing/2010/main">
                <a:noFill/>
              </a14:hiddenFill>
            </a:ext>
          </a:extLst>
        </p:spPr>
        <p:txBody>
          <a:bodyPr lIns="91428" tIns="45714" rIns="91428" bIns="45714"/>
          <a:lstStyle/>
          <a:p>
            <a:pPr fontAlgn="base">
              <a:spcBef>
                <a:spcPct val="0"/>
              </a:spcBef>
              <a:spcAft>
                <a:spcPct val="0"/>
              </a:spcAft>
              <a:buFont typeface="Arial" panose="020B0604020202020204" pitchFamily="34" charset="0"/>
              <a:buNone/>
              <a:defRPr/>
            </a:pPr>
            <a:endParaRPr lang="zh-CN" altLang="en-US" kern="0">
              <a:solidFill>
                <a:srgbClr val="000000"/>
              </a:solidFill>
              <a:latin typeface="Arial" panose="020B0604020202020204" pitchFamily="34" charset="0"/>
            </a:endParaRPr>
          </a:p>
        </p:txBody>
      </p:sp>
      <p:sp>
        <p:nvSpPr>
          <p:cNvPr id="6" name="直接连接符 7"/>
          <p:cNvSpPr>
            <a:spLocks noChangeShapeType="1"/>
          </p:cNvSpPr>
          <p:nvPr/>
        </p:nvSpPr>
        <p:spPr bwMode="auto">
          <a:xfrm>
            <a:off x="2986560" y="1819275"/>
            <a:ext cx="4249738" cy="1588"/>
          </a:xfrm>
          <a:prstGeom prst="line">
            <a:avLst/>
          </a:prstGeom>
          <a:noFill/>
          <a:ln w="9525">
            <a:solidFill>
              <a:srgbClr val="FFFFFF"/>
            </a:solidFill>
            <a:prstDash val="sysDot"/>
            <a:round/>
          </a:ln>
          <a:extLst>
            <a:ext uri="{909E8E84-426E-40DD-AFC4-6F175D3DCCD1}">
              <a14:hiddenFill xmlns:a14="http://schemas.microsoft.com/office/drawing/2010/main">
                <a:noFill/>
              </a14:hiddenFill>
            </a:ext>
          </a:extLst>
        </p:spPr>
        <p:txBody>
          <a:bodyPr lIns="91428" tIns="45714" rIns="91428" bIns="45714"/>
          <a:lstStyle/>
          <a:p>
            <a:pPr fontAlgn="base">
              <a:spcBef>
                <a:spcPct val="0"/>
              </a:spcBef>
              <a:spcAft>
                <a:spcPct val="0"/>
              </a:spcAft>
              <a:buFont typeface="Arial" panose="020B0604020202020204" pitchFamily="34" charset="0"/>
              <a:buNone/>
              <a:defRPr/>
            </a:pPr>
            <a:endParaRPr lang="zh-CN" altLang="en-US" kern="0">
              <a:solidFill>
                <a:srgbClr val="000000"/>
              </a:solidFill>
              <a:latin typeface="Arial" panose="020B0604020202020204" pitchFamily="34" charset="0"/>
            </a:endParaRPr>
          </a:p>
        </p:txBody>
      </p:sp>
      <p:sp>
        <p:nvSpPr>
          <p:cNvPr id="7" name="TextBox 3"/>
          <p:cNvSpPr txBox="1">
            <a:spLocks noChangeArrowheads="1"/>
          </p:cNvSpPr>
          <p:nvPr/>
        </p:nvSpPr>
        <p:spPr bwMode="auto">
          <a:xfrm>
            <a:off x="287344" y="4659987"/>
            <a:ext cx="8569325" cy="3116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fontAlgn="base" hangingPunct="1">
              <a:spcBef>
                <a:spcPct val="0"/>
              </a:spcBef>
              <a:spcAft>
                <a:spcPct val="0"/>
              </a:spcAft>
              <a:buFont typeface="Arial" panose="020B0604020202020204" pitchFamily="34" charset="0"/>
              <a:buNone/>
            </a:pPr>
            <a:r>
              <a:rPr lang="zh-CN" altLang="en-US" sz="1400" dirty="0">
                <a:solidFill>
                  <a:srgbClr val="FFFFFF"/>
                </a:solidFill>
                <a:latin typeface="微软雅黑" panose="020B0503020204020204" charset="-122"/>
                <a:ea typeface="微软雅黑" panose="020B0503020204020204" charset="-122"/>
              </a:rPr>
              <a:t>  </a:t>
            </a:r>
            <a:endParaRPr lang="en-US" altLang="zh-CN" sz="1400" dirty="0">
              <a:solidFill>
                <a:srgbClr val="FFFFFF"/>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p:cBhvr>
                                        <p:cTn id="10" dur="750"/>
                                        <p:tgtEl>
                                          <p:spTgt spid="5"/>
                                        </p:tgtEl>
                                      </p:cBhvr>
                                    </p:animEffec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righ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6" name="Rectangle 2"/>
          <p:cNvSpPr txBox="1">
            <a:spLocks noChangeArrowheads="1"/>
          </p:cNvSpPr>
          <p:nvPr/>
        </p:nvSpPr>
        <p:spPr bwMode="auto">
          <a:xfrm>
            <a:off x="467544" y="123965"/>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BEPS-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资金清算</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
        <p:nvSpPr>
          <p:cNvPr id="9" name="Rectangle 3"/>
          <p:cNvSpPr txBox="1">
            <a:spLocks noChangeArrowheads="1"/>
          </p:cNvSpPr>
          <p:nvPr/>
        </p:nvSpPr>
        <p:spPr bwMode="auto">
          <a:xfrm>
            <a:off x="1143000" y="1059582"/>
            <a:ext cx="7317432" cy="375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chemeClr val="accent1"/>
              </a:buClr>
              <a:buFont typeface="Wingdings" panose="05000000000000000000" pitchFamily="2" charset="2"/>
              <a:buChar char="n"/>
              <a:defRPr sz="1500">
                <a:solidFill>
                  <a:schemeClr val="tx1"/>
                </a:solidFill>
                <a:latin typeface="+mn-lt"/>
                <a:ea typeface="+mn-ea"/>
                <a:cs typeface="+mn-cs"/>
              </a:defRPr>
            </a:lvl1pPr>
            <a:lvl2pPr marL="557530" indent="-214630" algn="l" rtl="0" eaLnBrk="0" fontAlgn="base" hangingPunct="0">
              <a:spcBef>
                <a:spcPct val="20000"/>
              </a:spcBef>
              <a:spcAft>
                <a:spcPct val="0"/>
              </a:spcAft>
              <a:buClr>
                <a:schemeClr val="accent1"/>
              </a:buClr>
              <a:buFont typeface="Wingdings" panose="05000000000000000000" pitchFamily="2" charset="2"/>
              <a:buChar char="n"/>
              <a:defRPr>
                <a:solidFill>
                  <a:schemeClr val="tx1"/>
                </a:solidFill>
                <a:latin typeface="+mn-lt"/>
                <a:ea typeface="+mn-ea"/>
              </a:defRPr>
            </a:lvl2pPr>
            <a:lvl3pPr marL="857250" indent="-171450" algn="l" rtl="0" eaLnBrk="0" fontAlgn="base" hangingPunct="0">
              <a:spcBef>
                <a:spcPct val="20000"/>
              </a:spcBef>
              <a:spcAft>
                <a:spcPct val="0"/>
              </a:spcAft>
              <a:buClr>
                <a:schemeClr val="accent2"/>
              </a:buClr>
              <a:buFont typeface="Wingdings" panose="05000000000000000000" pitchFamily="2" charset="2"/>
              <a:buChar char="n"/>
              <a:defRPr sz="1200">
                <a:solidFill>
                  <a:schemeClr val="tx1"/>
                </a:solidFill>
                <a:latin typeface="+mn-lt"/>
                <a:ea typeface="+mn-ea"/>
              </a:defRPr>
            </a:lvl3pPr>
            <a:lvl4pPr marL="1200150" indent="-171450" algn="l" rtl="0" eaLnBrk="0" fontAlgn="base" hangingPunct="0">
              <a:spcBef>
                <a:spcPct val="20000"/>
              </a:spcBef>
              <a:spcAft>
                <a:spcPct val="0"/>
              </a:spcAft>
              <a:buClr>
                <a:schemeClr val="hlink"/>
              </a:buClr>
              <a:buFont typeface="Wingdings" panose="05000000000000000000" pitchFamily="2" charset="2"/>
              <a:buChar char="n"/>
              <a:defRPr sz="1050">
                <a:solidFill>
                  <a:schemeClr val="tx1"/>
                </a:solidFill>
                <a:latin typeface="+mn-lt"/>
                <a:ea typeface="+mn-ea"/>
              </a:defRPr>
            </a:lvl4pPr>
            <a:lvl5pPr marL="1543050" indent="-171450" algn="l" rtl="0" eaLnBrk="0" fontAlgn="base" hangingPunct="0">
              <a:spcBef>
                <a:spcPct val="20000"/>
              </a:spcBef>
              <a:spcAft>
                <a:spcPct val="0"/>
              </a:spcAft>
              <a:buChar char="»"/>
              <a:defRPr>
                <a:solidFill>
                  <a:schemeClr val="tx1"/>
                </a:solidFill>
                <a:latin typeface="+mn-lt"/>
                <a:ea typeface="+mn-ea"/>
              </a:defRPr>
            </a:lvl5pPr>
            <a:lvl6pPr marL="1885950" indent="-171450" algn="l" rtl="0" eaLnBrk="0" fontAlgn="base" hangingPunct="0">
              <a:spcBef>
                <a:spcPct val="20000"/>
              </a:spcBef>
              <a:spcAft>
                <a:spcPct val="0"/>
              </a:spcAft>
              <a:buChar char="»"/>
              <a:defRPr>
                <a:solidFill>
                  <a:schemeClr val="tx1"/>
                </a:solidFill>
                <a:latin typeface="+mn-lt"/>
                <a:ea typeface="+mn-ea"/>
              </a:defRPr>
            </a:lvl6pPr>
            <a:lvl7pPr marL="2228850" indent="-171450" algn="l" rtl="0" eaLnBrk="0" fontAlgn="base" hangingPunct="0">
              <a:spcBef>
                <a:spcPct val="20000"/>
              </a:spcBef>
              <a:spcAft>
                <a:spcPct val="0"/>
              </a:spcAft>
              <a:buChar char="»"/>
              <a:defRPr>
                <a:solidFill>
                  <a:schemeClr val="tx1"/>
                </a:solidFill>
                <a:latin typeface="+mn-lt"/>
                <a:ea typeface="+mn-ea"/>
              </a:defRPr>
            </a:lvl7pPr>
            <a:lvl8pPr marL="2571750" indent="-171450" algn="l" rtl="0" eaLnBrk="0" fontAlgn="base" hangingPunct="0">
              <a:spcBef>
                <a:spcPct val="20000"/>
              </a:spcBef>
              <a:spcAft>
                <a:spcPct val="0"/>
              </a:spcAft>
              <a:buChar char="»"/>
              <a:defRPr>
                <a:solidFill>
                  <a:schemeClr val="tx1"/>
                </a:solidFill>
                <a:latin typeface="+mn-lt"/>
                <a:ea typeface="+mn-ea"/>
              </a:defRPr>
            </a:lvl8pPr>
            <a:lvl9pPr marL="2914650" indent="-171450" algn="l" rtl="0" eaLnBrk="0" fontAlgn="base" hangingPunct="0">
              <a:spcBef>
                <a:spcPct val="20000"/>
              </a:spcBef>
              <a:spcAft>
                <a:spcPct val="0"/>
              </a:spcAft>
              <a:buChar char="»"/>
              <a:defRPr>
                <a:solidFill>
                  <a:schemeClr val="tx1"/>
                </a:solidFill>
                <a:latin typeface="+mn-lt"/>
                <a:ea typeface="+mn-ea"/>
              </a:defRPr>
            </a:lvl9pPr>
          </a:lstStyle>
          <a:p>
            <a:pPr marL="257175" marR="0" lvl="0" indent="-257175" algn="l" defTabSz="914400" rtl="0" eaLnBrk="0" fontAlgn="base" latinLnBrk="0" hangingPunct="0">
              <a:lnSpc>
                <a:spcPct val="90000"/>
              </a:lnSpc>
              <a:spcBef>
                <a:spcPct val="20000"/>
              </a:spcBef>
              <a:spcAft>
                <a:spcPct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贷记业务的记账时间和依据</a:t>
            </a:r>
            <a:endParaRPr kumimoji="0" lang="zh-CN" altLang="en-US" sz="180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Tx/>
              <a:buSzTx/>
              <a:buFontTx/>
              <a:buChar char="•"/>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发送往账：接收汇款凭证（指令）即进行账务处理</a:t>
            </a:r>
            <a:endPar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
                <a:srgbClr val="FF0517"/>
              </a:buClr>
              <a:buSzTx/>
              <a:buFontTx/>
              <a:buNone/>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　　借：＊＊存款－－＊＊户</a:t>
            </a:r>
            <a:endPar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
                <a:srgbClr val="FF0517"/>
              </a:buClr>
              <a:buSzTx/>
              <a:buFontTx/>
              <a:buNone/>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　　　贷：待清算支付款项</a:t>
            </a:r>
            <a:endPar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Tx/>
              <a:buSzTx/>
              <a:buFontTx/>
              <a:buChar char="•"/>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接收来账：收到小额系统已轧差的来账信息，即时转发接收行，接收行立即进行账务处理</a:t>
            </a:r>
            <a:endPar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
                <a:srgbClr val="FF0517"/>
              </a:buClr>
              <a:buSzTx/>
              <a:buFontTx/>
              <a:buNone/>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　　借：待清算支付款项</a:t>
            </a:r>
            <a:endPar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
                <a:srgbClr val="FF0517"/>
              </a:buClr>
              <a:buSzTx/>
              <a:buFontTx/>
              <a:buNone/>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　　　贷：＊＊存款－－＊＊户</a:t>
            </a:r>
            <a:endParaRPr kumimoji="0" lang="en-US" altLang="zh-CN"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
                <a:srgbClr val="FF0517"/>
              </a:buClr>
              <a:buSzTx/>
              <a:buFontTx/>
              <a:buNone/>
              <a:defRPr/>
            </a:pPr>
            <a:endParaRPr kumimoji="0" lang="zh-CN" altLang="en-US" sz="1350" b="0" i="0" u="none" strike="noStrike" kern="0" cap="none" spc="0" normalizeH="0" baseline="0" noProof="0" dirty="0" smtClean="0">
              <a:ln>
                <a:noFill/>
              </a:ln>
              <a:effectLst/>
              <a:uLnTx/>
              <a:uFillTx/>
              <a:latin typeface="Arial" panose="020B0604020202020204"/>
              <a:ea typeface="华文细黑" panose="02010600040101010101" pitchFamily="2" charset="-122"/>
              <a:cs typeface="+mn-cs"/>
            </a:endParaRPr>
          </a:p>
          <a:p>
            <a:pPr marL="257175" marR="0" lvl="0" indent="-257175" algn="l" defTabSz="914400" rtl="0" eaLnBrk="0" fontAlgn="base" latinLnBrk="0" hangingPunct="0">
              <a:lnSpc>
                <a:spcPct val="90000"/>
              </a:lnSpc>
              <a:spcBef>
                <a:spcPct val="20000"/>
              </a:spcBef>
              <a:spcAft>
                <a:spcPct val="0"/>
              </a:spcAft>
              <a:buClrTx/>
              <a:buSzTx/>
              <a:buFont typeface="Wingdings" panose="05000000000000000000" pitchFamily="2" charset="2"/>
              <a:buChar char="n"/>
              <a:defRPr/>
            </a:pPr>
            <a:r>
              <a:rPr kumimoji="0" lang="zh-CN" altLang="en-US" sz="180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借记业务的记账时间和依据</a:t>
            </a:r>
            <a:endParaRPr kumimoji="0" lang="zh-CN" altLang="en-US" sz="180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Tx/>
              <a:buSzTx/>
              <a:buFontTx/>
              <a:buChar char="•"/>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发送回执：接收扣款指令即进行账务处理</a:t>
            </a:r>
            <a:endPar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
                <a:srgbClr val="FF0517"/>
              </a:buClr>
              <a:buSzTx/>
              <a:buFontTx/>
              <a:buNone/>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　　借：＊＊存款－－＊＊户</a:t>
            </a:r>
            <a:endPar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
                <a:srgbClr val="FF0517"/>
              </a:buClr>
              <a:buSzTx/>
              <a:buFontTx/>
              <a:buNone/>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　　　贷：待清算支付款项</a:t>
            </a:r>
            <a:endPar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
                <a:schemeClr val="tx1"/>
              </a:buClr>
              <a:buSzTx/>
              <a:buFontTx/>
              <a:buChar char="•"/>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接收回执：收到已轧差的回执信息，即时转发接收行，接收行立即进行账务处理</a:t>
            </a:r>
            <a:endPar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
                <a:srgbClr val="FF0517"/>
              </a:buClr>
              <a:buSzTx/>
              <a:buFontTx/>
              <a:buNone/>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　　借：待清算支付款项</a:t>
            </a:r>
            <a:endPar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90000"/>
              </a:lnSpc>
              <a:spcBef>
                <a:spcPct val="20000"/>
              </a:spcBef>
              <a:spcAft>
                <a:spcPct val="0"/>
              </a:spcAft>
              <a:buClr>
                <a:srgbClr val="FF0517"/>
              </a:buClr>
              <a:buSzTx/>
              <a:buFontTx/>
              <a:buNone/>
              <a:defRPr/>
            </a:pPr>
            <a:r>
              <a:rPr kumimoji="0" lang="zh-CN" altLang="en-US" sz="1350" b="0" i="0" u="none" strike="noStrike" kern="0" cap="none" spc="0" normalizeH="0" baseline="0" noProof="0" dirty="0" smtClean="0">
                <a:ln>
                  <a:noFill/>
                </a:ln>
                <a:effectLst/>
                <a:uLnTx/>
                <a:uFillTx/>
                <a:latin typeface="微软雅黑" panose="020B0503020204020204" charset="-122"/>
                <a:ea typeface="微软雅黑" panose="020B0503020204020204" charset="-122"/>
                <a:cs typeface="+mn-cs"/>
              </a:rPr>
              <a:t>　　　贷：＊＊存款－－＊＊户</a:t>
            </a:r>
            <a:endParaRPr kumimoji="0" lang="zh-CN" altLang="en-US" sz="1350" b="0" i="0" u="none" strike="noStrike" kern="0" cap="none" spc="0" normalizeH="0" baseline="0" noProof="0" dirty="0">
              <a:ln>
                <a:noFill/>
              </a:ln>
              <a:effectLst/>
              <a:uLnTx/>
              <a:uFillTx/>
              <a:latin typeface="微软雅黑" panose="020B0503020204020204" charset="-122"/>
              <a:ea typeface="微软雅黑" panose="020B0503020204020204" charset="-122"/>
              <a:cs typeface="+mn-cs"/>
            </a:endParaRPr>
          </a:p>
        </p:txBody>
      </p:sp>
      <p:sp>
        <p:nvSpPr>
          <p:cNvPr id="10" name="AutoShape 4"/>
          <p:cNvSpPr>
            <a:spLocks noChangeArrowheads="1"/>
          </p:cNvSpPr>
          <p:nvPr/>
        </p:nvSpPr>
        <p:spPr bwMode="auto">
          <a:xfrm>
            <a:off x="5724128" y="2355726"/>
            <a:ext cx="2302204" cy="1495890"/>
          </a:xfrm>
          <a:prstGeom prst="wedgeRoundRectCallout">
            <a:avLst>
              <a:gd name="adj1" fmla="val -26972"/>
              <a:gd name="adj2" fmla="val 48093"/>
              <a:gd name="adj3" fmla="val 16667"/>
            </a:avLst>
          </a:prstGeom>
          <a:solidFill>
            <a:srgbClr val="FFFF00"/>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685800" eaLnBrk="0" fontAlgn="base" latinLnBrk="0" hangingPunct="0">
              <a:lnSpc>
                <a:spcPct val="100000"/>
              </a:lnSpc>
              <a:spcBef>
                <a:spcPct val="0"/>
              </a:spcBef>
              <a:spcAft>
                <a:spcPct val="0"/>
              </a:spcAft>
              <a:buClrTx/>
              <a:buSzTx/>
              <a:buFontTx/>
              <a:buNone/>
              <a:defRPr/>
            </a:pPr>
            <a:r>
              <a:rPr kumimoji="0" lang="zh-CN" altLang="en-US" sz="1350" b="0" i="0" u="none" strike="noStrike" kern="0" cap="none" spc="0" normalizeH="0" baseline="0" noProof="0" dirty="0" smtClean="0">
                <a:ln>
                  <a:noFill/>
                </a:ln>
                <a:solidFill>
                  <a:srgbClr val="000000"/>
                </a:solidFill>
                <a:effectLst/>
                <a:uLnTx/>
                <a:uFillTx/>
                <a:latin typeface="Arial" panose="020B0604020202020204"/>
                <a:ea typeface="华文细黑" panose="02010600040101010101" pitchFamily="2" charset="-122"/>
              </a:rPr>
              <a:t>收到</a:t>
            </a:r>
            <a:r>
              <a:rPr kumimoji="0" lang="zh-CN" altLang="en-US" sz="1350" b="0" i="0" u="none" strike="noStrike" kern="0" cap="none" spc="0" normalizeH="0" baseline="0" noProof="0" dirty="0" smtClean="0">
                <a:ln>
                  <a:noFill/>
                </a:ln>
                <a:solidFill>
                  <a:srgbClr val="000000"/>
                </a:solidFill>
                <a:effectLst/>
                <a:uLnTx/>
                <a:uFillTx/>
                <a:latin typeface="Times New Roman" panose="02020603050405020304"/>
                <a:ea typeface="华文细黑" panose="02010600040101010101" pitchFamily="2" charset="-122"/>
              </a:rPr>
              <a:t>“</a:t>
            </a:r>
            <a:r>
              <a:rPr kumimoji="0" lang="zh-CN" altLang="en-US" sz="1350" b="0" i="0" u="none" strike="noStrike" kern="0" cap="none" spc="0" normalizeH="0" baseline="0" noProof="0" dirty="0" smtClean="0">
                <a:ln>
                  <a:noFill/>
                </a:ln>
                <a:solidFill>
                  <a:srgbClr val="000000"/>
                </a:solidFill>
                <a:effectLst/>
                <a:uLnTx/>
                <a:uFillTx/>
                <a:latin typeface="Arial" panose="020B0604020202020204"/>
                <a:ea typeface="华文细黑" panose="02010600040101010101" pitchFamily="2" charset="-122"/>
              </a:rPr>
              <a:t>已清算</a:t>
            </a:r>
            <a:r>
              <a:rPr kumimoji="0" lang="zh-CN" altLang="en-US" sz="1350" b="0" i="0" u="none" strike="noStrike" kern="0" cap="none" spc="0" normalizeH="0" baseline="0" noProof="0" dirty="0" smtClean="0">
                <a:ln>
                  <a:noFill/>
                </a:ln>
                <a:solidFill>
                  <a:srgbClr val="000000"/>
                </a:solidFill>
                <a:effectLst/>
                <a:uLnTx/>
                <a:uFillTx/>
                <a:latin typeface="Times New Roman" panose="02020603050405020304"/>
                <a:ea typeface="华文细黑" panose="02010600040101010101" pitchFamily="2" charset="-122"/>
              </a:rPr>
              <a:t>”</a:t>
            </a:r>
            <a:r>
              <a:rPr kumimoji="0" lang="zh-CN" altLang="en-US" sz="1350" b="0" i="0" u="none" strike="noStrike" kern="0" cap="none" spc="0" normalizeH="0" baseline="0" noProof="0" dirty="0" smtClean="0">
                <a:ln>
                  <a:noFill/>
                </a:ln>
                <a:solidFill>
                  <a:srgbClr val="000000"/>
                </a:solidFill>
                <a:effectLst/>
                <a:uLnTx/>
                <a:uFillTx/>
                <a:latin typeface="Arial" panose="020B0604020202020204"/>
                <a:ea typeface="华文细黑" panose="02010600040101010101" pitchFamily="2" charset="-122"/>
              </a:rPr>
              <a:t>通知时：</a:t>
            </a:r>
            <a:endParaRPr kumimoji="0" lang="zh-CN" altLang="en-US" sz="1350" b="0" i="0" u="none" strike="noStrike" kern="0" cap="none" spc="0" normalizeH="0" baseline="0" noProof="0" dirty="0" smtClean="0">
              <a:ln>
                <a:noFill/>
              </a:ln>
              <a:solidFill>
                <a:srgbClr val="000000"/>
              </a:solidFill>
              <a:effectLst/>
              <a:uLnTx/>
              <a:uFillTx/>
              <a:latin typeface="Arial" panose="020B0604020202020204"/>
              <a:ea typeface="华文细黑" panose="02010600040101010101" pitchFamily="2" charset="-122"/>
            </a:endParaRPr>
          </a:p>
          <a:p>
            <a:pPr marL="0" marR="0" lvl="0" indent="0" defTabSz="685800" eaLnBrk="0" fontAlgn="base" latinLnBrk="0" hangingPunct="0">
              <a:lnSpc>
                <a:spcPct val="100000"/>
              </a:lnSpc>
              <a:spcBef>
                <a:spcPct val="0"/>
              </a:spcBef>
              <a:spcAft>
                <a:spcPct val="0"/>
              </a:spcAft>
              <a:buClrTx/>
              <a:buSzTx/>
              <a:buFontTx/>
              <a:buNone/>
              <a:defRPr/>
            </a:pPr>
            <a:r>
              <a:rPr kumimoji="0" lang="zh-CN" altLang="en-US" sz="1350" b="0" i="0" u="none" strike="noStrike" kern="0" cap="none" spc="0" normalizeH="0" baseline="0" noProof="0" dirty="0" smtClean="0">
                <a:ln>
                  <a:noFill/>
                </a:ln>
                <a:solidFill>
                  <a:srgbClr val="000000"/>
                </a:solidFill>
                <a:effectLst/>
                <a:uLnTx/>
                <a:uFillTx/>
                <a:latin typeface="Arial" panose="020B0604020202020204"/>
                <a:ea typeface="华文细黑" panose="02010600040101010101" pitchFamily="2" charset="-122"/>
              </a:rPr>
              <a:t>借：待清算支付款项</a:t>
            </a:r>
            <a:endParaRPr kumimoji="0" lang="zh-CN" altLang="en-US" sz="1350" b="0" i="0" u="none" strike="noStrike" kern="0" cap="none" spc="0" normalizeH="0" baseline="0" noProof="0" dirty="0" smtClean="0">
              <a:ln>
                <a:noFill/>
              </a:ln>
              <a:solidFill>
                <a:srgbClr val="000000"/>
              </a:solidFill>
              <a:effectLst/>
              <a:uLnTx/>
              <a:uFillTx/>
              <a:latin typeface="Arial" panose="020B0604020202020204"/>
              <a:ea typeface="华文细黑" panose="02010600040101010101" pitchFamily="2" charset="-122"/>
            </a:endParaRPr>
          </a:p>
          <a:p>
            <a:pPr marL="0" marR="0" lvl="0" indent="0" defTabSz="685800" eaLnBrk="0" fontAlgn="base" latinLnBrk="0" hangingPunct="0">
              <a:lnSpc>
                <a:spcPct val="100000"/>
              </a:lnSpc>
              <a:spcBef>
                <a:spcPct val="0"/>
              </a:spcBef>
              <a:spcAft>
                <a:spcPct val="0"/>
              </a:spcAft>
              <a:buClrTx/>
              <a:buSzTx/>
              <a:buFontTx/>
              <a:buNone/>
              <a:defRPr/>
            </a:pPr>
            <a:r>
              <a:rPr kumimoji="0" lang="zh-CN" altLang="en-US" sz="1350" b="0" i="0" u="none" strike="noStrike" kern="0" cap="none" spc="0" normalizeH="0" baseline="0" noProof="0" dirty="0" smtClean="0">
                <a:ln>
                  <a:noFill/>
                </a:ln>
                <a:solidFill>
                  <a:srgbClr val="000000"/>
                </a:solidFill>
                <a:effectLst/>
                <a:uLnTx/>
                <a:uFillTx/>
                <a:latin typeface="Arial" panose="020B0604020202020204"/>
                <a:ea typeface="华文细黑" panose="02010600040101010101" pitchFamily="2" charset="-122"/>
              </a:rPr>
              <a:t>　贷：存放中央银行款项</a:t>
            </a:r>
            <a:endParaRPr kumimoji="0" lang="en-US" altLang="zh-CN" sz="1350" b="0" i="0" u="none" strike="noStrike" kern="0" cap="none" spc="0" normalizeH="0" baseline="0" noProof="0" dirty="0" smtClean="0">
              <a:ln>
                <a:noFill/>
              </a:ln>
              <a:solidFill>
                <a:srgbClr val="000000"/>
              </a:solidFill>
              <a:effectLst/>
              <a:uLnTx/>
              <a:uFillTx/>
              <a:latin typeface="Arial" panose="020B0604020202020204"/>
              <a:ea typeface="华文细黑" panose="02010600040101010101" pitchFamily="2" charset="-122"/>
            </a:endParaRPr>
          </a:p>
          <a:p>
            <a:pPr marL="0" marR="0" lvl="0" indent="0" defTabSz="685800" eaLnBrk="0" fontAlgn="base" latinLnBrk="0" hangingPunct="0">
              <a:lnSpc>
                <a:spcPct val="100000"/>
              </a:lnSpc>
              <a:spcBef>
                <a:spcPct val="0"/>
              </a:spcBef>
              <a:spcAft>
                <a:spcPct val="0"/>
              </a:spcAft>
              <a:buClrTx/>
              <a:buSzTx/>
              <a:buFontTx/>
              <a:buNone/>
              <a:defRPr/>
            </a:pPr>
            <a:r>
              <a:rPr lang="zh-CN" altLang="en-US" sz="1350" kern="0" dirty="0" smtClean="0">
                <a:solidFill>
                  <a:srgbClr val="000000"/>
                </a:solidFill>
                <a:latin typeface="Arial" panose="020B0604020202020204"/>
                <a:ea typeface="华文细黑" panose="02010600040101010101" pitchFamily="2" charset="-122"/>
              </a:rPr>
              <a:t>或</a:t>
            </a:r>
            <a:endParaRPr lang="en-US" altLang="zh-CN" sz="1350" kern="0" dirty="0" smtClean="0">
              <a:solidFill>
                <a:srgbClr val="000000"/>
              </a:solidFill>
              <a:latin typeface="Arial" panose="020B0604020202020204"/>
              <a:ea typeface="华文细黑" panose="02010600040101010101" pitchFamily="2" charset="-122"/>
            </a:endParaRPr>
          </a:p>
          <a:p>
            <a:pPr defTabSz="685800" eaLnBrk="0" fontAlgn="base" hangingPunct="0">
              <a:spcBef>
                <a:spcPct val="0"/>
              </a:spcBef>
              <a:spcAft>
                <a:spcPct val="0"/>
              </a:spcAft>
              <a:defRPr/>
            </a:pPr>
            <a:r>
              <a:rPr lang="zh-CN" altLang="en-US" sz="1350" kern="0" dirty="0">
                <a:solidFill>
                  <a:srgbClr val="000000"/>
                </a:solidFill>
                <a:latin typeface="Arial" panose="020B0604020202020204"/>
                <a:ea typeface="华文细黑" panose="02010600040101010101" pitchFamily="2" charset="-122"/>
              </a:rPr>
              <a:t>借</a:t>
            </a:r>
            <a:r>
              <a:rPr lang="zh-CN" altLang="en-US" sz="1350" kern="0" dirty="0" smtClean="0">
                <a:solidFill>
                  <a:srgbClr val="000000"/>
                </a:solidFill>
                <a:latin typeface="Arial" panose="020B0604020202020204"/>
                <a:ea typeface="华文细黑" panose="02010600040101010101" pitchFamily="2" charset="-122"/>
              </a:rPr>
              <a:t>：</a:t>
            </a:r>
            <a:r>
              <a:rPr lang="zh-CN" altLang="en-US" sz="1350" kern="0" dirty="0">
                <a:solidFill>
                  <a:srgbClr val="000000"/>
                </a:solidFill>
                <a:latin typeface="Arial" panose="020B0604020202020204"/>
                <a:ea typeface="华文细黑" panose="02010600040101010101" pitchFamily="2" charset="-122"/>
              </a:rPr>
              <a:t>存放中央银行款项</a:t>
            </a:r>
            <a:endParaRPr lang="en-US" altLang="zh-CN" sz="1350" kern="0" dirty="0">
              <a:solidFill>
                <a:srgbClr val="000000"/>
              </a:solidFill>
              <a:latin typeface="Arial" panose="020B0604020202020204"/>
              <a:ea typeface="华文细黑" panose="02010600040101010101" pitchFamily="2" charset="-122"/>
            </a:endParaRPr>
          </a:p>
          <a:p>
            <a:pPr defTabSz="685800" eaLnBrk="0" fontAlgn="base" hangingPunct="0">
              <a:spcBef>
                <a:spcPct val="0"/>
              </a:spcBef>
              <a:spcAft>
                <a:spcPct val="0"/>
              </a:spcAft>
              <a:defRPr/>
            </a:pPr>
            <a:r>
              <a:rPr lang="zh-CN" altLang="en-US" sz="1350" kern="0" dirty="0">
                <a:solidFill>
                  <a:srgbClr val="000000"/>
                </a:solidFill>
                <a:latin typeface="Arial" panose="020B0604020202020204"/>
                <a:ea typeface="华文细黑" panose="02010600040101010101" pitchFamily="2" charset="-122"/>
              </a:rPr>
              <a:t>　贷</a:t>
            </a:r>
            <a:r>
              <a:rPr lang="zh-CN" altLang="en-US" sz="1350" kern="0" dirty="0" smtClean="0">
                <a:solidFill>
                  <a:srgbClr val="000000"/>
                </a:solidFill>
                <a:latin typeface="Arial" panose="020B0604020202020204"/>
                <a:ea typeface="华文细黑" panose="02010600040101010101" pitchFamily="2" charset="-122"/>
              </a:rPr>
              <a:t>：</a:t>
            </a:r>
            <a:r>
              <a:rPr lang="zh-CN" altLang="en-US" sz="1350" kern="0" dirty="0">
                <a:solidFill>
                  <a:srgbClr val="000000"/>
                </a:solidFill>
                <a:latin typeface="Arial" panose="020B0604020202020204"/>
                <a:ea typeface="华文细黑" panose="02010600040101010101" pitchFamily="2" charset="-122"/>
              </a:rPr>
              <a:t>待清算支付款项</a:t>
            </a:r>
            <a:endParaRPr lang="zh-CN" altLang="en-US" sz="1350" kern="0" dirty="0">
              <a:solidFill>
                <a:srgbClr val="000000"/>
              </a:solidFill>
              <a:latin typeface="Arial" panose="020B0604020202020204"/>
              <a:ea typeface="华文细黑" panose="02010600040101010101" pitchFamily="2" charset="-122"/>
            </a:endParaRPr>
          </a:p>
          <a:p>
            <a:pPr lvl="0" defTabSz="685800" eaLnBrk="0" fontAlgn="base" hangingPunct="0">
              <a:spcBef>
                <a:spcPct val="0"/>
              </a:spcBef>
              <a:spcAft>
                <a:spcPct val="0"/>
              </a:spcAft>
              <a:defRPr/>
            </a:pPr>
            <a:endParaRPr lang="zh-CN" altLang="en-US" sz="1350" kern="0" dirty="0">
              <a:solidFill>
                <a:srgbClr val="000000"/>
              </a:solidFill>
              <a:latin typeface="Arial" panose="020B0604020202020204"/>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7" name="Rectangle 2"/>
          <p:cNvSpPr txBox="1">
            <a:spLocks noChangeArrowheads="1"/>
          </p:cNvSpPr>
          <p:nvPr/>
        </p:nvSpPr>
        <p:spPr bwMode="auto">
          <a:xfrm>
            <a:off x="467544"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IBPS-</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网上支付跨行清算系统</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467544" y="987574"/>
            <a:ext cx="8136904" cy="646331"/>
          </a:xfrm>
          <a:prstGeom prst="rect">
            <a:avLst/>
          </a:prstGeom>
        </p:spPr>
        <p:txBody>
          <a:bodyPr wrap="square">
            <a:spAutoFit/>
          </a:bodyPr>
          <a:lstStyle/>
          <a:p>
            <a:r>
              <a:rPr lang="zh-CN" altLang="en-US" dirty="0" smtClean="0">
                <a:solidFill>
                  <a:srgbClr val="333333"/>
                </a:solidFill>
                <a:latin typeface="Arial" panose="020B0604020202020204" pitchFamily="34" charset="0"/>
              </a:rPr>
              <a:t>网上支付跨行清算系统主要支持网上跨行零售业务的处理，客户可通过在线方式提交支付业务，并可实时获取业务处理结果。</a:t>
            </a:r>
            <a:endParaRPr lang="en-US" altLang="zh-CN" dirty="0" smtClean="0">
              <a:solidFill>
                <a:srgbClr val="333333"/>
              </a:solidFill>
              <a:latin typeface="Arial" panose="020B0604020202020204" pitchFamily="34" charset="0"/>
            </a:endParaRPr>
          </a:p>
        </p:txBody>
      </p:sp>
      <p:sp>
        <p:nvSpPr>
          <p:cNvPr id="8" name="Rectangle 7"/>
          <p:cNvSpPr>
            <a:spLocks noChangeArrowheads="1"/>
          </p:cNvSpPr>
          <p:nvPr/>
        </p:nvSpPr>
        <p:spPr bwMode="auto">
          <a:xfrm>
            <a:off x="1446537" y="1965220"/>
            <a:ext cx="5736431" cy="425054"/>
          </a:xfrm>
          <a:prstGeom prst="rect">
            <a:avLst/>
          </a:prstGeom>
          <a:gradFill rotWithShape="0">
            <a:gsLst>
              <a:gs pos="0">
                <a:srgbClr val="33CCFF">
                  <a:alpha val="39998"/>
                </a:srgbClr>
              </a:gs>
              <a:gs pos="100000">
                <a:srgbClr val="FFFFFF">
                  <a:alpha val="89998"/>
                </a:srgbClr>
              </a:gs>
            </a:gsLst>
            <a:lin ang="2700000" scaled="1"/>
          </a:gradFill>
          <a:ln w="9525">
            <a:miter lim="800000"/>
          </a:ln>
          <a:scene3d>
            <a:camera prst="legacyObliqueTopRight"/>
            <a:lightRig rig="legacyFlat4" dir="b"/>
          </a:scene3d>
          <a:sp3d extrusionH="100000" prstMaterial="legacyMatte">
            <a:bevelT w="13500" h="13500" prst="angle"/>
            <a:bevelB w="13500" h="13500" prst="angle"/>
            <a:extrusionClr>
              <a:srgbClr val="66CCFF"/>
            </a:extrusionClr>
            <a:contourClr>
              <a:srgbClr val="33CCFF"/>
            </a:contourClr>
          </a:sp3d>
        </p:spPr>
        <p:txBody>
          <a:bodyPr wrap="none" anchor="ctr">
            <a:flatTx/>
          </a:bodyPr>
          <a:lstStyle>
            <a:lvl1pPr eaLnBrk="0" hangingPunct="0">
              <a:defRPr kumimoji="1" sz="4000" b="1">
                <a:solidFill>
                  <a:schemeClr val="bg1"/>
                </a:solidFill>
                <a:latin typeface="Times New Roman" panose="02020603050405020304" pitchFamily="18" charset="0"/>
                <a:ea typeface="楷体" panose="02010609060101010101" pitchFamily="49" charset="-122"/>
              </a:defRPr>
            </a:lvl1pPr>
            <a:lvl2pPr marL="742950" indent="-285750" eaLnBrk="0" hangingPunct="0">
              <a:defRPr kumimoji="1" sz="4000" b="1">
                <a:solidFill>
                  <a:schemeClr val="bg1"/>
                </a:solidFill>
                <a:latin typeface="Times New Roman" panose="02020603050405020304" pitchFamily="18" charset="0"/>
                <a:ea typeface="楷体" panose="02010609060101010101" pitchFamily="49" charset="-122"/>
              </a:defRPr>
            </a:lvl2pPr>
            <a:lvl3pPr marL="1143000" indent="-228600" eaLnBrk="0" hangingPunct="0">
              <a:defRPr kumimoji="1" sz="4000" b="1">
                <a:solidFill>
                  <a:schemeClr val="bg1"/>
                </a:solidFill>
                <a:latin typeface="Times New Roman" panose="02020603050405020304" pitchFamily="18" charset="0"/>
                <a:ea typeface="楷体" panose="02010609060101010101" pitchFamily="49" charset="-122"/>
              </a:defRPr>
            </a:lvl3pPr>
            <a:lvl4pPr marL="1600200" indent="-228600" eaLnBrk="0" hangingPunct="0">
              <a:defRPr kumimoji="1" sz="4000" b="1">
                <a:solidFill>
                  <a:schemeClr val="bg1"/>
                </a:solidFill>
                <a:latin typeface="Times New Roman" panose="02020603050405020304" pitchFamily="18" charset="0"/>
                <a:ea typeface="楷体" panose="02010609060101010101" pitchFamily="49" charset="-122"/>
              </a:defRPr>
            </a:lvl4pPr>
            <a:lvl5pPr marL="2057400" indent="-228600" eaLnBrk="0" hangingPunct="0">
              <a:defRPr kumimoji="1" sz="4000" b="1">
                <a:solidFill>
                  <a:schemeClr val="bg1"/>
                </a:solidFill>
                <a:latin typeface="Times New Roman" panose="02020603050405020304" pitchFamily="18" charset="0"/>
                <a:ea typeface="楷体" panose="02010609060101010101" pitchFamily="49" charset="-122"/>
              </a:defRPr>
            </a:lvl5pPr>
            <a:lvl6pPr marL="25146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6pPr>
            <a:lvl7pPr marL="29718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7pPr>
            <a:lvl8pPr marL="34290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8pPr>
            <a:lvl9pPr marL="38862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9pPr>
          </a:lstStyle>
          <a:p>
            <a:pPr defTabSz="685800" eaLnBrk="1" fontAlgn="base" hangingPunct="1">
              <a:spcBef>
                <a:spcPct val="0"/>
              </a:spcBef>
              <a:spcAft>
                <a:spcPct val="0"/>
              </a:spcAft>
            </a:pPr>
            <a:endParaRPr lang="zh-CN" altLang="en-US" sz="3000">
              <a:solidFill>
                <a:srgbClr val="FFFFFF"/>
              </a:solidFill>
            </a:endParaRPr>
          </a:p>
        </p:txBody>
      </p:sp>
      <p:sp>
        <p:nvSpPr>
          <p:cNvPr id="9" name="Line 8"/>
          <p:cNvSpPr>
            <a:spLocks noChangeShapeType="1"/>
          </p:cNvSpPr>
          <p:nvPr/>
        </p:nvSpPr>
        <p:spPr bwMode="auto">
          <a:xfrm>
            <a:off x="1240558" y="2398608"/>
            <a:ext cx="6020991" cy="0"/>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a:lstStyle/>
          <a:p>
            <a:pPr defTabSz="685800" fontAlgn="base">
              <a:spcBef>
                <a:spcPct val="0"/>
              </a:spcBef>
              <a:spcAft>
                <a:spcPct val="0"/>
              </a:spcAft>
            </a:pPr>
            <a:endParaRPr kumimoji="1" lang="zh-CN" altLang="en-US" sz="3000" b="1">
              <a:solidFill>
                <a:srgbClr val="FFFFFF"/>
              </a:solidFill>
              <a:latin typeface="Times New Roman" panose="02020603050405020304" pitchFamily="18" charset="0"/>
              <a:ea typeface="楷体" panose="02010609060101010101" pitchFamily="49" charset="-122"/>
            </a:endParaRPr>
          </a:p>
        </p:txBody>
      </p:sp>
      <p:sp>
        <p:nvSpPr>
          <p:cNvPr id="10" name="AutoShape 11"/>
          <p:cNvSpPr>
            <a:spLocks noChangeArrowheads="1"/>
          </p:cNvSpPr>
          <p:nvPr/>
        </p:nvSpPr>
        <p:spPr bwMode="auto">
          <a:xfrm>
            <a:off x="1378671" y="2028324"/>
            <a:ext cx="1651397" cy="361950"/>
          </a:xfrm>
          <a:prstGeom prst="bevel">
            <a:avLst>
              <a:gd name="adj" fmla="val 12500"/>
            </a:avLst>
          </a:prstGeom>
          <a:gradFill rotWithShape="1">
            <a:gsLst>
              <a:gs pos="0">
                <a:srgbClr val="33CCFF"/>
              </a:gs>
              <a:gs pos="100000">
                <a:srgbClr val="175E7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4000" b="1">
                <a:solidFill>
                  <a:schemeClr val="bg1"/>
                </a:solidFill>
                <a:latin typeface="Times New Roman" panose="02020603050405020304" pitchFamily="18" charset="0"/>
                <a:ea typeface="楷体" panose="02010609060101010101" pitchFamily="49" charset="-122"/>
              </a:defRPr>
            </a:lvl1pPr>
            <a:lvl2pPr marL="742950" indent="-285750" eaLnBrk="0" hangingPunct="0">
              <a:defRPr kumimoji="1" sz="4000" b="1">
                <a:solidFill>
                  <a:schemeClr val="bg1"/>
                </a:solidFill>
                <a:latin typeface="Times New Roman" panose="02020603050405020304" pitchFamily="18" charset="0"/>
                <a:ea typeface="楷体" panose="02010609060101010101" pitchFamily="49" charset="-122"/>
              </a:defRPr>
            </a:lvl2pPr>
            <a:lvl3pPr marL="1143000" indent="-228600" eaLnBrk="0" hangingPunct="0">
              <a:defRPr kumimoji="1" sz="4000" b="1">
                <a:solidFill>
                  <a:schemeClr val="bg1"/>
                </a:solidFill>
                <a:latin typeface="Times New Roman" panose="02020603050405020304" pitchFamily="18" charset="0"/>
                <a:ea typeface="楷体" panose="02010609060101010101" pitchFamily="49" charset="-122"/>
              </a:defRPr>
            </a:lvl3pPr>
            <a:lvl4pPr marL="1600200" indent="-228600" eaLnBrk="0" hangingPunct="0">
              <a:defRPr kumimoji="1" sz="4000" b="1">
                <a:solidFill>
                  <a:schemeClr val="bg1"/>
                </a:solidFill>
                <a:latin typeface="Times New Roman" panose="02020603050405020304" pitchFamily="18" charset="0"/>
                <a:ea typeface="楷体" panose="02010609060101010101" pitchFamily="49" charset="-122"/>
              </a:defRPr>
            </a:lvl4pPr>
            <a:lvl5pPr marL="2057400" indent="-228600" eaLnBrk="0" hangingPunct="0">
              <a:defRPr kumimoji="1" sz="4000" b="1">
                <a:solidFill>
                  <a:schemeClr val="bg1"/>
                </a:solidFill>
                <a:latin typeface="Times New Roman" panose="02020603050405020304" pitchFamily="18" charset="0"/>
                <a:ea typeface="楷体" panose="02010609060101010101" pitchFamily="49" charset="-122"/>
              </a:defRPr>
            </a:lvl5pPr>
            <a:lvl6pPr marL="25146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6pPr>
            <a:lvl7pPr marL="29718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7pPr>
            <a:lvl8pPr marL="34290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8pPr>
            <a:lvl9pPr marL="38862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9pPr>
          </a:lstStyle>
          <a:p>
            <a:pPr defTabSz="685800" eaLnBrk="1" fontAlgn="base" latinLnBrk="1" hangingPunct="1">
              <a:spcBef>
                <a:spcPct val="0"/>
              </a:spcBef>
              <a:spcAft>
                <a:spcPct val="0"/>
              </a:spcAft>
            </a:pPr>
            <a:r>
              <a:rPr lang="zh-CN" altLang="en-US" sz="1350">
                <a:solidFill>
                  <a:srgbClr val="FFFFFF"/>
                </a:solidFill>
                <a:latin typeface="Arial" panose="020B0604020202020204" pitchFamily="34" charset="0"/>
                <a:ea typeface="楷体_GB2312" panose="02010609030101010101" pitchFamily="1" charset="-122"/>
                <a:cs typeface="楷体_GB2312" panose="02010609030101010101" pitchFamily="1" charset="-122"/>
              </a:rPr>
              <a:t>业务支持</a:t>
            </a:r>
            <a:endParaRPr lang="en-US" altLang="ko-KR" sz="1350">
              <a:solidFill>
                <a:srgbClr val="FFFFFF"/>
              </a:solidFill>
              <a:latin typeface="Arial" panose="020B0604020202020204" pitchFamily="34" charset="0"/>
              <a:ea typeface="楷体_GB2312" panose="02010609030101010101" pitchFamily="1" charset="-122"/>
              <a:cs typeface="楷体_GB2312" panose="02010609030101010101" pitchFamily="1" charset="-122"/>
            </a:endParaRPr>
          </a:p>
        </p:txBody>
      </p:sp>
      <p:sp>
        <p:nvSpPr>
          <p:cNvPr id="11" name="Rectangle 17"/>
          <p:cNvSpPr>
            <a:spLocks noChangeArrowheads="1"/>
          </p:cNvSpPr>
          <p:nvPr/>
        </p:nvSpPr>
        <p:spPr bwMode="auto">
          <a:xfrm>
            <a:off x="3059832" y="1911643"/>
            <a:ext cx="4186238" cy="514350"/>
          </a:xfrm>
          <a:prstGeom prst="rect">
            <a:avLst/>
          </a:prstGeom>
          <a:noFill/>
          <a:ln w="9525">
            <a:noFill/>
            <a:miter lim="800000"/>
          </a:ln>
          <a:effectLst>
            <a:outerShdw dist="17961" dir="13500000" algn="ctr" rotWithShape="0">
              <a:schemeClr val="bg1"/>
            </a:outerShdw>
          </a:effectLst>
        </p:spPr>
        <p:txBody>
          <a:bodyPr wrap="none" anchor="ctr"/>
          <a:lstStyle/>
          <a:p>
            <a:pPr defTabSz="685800" fontAlgn="base" latinLnBrk="1">
              <a:spcBef>
                <a:spcPct val="0"/>
              </a:spcBef>
              <a:spcAft>
                <a:spcPct val="0"/>
              </a:spcAft>
              <a:buFont typeface="Wingdings" panose="05000000000000000000" pitchFamily="2" charset="2"/>
              <a:buChar char="l"/>
              <a:defRPr/>
            </a:pPr>
            <a:r>
              <a:rPr kumimoji="1" lang="zh-CN" altLang="en-US" sz="1200" dirty="0">
                <a:solidFill>
                  <a:srgbClr val="080808"/>
                </a:solidFill>
                <a:latin typeface="楷体_GB2312" panose="02010609030101010101" pitchFamily="1" charset="-122"/>
                <a:ea typeface="楷体_GB2312" panose="02010609030101010101" pitchFamily="1" charset="-122"/>
              </a:rPr>
              <a:t>连接各家商业银行的网银系统</a:t>
            </a:r>
            <a:r>
              <a:rPr kumimoji="1" lang="en-US" altLang="zh-CN" sz="1200" dirty="0">
                <a:solidFill>
                  <a:srgbClr val="080808"/>
                </a:solidFill>
                <a:latin typeface="楷体_GB2312" panose="02010609030101010101" pitchFamily="1" charset="-122"/>
                <a:ea typeface="楷体_GB2312" panose="02010609030101010101" pitchFamily="1" charset="-122"/>
              </a:rPr>
              <a:t>,</a:t>
            </a:r>
            <a:br>
              <a:rPr kumimoji="1" lang="en-US" altLang="zh-CN" sz="1200" dirty="0">
                <a:solidFill>
                  <a:srgbClr val="080808"/>
                </a:solidFill>
                <a:latin typeface="楷体_GB2312" panose="02010609030101010101" pitchFamily="1" charset="-122"/>
                <a:ea typeface="楷体_GB2312" panose="02010609030101010101" pitchFamily="1" charset="-122"/>
              </a:rPr>
            </a:br>
            <a:r>
              <a:rPr kumimoji="1" lang="zh-CN" altLang="en-US" sz="1200" dirty="0">
                <a:solidFill>
                  <a:srgbClr val="080808"/>
                </a:solidFill>
                <a:latin typeface="楷体_GB2312" panose="02010609030101010101" pitchFamily="1" charset="-122"/>
                <a:ea typeface="楷体_GB2312" panose="02010609030101010101" pitchFamily="1" charset="-122"/>
              </a:rPr>
              <a:t>实现</a:t>
            </a:r>
            <a:r>
              <a:rPr kumimoji="1" lang="en-US" altLang="zh-CN" sz="1200" dirty="0">
                <a:solidFill>
                  <a:srgbClr val="080808"/>
                </a:solidFill>
                <a:latin typeface="楷体_GB2312" panose="02010609030101010101" pitchFamily="1" charset="-122"/>
                <a:ea typeface="楷体_GB2312" panose="02010609030101010101" pitchFamily="1" charset="-122"/>
              </a:rPr>
              <a:t>7*24</a:t>
            </a:r>
            <a:r>
              <a:rPr kumimoji="1" lang="zh-CN" altLang="en-US" sz="1200" dirty="0">
                <a:solidFill>
                  <a:srgbClr val="080808"/>
                </a:solidFill>
                <a:latin typeface="楷体_GB2312" panose="02010609030101010101" pitchFamily="1" charset="-122"/>
                <a:ea typeface="楷体_GB2312" panose="02010609030101010101" pitchFamily="1" charset="-122"/>
              </a:rPr>
              <a:t>小时跨行网银支付处理</a:t>
            </a:r>
            <a:endParaRPr kumimoji="1" lang="ko-KR" altLang="en-US" sz="1200" dirty="0">
              <a:solidFill>
                <a:srgbClr val="080808"/>
              </a:solidFill>
              <a:latin typeface="楷体_GB2312" panose="02010609030101010101" pitchFamily="1" charset="-122"/>
              <a:ea typeface="楷体_GB2312" panose="02010609030101010101" pitchFamily="1" charset="-122"/>
            </a:endParaRPr>
          </a:p>
        </p:txBody>
      </p:sp>
      <p:sp>
        <p:nvSpPr>
          <p:cNvPr id="12" name="Rectangle 18"/>
          <p:cNvSpPr>
            <a:spLocks noChangeArrowheads="1"/>
          </p:cNvSpPr>
          <p:nvPr/>
        </p:nvSpPr>
        <p:spPr bwMode="auto">
          <a:xfrm>
            <a:off x="1420343" y="3457074"/>
            <a:ext cx="5736431" cy="425053"/>
          </a:xfrm>
          <a:prstGeom prst="rect">
            <a:avLst/>
          </a:prstGeom>
          <a:gradFill rotWithShape="0">
            <a:gsLst>
              <a:gs pos="0">
                <a:srgbClr val="33CCFF">
                  <a:alpha val="39998"/>
                </a:srgbClr>
              </a:gs>
              <a:gs pos="100000">
                <a:srgbClr val="FFFFFF">
                  <a:alpha val="89998"/>
                </a:srgbClr>
              </a:gs>
            </a:gsLst>
            <a:lin ang="2700000" scaled="1"/>
          </a:gradFill>
          <a:ln w="9525">
            <a:miter lim="800000"/>
          </a:ln>
          <a:scene3d>
            <a:camera prst="legacyObliqueTopRight"/>
            <a:lightRig rig="legacyFlat4" dir="b"/>
          </a:scene3d>
          <a:sp3d extrusionH="100000" prstMaterial="legacyMatte">
            <a:bevelT w="13500" h="13500" prst="angle"/>
            <a:bevelB w="13500" h="13500" prst="angle"/>
            <a:extrusionClr>
              <a:srgbClr val="66CCFF"/>
            </a:extrusionClr>
            <a:contourClr>
              <a:srgbClr val="33CCFF"/>
            </a:contourClr>
          </a:sp3d>
        </p:spPr>
        <p:txBody>
          <a:bodyPr wrap="none" anchor="ctr">
            <a:flatTx/>
          </a:bodyPr>
          <a:lstStyle>
            <a:lvl1pPr eaLnBrk="0" hangingPunct="0">
              <a:defRPr kumimoji="1" sz="4000" b="1">
                <a:solidFill>
                  <a:schemeClr val="bg1"/>
                </a:solidFill>
                <a:latin typeface="Times New Roman" panose="02020603050405020304" pitchFamily="18" charset="0"/>
                <a:ea typeface="楷体" panose="02010609060101010101" pitchFamily="49" charset="-122"/>
              </a:defRPr>
            </a:lvl1pPr>
            <a:lvl2pPr marL="742950" indent="-285750" eaLnBrk="0" hangingPunct="0">
              <a:defRPr kumimoji="1" sz="4000" b="1">
                <a:solidFill>
                  <a:schemeClr val="bg1"/>
                </a:solidFill>
                <a:latin typeface="Times New Roman" panose="02020603050405020304" pitchFamily="18" charset="0"/>
                <a:ea typeface="楷体" panose="02010609060101010101" pitchFamily="49" charset="-122"/>
              </a:defRPr>
            </a:lvl2pPr>
            <a:lvl3pPr marL="1143000" indent="-228600" eaLnBrk="0" hangingPunct="0">
              <a:defRPr kumimoji="1" sz="4000" b="1">
                <a:solidFill>
                  <a:schemeClr val="bg1"/>
                </a:solidFill>
                <a:latin typeface="Times New Roman" panose="02020603050405020304" pitchFamily="18" charset="0"/>
                <a:ea typeface="楷体" panose="02010609060101010101" pitchFamily="49" charset="-122"/>
              </a:defRPr>
            </a:lvl3pPr>
            <a:lvl4pPr marL="1600200" indent="-228600" eaLnBrk="0" hangingPunct="0">
              <a:defRPr kumimoji="1" sz="4000" b="1">
                <a:solidFill>
                  <a:schemeClr val="bg1"/>
                </a:solidFill>
                <a:latin typeface="Times New Roman" panose="02020603050405020304" pitchFamily="18" charset="0"/>
                <a:ea typeface="楷体" panose="02010609060101010101" pitchFamily="49" charset="-122"/>
              </a:defRPr>
            </a:lvl4pPr>
            <a:lvl5pPr marL="2057400" indent="-228600" eaLnBrk="0" hangingPunct="0">
              <a:defRPr kumimoji="1" sz="4000" b="1">
                <a:solidFill>
                  <a:schemeClr val="bg1"/>
                </a:solidFill>
                <a:latin typeface="Times New Roman" panose="02020603050405020304" pitchFamily="18" charset="0"/>
                <a:ea typeface="楷体" panose="02010609060101010101" pitchFamily="49" charset="-122"/>
              </a:defRPr>
            </a:lvl5pPr>
            <a:lvl6pPr marL="25146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6pPr>
            <a:lvl7pPr marL="29718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7pPr>
            <a:lvl8pPr marL="34290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8pPr>
            <a:lvl9pPr marL="38862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9pPr>
          </a:lstStyle>
          <a:p>
            <a:pPr defTabSz="685800" eaLnBrk="1" fontAlgn="base" hangingPunct="1">
              <a:spcBef>
                <a:spcPct val="0"/>
              </a:spcBef>
              <a:spcAft>
                <a:spcPct val="0"/>
              </a:spcAft>
            </a:pPr>
            <a:endParaRPr lang="zh-CN" altLang="en-US" sz="3000">
              <a:solidFill>
                <a:srgbClr val="FFFFFF"/>
              </a:solidFill>
            </a:endParaRPr>
          </a:p>
        </p:txBody>
      </p:sp>
      <p:sp>
        <p:nvSpPr>
          <p:cNvPr id="13" name="Rectangle 19"/>
          <p:cNvSpPr>
            <a:spLocks noChangeArrowheads="1"/>
          </p:cNvSpPr>
          <p:nvPr/>
        </p:nvSpPr>
        <p:spPr bwMode="auto">
          <a:xfrm>
            <a:off x="1445346" y="2693883"/>
            <a:ext cx="5736431" cy="425054"/>
          </a:xfrm>
          <a:prstGeom prst="rect">
            <a:avLst/>
          </a:prstGeom>
          <a:gradFill rotWithShape="0">
            <a:gsLst>
              <a:gs pos="0">
                <a:srgbClr val="33CCFF">
                  <a:alpha val="39998"/>
                </a:srgbClr>
              </a:gs>
              <a:gs pos="100000">
                <a:srgbClr val="FFFFFF">
                  <a:alpha val="89998"/>
                </a:srgbClr>
              </a:gs>
            </a:gsLst>
            <a:lin ang="2700000" scaled="1"/>
          </a:gradFill>
          <a:ln w="9525">
            <a:miter lim="800000"/>
          </a:ln>
          <a:scene3d>
            <a:camera prst="legacyObliqueTopRight"/>
            <a:lightRig rig="legacyFlat4" dir="b"/>
          </a:scene3d>
          <a:sp3d extrusionH="100000" prstMaterial="legacyMatte">
            <a:bevelT w="13500" h="13500" prst="angle"/>
            <a:bevelB w="13500" h="13500" prst="angle"/>
            <a:extrusionClr>
              <a:srgbClr val="66CCFF"/>
            </a:extrusionClr>
            <a:contourClr>
              <a:srgbClr val="33CCFF"/>
            </a:contourClr>
          </a:sp3d>
        </p:spPr>
        <p:txBody>
          <a:bodyPr wrap="none" anchor="ctr">
            <a:flatTx/>
          </a:bodyPr>
          <a:lstStyle>
            <a:lvl1pPr eaLnBrk="0" hangingPunct="0">
              <a:defRPr kumimoji="1" sz="4000" b="1">
                <a:solidFill>
                  <a:schemeClr val="bg1"/>
                </a:solidFill>
                <a:latin typeface="Times New Roman" panose="02020603050405020304" pitchFamily="18" charset="0"/>
                <a:ea typeface="楷体" panose="02010609060101010101" pitchFamily="49" charset="-122"/>
              </a:defRPr>
            </a:lvl1pPr>
            <a:lvl2pPr marL="742950" indent="-285750" eaLnBrk="0" hangingPunct="0">
              <a:defRPr kumimoji="1" sz="4000" b="1">
                <a:solidFill>
                  <a:schemeClr val="bg1"/>
                </a:solidFill>
                <a:latin typeface="Times New Roman" panose="02020603050405020304" pitchFamily="18" charset="0"/>
                <a:ea typeface="楷体" panose="02010609060101010101" pitchFamily="49" charset="-122"/>
              </a:defRPr>
            </a:lvl2pPr>
            <a:lvl3pPr marL="1143000" indent="-228600" eaLnBrk="0" hangingPunct="0">
              <a:defRPr kumimoji="1" sz="4000" b="1">
                <a:solidFill>
                  <a:schemeClr val="bg1"/>
                </a:solidFill>
                <a:latin typeface="Times New Roman" panose="02020603050405020304" pitchFamily="18" charset="0"/>
                <a:ea typeface="楷体" panose="02010609060101010101" pitchFamily="49" charset="-122"/>
              </a:defRPr>
            </a:lvl3pPr>
            <a:lvl4pPr marL="1600200" indent="-228600" eaLnBrk="0" hangingPunct="0">
              <a:defRPr kumimoji="1" sz="4000" b="1">
                <a:solidFill>
                  <a:schemeClr val="bg1"/>
                </a:solidFill>
                <a:latin typeface="Times New Roman" panose="02020603050405020304" pitchFamily="18" charset="0"/>
                <a:ea typeface="楷体" panose="02010609060101010101" pitchFamily="49" charset="-122"/>
              </a:defRPr>
            </a:lvl4pPr>
            <a:lvl5pPr marL="2057400" indent="-228600" eaLnBrk="0" hangingPunct="0">
              <a:defRPr kumimoji="1" sz="4000" b="1">
                <a:solidFill>
                  <a:schemeClr val="bg1"/>
                </a:solidFill>
                <a:latin typeface="Times New Roman" panose="02020603050405020304" pitchFamily="18" charset="0"/>
                <a:ea typeface="楷体" panose="02010609060101010101" pitchFamily="49" charset="-122"/>
              </a:defRPr>
            </a:lvl5pPr>
            <a:lvl6pPr marL="25146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6pPr>
            <a:lvl7pPr marL="29718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7pPr>
            <a:lvl8pPr marL="34290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8pPr>
            <a:lvl9pPr marL="38862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9pPr>
          </a:lstStyle>
          <a:p>
            <a:pPr defTabSz="685800" eaLnBrk="1" fontAlgn="base" hangingPunct="1">
              <a:spcBef>
                <a:spcPct val="0"/>
              </a:spcBef>
              <a:spcAft>
                <a:spcPct val="0"/>
              </a:spcAft>
            </a:pPr>
            <a:endParaRPr lang="zh-CN" altLang="en-US" sz="3000">
              <a:solidFill>
                <a:srgbClr val="FFFFFF"/>
              </a:solidFill>
            </a:endParaRPr>
          </a:p>
        </p:txBody>
      </p:sp>
      <p:sp>
        <p:nvSpPr>
          <p:cNvPr id="14" name="Rectangle 20"/>
          <p:cNvSpPr>
            <a:spLocks noChangeArrowheads="1"/>
          </p:cNvSpPr>
          <p:nvPr/>
        </p:nvSpPr>
        <p:spPr bwMode="auto">
          <a:xfrm>
            <a:off x="1422724" y="4194070"/>
            <a:ext cx="5736431" cy="425054"/>
          </a:xfrm>
          <a:prstGeom prst="rect">
            <a:avLst/>
          </a:prstGeom>
          <a:gradFill rotWithShape="0">
            <a:gsLst>
              <a:gs pos="0">
                <a:srgbClr val="33CCFF">
                  <a:alpha val="39998"/>
                </a:srgbClr>
              </a:gs>
              <a:gs pos="100000">
                <a:srgbClr val="FFFFFF">
                  <a:alpha val="89998"/>
                </a:srgbClr>
              </a:gs>
            </a:gsLst>
            <a:lin ang="2700000" scaled="1"/>
          </a:gradFill>
          <a:ln w="9525">
            <a:miter lim="800000"/>
          </a:ln>
          <a:scene3d>
            <a:camera prst="legacyObliqueTopRight"/>
            <a:lightRig rig="legacyFlat4" dir="b"/>
          </a:scene3d>
          <a:sp3d extrusionH="100000" prstMaterial="legacyMatte">
            <a:bevelT w="13500" h="13500" prst="angle"/>
            <a:bevelB w="13500" h="13500" prst="angle"/>
            <a:extrusionClr>
              <a:srgbClr val="66CCFF"/>
            </a:extrusionClr>
            <a:contourClr>
              <a:srgbClr val="33CCFF"/>
            </a:contourClr>
          </a:sp3d>
        </p:spPr>
        <p:txBody>
          <a:bodyPr wrap="none" anchor="ctr">
            <a:flatTx/>
          </a:bodyPr>
          <a:lstStyle>
            <a:lvl1pPr eaLnBrk="0" hangingPunct="0">
              <a:defRPr kumimoji="1" sz="4000" b="1">
                <a:solidFill>
                  <a:schemeClr val="bg1"/>
                </a:solidFill>
                <a:latin typeface="Times New Roman" panose="02020603050405020304" pitchFamily="18" charset="0"/>
                <a:ea typeface="楷体" panose="02010609060101010101" pitchFamily="49" charset="-122"/>
              </a:defRPr>
            </a:lvl1pPr>
            <a:lvl2pPr marL="742950" indent="-285750" eaLnBrk="0" hangingPunct="0">
              <a:defRPr kumimoji="1" sz="4000" b="1">
                <a:solidFill>
                  <a:schemeClr val="bg1"/>
                </a:solidFill>
                <a:latin typeface="Times New Roman" panose="02020603050405020304" pitchFamily="18" charset="0"/>
                <a:ea typeface="楷体" panose="02010609060101010101" pitchFamily="49" charset="-122"/>
              </a:defRPr>
            </a:lvl2pPr>
            <a:lvl3pPr marL="1143000" indent="-228600" eaLnBrk="0" hangingPunct="0">
              <a:defRPr kumimoji="1" sz="4000" b="1">
                <a:solidFill>
                  <a:schemeClr val="bg1"/>
                </a:solidFill>
                <a:latin typeface="Times New Roman" panose="02020603050405020304" pitchFamily="18" charset="0"/>
                <a:ea typeface="楷体" panose="02010609060101010101" pitchFamily="49" charset="-122"/>
              </a:defRPr>
            </a:lvl3pPr>
            <a:lvl4pPr marL="1600200" indent="-228600" eaLnBrk="0" hangingPunct="0">
              <a:defRPr kumimoji="1" sz="4000" b="1">
                <a:solidFill>
                  <a:schemeClr val="bg1"/>
                </a:solidFill>
                <a:latin typeface="Times New Roman" panose="02020603050405020304" pitchFamily="18" charset="0"/>
                <a:ea typeface="楷体" panose="02010609060101010101" pitchFamily="49" charset="-122"/>
              </a:defRPr>
            </a:lvl4pPr>
            <a:lvl5pPr marL="2057400" indent="-228600" eaLnBrk="0" hangingPunct="0">
              <a:defRPr kumimoji="1" sz="4000" b="1">
                <a:solidFill>
                  <a:schemeClr val="bg1"/>
                </a:solidFill>
                <a:latin typeface="Times New Roman" panose="02020603050405020304" pitchFamily="18" charset="0"/>
                <a:ea typeface="楷体" panose="02010609060101010101" pitchFamily="49" charset="-122"/>
              </a:defRPr>
            </a:lvl5pPr>
            <a:lvl6pPr marL="25146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6pPr>
            <a:lvl7pPr marL="29718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7pPr>
            <a:lvl8pPr marL="34290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8pPr>
            <a:lvl9pPr marL="38862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9pPr>
          </a:lstStyle>
          <a:p>
            <a:pPr defTabSz="685800" eaLnBrk="1" fontAlgn="base" hangingPunct="1">
              <a:spcBef>
                <a:spcPct val="0"/>
              </a:spcBef>
              <a:spcAft>
                <a:spcPct val="0"/>
              </a:spcAft>
            </a:pPr>
            <a:endParaRPr lang="zh-CN" altLang="en-US" sz="3000">
              <a:solidFill>
                <a:srgbClr val="FFFFFF"/>
              </a:solidFill>
            </a:endParaRPr>
          </a:p>
        </p:txBody>
      </p:sp>
      <p:sp>
        <p:nvSpPr>
          <p:cNvPr id="15" name="Line 21"/>
          <p:cNvSpPr>
            <a:spLocks noChangeShapeType="1"/>
          </p:cNvSpPr>
          <p:nvPr/>
        </p:nvSpPr>
        <p:spPr bwMode="auto">
          <a:xfrm>
            <a:off x="1231033" y="4622696"/>
            <a:ext cx="6038850" cy="0"/>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a:lstStyle/>
          <a:p>
            <a:pPr defTabSz="685800" fontAlgn="base">
              <a:spcBef>
                <a:spcPct val="0"/>
              </a:spcBef>
              <a:spcAft>
                <a:spcPct val="0"/>
              </a:spcAft>
            </a:pPr>
            <a:endParaRPr kumimoji="1" lang="zh-CN" altLang="en-US" sz="3000" b="1">
              <a:solidFill>
                <a:srgbClr val="FFFFFF"/>
              </a:solidFill>
              <a:latin typeface="Times New Roman" panose="02020603050405020304" pitchFamily="18" charset="0"/>
              <a:ea typeface="楷体" panose="02010609060101010101" pitchFamily="49" charset="-122"/>
            </a:endParaRPr>
          </a:p>
        </p:txBody>
      </p:sp>
      <p:sp>
        <p:nvSpPr>
          <p:cNvPr id="16" name="Line 22"/>
          <p:cNvSpPr>
            <a:spLocks noChangeShapeType="1"/>
          </p:cNvSpPr>
          <p:nvPr/>
        </p:nvSpPr>
        <p:spPr bwMode="auto">
          <a:xfrm>
            <a:off x="1232223" y="3889271"/>
            <a:ext cx="6023372" cy="0"/>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a:lstStyle/>
          <a:p>
            <a:pPr defTabSz="685800" fontAlgn="base">
              <a:spcBef>
                <a:spcPct val="0"/>
              </a:spcBef>
              <a:spcAft>
                <a:spcPct val="0"/>
              </a:spcAft>
            </a:pPr>
            <a:endParaRPr kumimoji="1" lang="zh-CN" altLang="en-US" sz="3000" b="1">
              <a:solidFill>
                <a:srgbClr val="FFFFFF"/>
              </a:solidFill>
              <a:latin typeface="Times New Roman" panose="02020603050405020304" pitchFamily="18" charset="0"/>
              <a:ea typeface="楷体" panose="02010609060101010101" pitchFamily="49" charset="-122"/>
            </a:endParaRPr>
          </a:p>
        </p:txBody>
      </p:sp>
      <p:sp>
        <p:nvSpPr>
          <p:cNvPr id="17" name="AutoShape 23"/>
          <p:cNvSpPr>
            <a:spLocks noChangeArrowheads="1"/>
          </p:cNvSpPr>
          <p:nvPr/>
        </p:nvSpPr>
        <p:spPr bwMode="auto">
          <a:xfrm>
            <a:off x="1376289" y="2731983"/>
            <a:ext cx="1651397" cy="361950"/>
          </a:xfrm>
          <a:prstGeom prst="bevel">
            <a:avLst>
              <a:gd name="adj" fmla="val 12500"/>
            </a:avLst>
          </a:prstGeom>
          <a:gradFill rotWithShape="1">
            <a:gsLst>
              <a:gs pos="0">
                <a:srgbClr val="33CCFF"/>
              </a:gs>
              <a:gs pos="100000">
                <a:srgbClr val="175E7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4000" b="1">
                <a:solidFill>
                  <a:schemeClr val="bg1"/>
                </a:solidFill>
                <a:latin typeface="Times New Roman" panose="02020603050405020304" pitchFamily="18" charset="0"/>
                <a:ea typeface="楷体" panose="02010609060101010101" pitchFamily="49" charset="-122"/>
              </a:defRPr>
            </a:lvl1pPr>
            <a:lvl2pPr marL="742950" indent="-285750" eaLnBrk="0" hangingPunct="0">
              <a:defRPr kumimoji="1" sz="4000" b="1">
                <a:solidFill>
                  <a:schemeClr val="bg1"/>
                </a:solidFill>
                <a:latin typeface="Times New Roman" panose="02020603050405020304" pitchFamily="18" charset="0"/>
                <a:ea typeface="楷体" panose="02010609060101010101" pitchFamily="49" charset="-122"/>
              </a:defRPr>
            </a:lvl2pPr>
            <a:lvl3pPr marL="1143000" indent="-228600" eaLnBrk="0" hangingPunct="0">
              <a:defRPr kumimoji="1" sz="4000" b="1">
                <a:solidFill>
                  <a:schemeClr val="bg1"/>
                </a:solidFill>
                <a:latin typeface="Times New Roman" panose="02020603050405020304" pitchFamily="18" charset="0"/>
                <a:ea typeface="楷体" panose="02010609060101010101" pitchFamily="49" charset="-122"/>
              </a:defRPr>
            </a:lvl3pPr>
            <a:lvl4pPr marL="1600200" indent="-228600" eaLnBrk="0" hangingPunct="0">
              <a:defRPr kumimoji="1" sz="4000" b="1">
                <a:solidFill>
                  <a:schemeClr val="bg1"/>
                </a:solidFill>
                <a:latin typeface="Times New Roman" panose="02020603050405020304" pitchFamily="18" charset="0"/>
                <a:ea typeface="楷体" panose="02010609060101010101" pitchFamily="49" charset="-122"/>
              </a:defRPr>
            </a:lvl4pPr>
            <a:lvl5pPr marL="2057400" indent="-228600" eaLnBrk="0" hangingPunct="0">
              <a:defRPr kumimoji="1" sz="4000" b="1">
                <a:solidFill>
                  <a:schemeClr val="bg1"/>
                </a:solidFill>
                <a:latin typeface="Times New Roman" panose="02020603050405020304" pitchFamily="18" charset="0"/>
                <a:ea typeface="楷体" panose="02010609060101010101" pitchFamily="49" charset="-122"/>
              </a:defRPr>
            </a:lvl5pPr>
            <a:lvl6pPr marL="25146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6pPr>
            <a:lvl7pPr marL="29718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7pPr>
            <a:lvl8pPr marL="34290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8pPr>
            <a:lvl9pPr marL="38862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9pPr>
          </a:lstStyle>
          <a:p>
            <a:pPr defTabSz="685800" eaLnBrk="1" fontAlgn="base" latinLnBrk="1" hangingPunct="1">
              <a:spcBef>
                <a:spcPct val="0"/>
              </a:spcBef>
              <a:spcAft>
                <a:spcPct val="0"/>
              </a:spcAft>
            </a:pPr>
            <a:r>
              <a:rPr lang="zh-CN" altLang="en-US" sz="1350">
                <a:solidFill>
                  <a:srgbClr val="FFFFFF"/>
                </a:solidFill>
                <a:latin typeface="Arial" panose="020B0604020202020204" pitchFamily="34" charset="0"/>
                <a:ea typeface="楷体_GB2312" panose="02010609030101010101" pitchFamily="1" charset="-122"/>
                <a:cs typeface="楷体_GB2312" panose="02010609030101010101" pitchFamily="1" charset="-122"/>
              </a:rPr>
              <a:t>清算方式</a:t>
            </a:r>
            <a:endParaRPr lang="en-US" altLang="ko-KR" sz="1350">
              <a:solidFill>
                <a:srgbClr val="FFFFFF"/>
              </a:solidFill>
              <a:latin typeface="Arial" panose="020B0604020202020204" pitchFamily="34" charset="0"/>
              <a:ea typeface="楷体_GB2312" panose="02010609030101010101" pitchFamily="1" charset="-122"/>
              <a:cs typeface="楷体_GB2312" panose="02010609030101010101" pitchFamily="1" charset="-122"/>
            </a:endParaRPr>
          </a:p>
        </p:txBody>
      </p:sp>
      <p:sp>
        <p:nvSpPr>
          <p:cNvPr id="18" name="AutoShape 24"/>
          <p:cNvSpPr>
            <a:spLocks noChangeArrowheads="1"/>
          </p:cNvSpPr>
          <p:nvPr/>
        </p:nvSpPr>
        <p:spPr bwMode="auto">
          <a:xfrm>
            <a:off x="1356048" y="3527321"/>
            <a:ext cx="1651397" cy="361950"/>
          </a:xfrm>
          <a:prstGeom prst="bevel">
            <a:avLst>
              <a:gd name="adj" fmla="val 12500"/>
            </a:avLst>
          </a:prstGeom>
          <a:gradFill rotWithShape="1">
            <a:gsLst>
              <a:gs pos="0">
                <a:srgbClr val="33CCFF"/>
              </a:gs>
              <a:gs pos="100000">
                <a:srgbClr val="175E7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4000" b="1">
                <a:solidFill>
                  <a:schemeClr val="bg1"/>
                </a:solidFill>
                <a:latin typeface="Times New Roman" panose="02020603050405020304" pitchFamily="18" charset="0"/>
                <a:ea typeface="楷体" panose="02010609060101010101" pitchFamily="49" charset="-122"/>
              </a:defRPr>
            </a:lvl1pPr>
            <a:lvl2pPr marL="742950" indent="-285750" eaLnBrk="0" hangingPunct="0">
              <a:defRPr kumimoji="1" sz="4000" b="1">
                <a:solidFill>
                  <a:schemeClr val="bg1"/>
                </a:solidFill>
                <a:latin typeface="Times New Roman" panose="02020603050405020304" pitchFamily="18" charset="0"/>
                <a:ea typeface="楷体" panose="02010609060101010101" pitchFamily="49" charset="-122"/>
              </a:defRPr>
            </a:lvl2pPr>
            <a:lvl3pPr marL="1143000" indent="-228600" eaLnBrk="0" hangingPunct="0">
              <a:defRPr kumimoji="1" sz="4000" b="1">
                <a:solidFill>
                  <a:schemeClr val="bg1"/>
                </a:solidFill>
                <a:latin typeface="Times New Roman" panose="02020603050405020304" pitchFamily="18" charset="0"/>
                <a:ea typeface="楷体" panose="02010609060101010101" pitchFamily="49" charset="-122"/>
              </a:defRPr>
            </a:lvl3pPr>
            <a:lvl4pPr marL="1600200" indent="-228600" eaLnBrk="0" hangingPunct="0">
              <a:defRPr kumimoji="1" sz="4000" b="1">
                <a:solidFill>
                  <a:schemeClr val="bg1"/>
                </a:solidFill>
                <a:latin typeface="Times New Roman" panose="02020603050405020304" pitchFamily="18" charset="0"/>
                <a:ea typeface="楷体" panose="02010609060101010101" pitchFamily="49" charset="-122"/>
              </a:defRPr>
            </a:lvl4pPr>
            <a:lvl5pPr marL="2057400" indent="-228600" eaLnBrk="0" hangingPunct="0">
              <a:defRPr kumimoji="1" sz="4000" b="1">
                <a:solidFill>
                  <a:schemeClr val="bg1"/>
                </a:solidFill>
                <a:latin typeface="Times New Roman" panose="02020603050405020304" pitchFamily="18" charset="0"/>
                <a:ea typeface="楷体" panose="02010609060101010101" pitchFamily="49" charset="-122"/>
              </a:defRPr>
            </a:lvl5pPr>
            <a:lvl6pPr marL="25146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6pPr>
            <a:lvl7pPr marL="29718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7pPr>
            <a:lvl8pPr marL="34290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8pPr>
            <a:lvl9pPr marL="38862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9pPr>
          </a:lstStyle>
          <a:p>
            <a:pPr defTabSz="685800" fontAlgn="base">
              <a:spcBef>
                <a:spcPct val="50000"/>
              </a:spcBef>
              <a:spcAft>
                <a:spcPct val="0"/>
              </a:spcAft>
            </a:pPr>
            <a:r>
              <a:rPr lang="zh-CN" altLang="en-US" sz="1350">
                <a:solidFill>
                  <a:srgbClr val="FFFFFF"/>
                </a:solidFill>
                <a:latin typeface="Arial" panose="020B0604020202020204" pitchFamily="34" charset="0"/>
                <a:ea typeface="楷体_GB2312" panose="02010609030101010101" pitchFamily="1" charset="-122"/>
                <a:cs typeface="楷体_GB2312" panose="02010609030101010101" pitchFamily="1" charset="-122"/>
              </a:rPr>
              <a:t>业务特点</a:t>
            </a:r>
            <a:endParaRPr lang="zh-CN" altLang="en-US" sz="1350">
              <a:solidFill>
                <a:srgbClr val="FFFFFF"/>
              </a:solidFill>
              <a:latin typeface="Arial" panose="020B0604020202020204" pitchFamily="34" charset="0"/>
              <a:ea typeface="楷体_GB2312" panose="02010609030101010101" pitchFamily="1" charset="-122"/>
              <a:cs typeface="楷体_GB2312" panose="02010609030101010101" pitchFamily="1" charset="-122"/>
            </a:endParaRPr>
          </a:p>
        </p:txBody>
      </p:sp>
      <p:sp>
        <p:nvSpPr>
          <p:cNvPr id="19" name="AutoShape 25"/>
          <p:cNvSpPr>
            <a:spLocks noChangeArrowheads="1"/>
          </p:cNvSpPr>
          <p:nvPr/>
        </p:nvSpPr>
        <p:spPr bwMode="auto">
          <a:xfrm>
            <a:off x="1364383" y="4251221"/>
            <a:ext cx="1651397" cy="361950"/>
          </a:xfrm>
          <a:prstGeom prst="bevel">
            <a:avLst>
              <a:gd name="adj" fmla="val 12500"/>
            </a:avLst>
          </a:prstGeom>
          <a:gradFill rotWithShape="1">
            <a:gsLst>
              <a:gs pos="0">
                <a:srgbClr val="33CCFF"/>
              </a:gs>
              <a:gs pos="100000">
                <a:srgbClr val="175E7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4000" b="1">
                <a:solidFill>
                  <a:schemeClr val="bg1"/>
                </a:solidFill>
                <a:latin typeface="Times New Roman" panose="02020603050405020304" pitchFamily="18" charset="0"/>
                <a:ea typeface="楷体" panose="02010609060101010101" pitchFamily="49" charset="-122"/>
              </a:defRPr>
            </a:lvl1pPr>
            <a:lvl2pPr marL="742950" indent="-285750" eaLnBrk="0" hangingPunct="0">
              <a:defRPr kumimoji="1" sz="4000" b="1">
                <a:solidFill>
                  <a:schemeClr val="bg1"/>
                </a:solidFill>
                <a:latin typeface="Times New Roman" panose="02020603050405020304" pitchFamily="18" charset="0"/>
                <a:ea typeface="楷体" panose="02010609060101010101" pitchFamily="49" charset="-122"/>
              </a:defRPr>
            </a:lvl2pPr>
            <a:lvl3pPr marL="1143000" indent="-228600" eaLnBrk="0" hangingPunct="0">
              <a:defRPr kumimoji="1" sz="4000" b="1">
                <a:solidFill>
                  <a:schemeClr val="bg1"/>
                </a:solidFill>
                <a:latin typeface="Times New Roman" panose="02020603050405020304" pitchFamily="18" charset="0"/>
                <a:ea typeface="楷体" panose="02010609060101010101" pitchFamily="49" charset="-122"/>
              </a:defRPr>
            </a:lvl3pPr>
            <a:lvl4pPr marL="1600200" indent="-228600" eaLnBrk="0" hangingPunct="0">
              <a:defRPr kumimoji="1" sz="4000" b="1">
                <a:solidFill>
                  <a:schemeClr val="bg1"/>
                </a:solidFill>
                <a:latin typeface="Times New Roman" panose="02020603050405020304" pitchFamily="18" charset="0"/>
                <a:ea typeface="楷体" panose="02010609060101010101" pitchFamily="49" charset="-122"/>
              </a:defRPr>
            </a:lvl4pPr>
            <a:lvl5pPr marL="2057400" indent="-228600" eaLnBrk="0" hangingPunct="0">
              <a:defRPr kumimoji="1" sz="4000" b="1">
                <a:solidFill>
                  <a:schemeClr val="bg1"/>
                </a:solidFill>
                <a:latin typeface="Times New Roman" panose="02020603050405020304" pitchFamily="18" charset="0"/>
                <a:ea typeface="楷体" panose="02010609060101010101" pitchFamily="49" charset="-122"/>
              </a:defRPr>
            </a:lvl5pPr>
            <a:lvl6pPr marL="25146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6pPr>
            <a:lvl7pPr marL="29718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7pPr>
            <a:lvl8pPr marL="34290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8pPr>
            <a:lvl9pPr marL="3886200" indent="-228600" eaLnBrk="0" fontAlgn="base" hangingPunct="0">
              <a:spcBef>
                <a:spcPct val="0"/>
              </a:spcBef>
              <a:spcAft>
                <a:spcPct val="0"/>
              </a:spcAft>
              <a:defRPr kumimoji="1" sz="4000" b="1">
                <a:solidFill>
                  <a:schemeClr val="bg1"/>
                </a:solidFill>
                <a:latin typeface="Times New Roman" panose="02020603050405020304" pitchFamily="18" charset="0"/>
                <a:ea typeface="楷体" panose="02010609060101010101" pitchFamily="49" charset="-122"/>
              </a:defRPr>
            </a:lvl9pPr>
          </a:lstStyle>
          <a:p>
            <a:pPr defTabSz="685800" fontAlgn="base">
              <a:spcBef>
                <a:spcPct val="50000"/>
              </a:spcBef>
              <a:spcAft>
                <a:spcPct val="0"/>
              </a:spcAft>
            </a:pPr>
            <a:r>
              <a:rPr lang="zh-CN" altLang="en-US" sz="1350">
                <a:solidFill>
                  <a:srgbClr val="FFFFFF"/>
                </a:solidFill>
                <a:latin typeface="Arial" panose="020B0604020202020204" pitchFamily="34" charset="0"/>
                <a:ea typeface="楷体_GB2312" panose="02010609030101010101" pitchFamily="1" charset="-122"/>
                <a:cs typeface="楷体_GB2312" panose="02010609030101010101" pitchFamily="1" charset="-122"/>
              </a:rPr>
              <a:t>接入机构</a:t>
            </a:r>
            <a:endParaRPr lang="zh-CN" altLang="en-US" sz="1350">
              <a:solidFill>
                <a:srgbClr val="FFFFFF"/>
              </a:solidFill>
              <a:latin typeface="Arial" panose="020B0604020202020204" pitchFamily="34" charset="0"/>
              <a:ea typeface="楷体_GB2312" panose="02010609030101010101" pitchFamily="1" charset="-122"/>
              <a:cs typeface="楷体_GB2312" panose="02010609030101010101" pitchFamily="1" charset="-122"/>
            </a:endParaRPr>
          </a:p>
        </p:txBody>
      </p:sp>
      <p:sp>
        <p:nvSpPr>
          <p:cNvPr id="20" name="Line 26"/>
          <p:cNvSpPr>
            <a:spLocks noChangeShapeType="1"/>
          </p:cNvSpPr>
          <p:nvPr/>
        </p:nvSpPr>
        <p:spPr bwMode="auto">
          <a:xfrm>
            <a:off x="1233414" y="3105839"/>
            <a:ext cx="5993606" cy="0"/>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a:lstStyle/>
          <a:p>
            <a:pPr defTabSz="685800" fontAlgn="base">
              <a:spcBef>
                <a:spcPct val="0"/>
              </a:spcBef>
              <a:spcAft>
                <a:spcPct val="0"/>
              </a:spcAft>
            </a:pPr>
            <a:endParaRPr kumimoji="1" lang="zh-CN" altLang="en-US" sz="3000" b="1">
              <a:solidFill>
                <a:srgbClr val="FFFFFF"/>
              </a:solidFill>
              <a:latin typeface="Times New Roman" panose="02020603050405020304" pitchFamily="18" charset="0"/>
              <a:ea typeface="楷体" panose="02010609060101010101" pitchFamily="49" charset="-122"/>
            </a:endParaRPr>
          </a:p>
        </p:txBody>
      </p:sp>
      <p:sp>
        <p:nvSpPr>
          <p:cNvPr id="21" name="Rectangle 27"/>
          <p:cNvSpPr>
            <a:spLocks noChangeArrowheads="1"/>
          </p:cNvSpPr>
          <p:nvPr/>
        </p:nvSpPr>
        <p:spPr bwMode="auto">
          <a:xfrm>
            <a:off x="3096743" y="2666499"/>
            <a:ext cx="3407569" cy="514350"/>
          </a:xfrm>
          <a:prstGeom prst="rect">
            <a:avLst/>
          </a:prstGeom>
          <a:noFill/>
          <a:ln w="9525">
            <a:noFill/>
            <a:miter lim="800000"/>
          </a:ln>
          <a:effectLst>
            <a:outerShdw dist="17961" dir="13500000" algn="ctr" rotWithShape="0">
              <a:schemeClr val="bg1"/>
            </a:outerShdw>
          </a:effectLst>
        </p:spPr>
        <p:txBody>
          <a:bodyPr wrap="none" anchor="ctr"/>
          <a:lstStyle/>
          <a:p>
            <a:pPr defTabSz="685800" fontAlgn="base" latinLnBrk="1">
              <a:spcBef>
                <a:spcPct val="0"/>
              </a:spcBef>
              <a:spcAft>
                <a:spcPct val="0"/>
              </a:spcAft>
              <a:defRPr/>
            </a:pPr>
            <a:endParaRPr kumimoji="1" lang="ko-KR" altLang="en-US" sz="1200">
              <a:solidFill>
                <a:srgbClr val="003366"/>
              </a:solidFill>
              <a:latin typeface="宋体" panose="02010600030101010101" pitchFamily="2" charset="-122"/>
              <a:ea typeface="宋体" panose="02010600030101010101" pitchFamily="2" charset="-122"/>
              <a:cs typeface="楷体" panose="02010609060101010101" pitchFamily="49" charset="-122"/>
            </a:endParaRPr>
          </a:p>
        </p:txBody>
      </p:sp>
      <p:sp>
        <p:nvSpPr>
          <p:cNvPr id="22" name="Rectangle 28"/>
          <p:cNvSpPr>
            <a:spLocks noChangeArrowheads="1"/>
          </p:cNvSpPr>
          <p:nvPr/>
        </p:nvSpPr>
        <p:spPr bwMode="auto">
          <a:xfrm>
            <a:off x="3059833" y="3451121"/>
            <a:ext cx="3611166" cy="514350"/>
          </a:xfrm>
          <a:prstGeom prst="rect">
            <a:avLst/>
          </a:prstGeom>
          <a:noFill/>
          <a:ln w="9525">
            <a:noFill/>
            <a:miter lim="800000"/>
          </a:ln>
          <a:effectLst>
            <a:outerShdw dist="17961" dir="13500000" algn="ctr" rotWithShape="0">
              <a:schemeClr val="bg1"/>
            </a:outerShdw>
          </a:effectLst>
        </p:spPr>
        <p:txBody>
          <a:bodyPr wrap="none" anchor="ctr"/>
          <a:lstStyle/>
          <a:p>
            <a:pPr defTabSz="685800" fontAlgn="base" latinLnBrk="1">
              <a:spcBef>
                <a:spcPct val="0"/>
              </a:spcBef>
              <a:spcAft>
                <a:spcPct val="0"/>
              </a:spcAft>
              <a:buFont typeface="Wingdings" panose="05000000000000000000" pitchFamily="2" charset="2"/>
              <a:buChar char="l"/>
              <a:defRPr/>
            </a:pPr>
            <a:r>
              <a:rPr kumimoji="1" lang="zh-CN" altLang="en-US" sz="1350" dirty="0">
                <a:solidFill>
                  <a:srgbClr val="080808"/>
                </a:solidFill>
                <a:latin typeface="楷体_GB2312" panose="02010609030101010101" pitchFamily="1" charset="-122"/>
                <a:ea typeface="楷体_GB2312" panose="02010609030101010101" pitchFamily="1" charset="-122"/>
              </a:rPr>
              <a:t>实时回应，</a:t>
            </a:r>
            <a:r>
              <a:rPr kumimoji="1" lang="zh-CN" altLang="en-GB" sz="1350" dirty="0">
                <a:solidFill>
                  <a:srgbClr val="080808"/>
                </a:solidFill>
                <a:latin typeface="楷体_GB2312" panose="02010609030101010101" pitchFamily="1" charset="-122"/>
                <a:ea typeface="楷体_GB2312" panose="02010609030101010101" pitchFamily="1" charset="-122"/>
              </a:rPr>
              <a:t>每笔业务处理时间不超过</a:t>
            </a:r>
            <a:r>
              <a:rPr kumimoji="1" lang="en-US" altLang="zh-CN" sz="1350" dirty="0">
                <a:solidFill>
                  <a:srgbClr val="080808"/>
                </a:solidFill>
                <a:latin typeface="楷体_GB2312" panose="02010609030101010101" pitchFamily="1" charset="-122"/>
                <a:ea typeface="楷体_GB2312" panose="02010609030101010101" pitchFamily="1" charset="-122"/>
              </a:rPr>
              <a:t>20</a:t>
            </a:r>
            <a:r>
              <a:rPr kumimoji="1" lang="zh-CN" altLang="en-US" sz="1350" dirty="0">
                <a:solidFill>
                  <a:srgbClr val="080808"/>
                </a:solidFill>
                <a:latin typeface="楷体_GB2312" panose="02010609030101010101" pitchFamily="1" charset="-122"/>
                <a:ea typeface="楷体_GB2312" panose="02010609030101010101" pitchFamily="1" charset="-122"/>
              </a:rPr>
              <a:t>秒</a:t>
            </a:r>
            <a:endParaRPr kumimoji="1" lang="en-US" altLang="ko-KR" sz="1350" dirty="0">
              <a:solidFill>
                <a:srgbClr val="080808"/>
              </a:solidFill>
              <a:latin typeface="楷体_GB2312" panose="02010609030101010101" pitchFamily="1" charset="-122"/>
              <a:ea typeface="楷体_GB2312" panose="02010609030101010101" pitchFamily="1" charset="-122"/>
            </a:endParaRPr>
          </a:p>
        </p:txBody>
      </p:sp>
      <p:sp>
        <p:nvSpPr>
          <p:cNvPr id="23" name="Rectangle 29"/>
          <p:cNvSpPr>
            <a:spLocks noChangeArrowheads="1"/>
          </p:cNvSpPr>
          <p:nvPr/>
        </p:nvSpPr>
        <p:spPr bwMode="auto">
          <a:xfrm>
            <a:off x="3103887" y="2678405"/>
            <a:ext cx="3164681" cy="514350"/>
          </a:xfrm>
          <a:prstGeom prst="rect">
            <a:avLst/>
          </a:prstGeom>
          <a:noFill/>
          <a:ln w="9525">
            <a:noFill/>
            <a:miter lim="800000"/>
          </a:ln>
          <a:effectLst>
            <a:outerShdw dist="17961" dir="13500000" algn="ctr" rotWithShape="0">
              <a:schemeClr val="bg1"/>
            </a:outerShdw>
          </a:effectLst>
        </p:spPr>
        <p:txBody>
          <a:bodyPr wrap="none" anchor="ctr"/>
          <a:lstStyle/>
          <a:p>
            <a:pPr defTabSz="685800" fontAlgn="base" latinLnBrk="1">
              <a:spcBef>
                <a:spcPct val="0"/>
              </a:spcBef>
              <a:spcAft>
                <a:spcPct val="0"/>
              </a:spcAft>
              <a:defRPr/>
            </a:pPr>
            <a:endParaRPr kumimoji="1" lang="ko-KR" altLang="en-US" sz="1200">
              <a:solidFill>
                <a:srgbClr val="003366"/>
              </a:solidFill>
              <a:latin typeface="宋体" panose="02010600030101010101" pitchFamily="2" charset="-122"/>
              <a:ea typeface="宋体" panose="02010600030101010101" pitchFamily="2" charset="-122"/>
              <a:cs typeface="楷体" panose="02010609060101010101" pitchFamily="49" charset="-122"/>
            </a:endParaRPr>
          </a:p>
        </p:txBody>
      </p:sp>
      <p:sp>
        <p:nvSpPr>
          <p:cNvPr id="24" name="Rectangle 31"/>
          <p:cNvSpPr>
            <a:spLocks noChangeArrowheads="1"/>
          </p:cNvSpPr>
          <p:nvPr/>
        </p:nvSpPr>
        <p:spPr bwMode="auto">
          <a:xfrm>
            <a:off x="3038402" y="2642687"/>
            <a:ext cx="3164681" cy="514350"/>
          </a:xfrm>
          <a:prstGeom prst="rect">
            <a:avLst/>
          </a:prstGeom>
          <a:noFill/>
          <a:ln w="9525">
            <a:noFill/>
            <a:miter lim="800000"/>
          </a:ln>
          <a:effectLst>
            <a:outerShdw dist="17961" dir="13500000" algn="ctr" rotWithShape="0">
              <a:schemeClr val="bg1"/>
            </a:outerShdw>
          </a:effectLst>
        </p:spPr>
        <p:txBody>
          <a:bodyPr wrap="none" anchor="ctr"/>
          <a:lstStyle/>
          <a:p>
            <a:pPr defTabSz="685800" fontAlgn="base" latinLnBrk="1">
              <a:spcBef>
                <a:spcPct val="0"/>
              </a:spcBef>
              <a:spcAft>
                <a:spcPct val="0"/>
              </a:spcAft>
              <a:buFont typeface="Wingdings" panose="05000000000000000000" pitchFamily="2" charset="2"/>
              <a:buChar char="l"/>
              <a:defRPr/>
            </a:pPr>
            <a:r>
              <a:rPr kumimoji="1" lang="zh-CN" altLang="en-US" sz="1200" dirty="0">
                <a:solidFill>
                  <a:srgbClr val="080808"/>
                </a:solidFill>
                <a:latin typeface="楷体_GB2312" panose="02010609030101010101" pitchFamily="1" charset="-122"/>
                <a:ea typeface="楷体_GB2312" panose="02010609030101010101" pitchFamily="1" charset="-122"/>
              </a:rPr>
              <a:t>逐笔发送、实时轧差、定时清算</a:t>
            </a:r>
            <a:endParaRPr kumimoji="1" lang="en-US" altLang="ko-KR" sz="1200" dirty="0">
              <a:solidFill>
                <a:srgbClr val="080808"/>
              </a:solidFill>
              <a:latin typeface="楷体_GB2312" panose="02010609030101010101" pitchFamily="1" charset="-122"/>
              <a:ea typeface="楷体_GB2312" panose="02010609030101010101" pitchFamily="1" charset="-122"/>
            </a:endParaRPr>
          </a:p>
        </p:txBody>
      </p:sp>
      <p:sp>
        <p:nvSpPr>
          <p:cNvPr id="25" name="Rectangle 32"/>
          <p:cNvSpPr>
            <a:spLocks noChangeArrowheads="1"/>
          </p:cNvSpPr>
          <p:nvPr/>
        </p:nvSpPr>
        <p:spPr bwMode="auto">
          <a:xfrm>
            <a:off x="3059832" y="4152399"/>
            <a:ext cx="4186238" cy="514350"/>
          </a:xfrm>
          <a:prstGeom prst="rect">
            <a:avLst/>
          </a:prstGeom>
          <a:noFill/>
          <a:ln w="9525">
            <a:noFill/>
            <a:miter lim="800000"/>
          </a:ln>
          <a:effectLst>
            <a:outerShdw dist="17961" dir="13500000" algn="ctr" rotWithShape="0">
              <a:schemeClr val="bg1"/>
            </a:outerShdw>
          </a:effectLst>
        </p:spPr>
        <p:txBody>
          <a:bodyPr wrap="none" anchor="ctr"/>
          <a:lstStyle/>
          <a:p>
            <a:pPr defTabSz="685800" fontAlgn="base" latinLnBrk="1">
              <a:spcBef>
                <a:spcPct val="0"/>
              </a:spcBef>
              <a:spcAft>
                <a:spcPct val="0"/>
              </a:spcAft>
              <a:buFont typeface="Wingdings" panose="05000000000000000000" pitchFamily="2" charset="2"/>
              <a:buChar char="l"/>
              <a:defRPr/>
            </a:pPr>
            <a:r>
              <a:rPr kumimoji="1" lang="zh-CN" altLang="en-US" sz="1200" dirty="0">
                <a:solidFill>
                  <a:srgbClr val="080808"/>
                </a:solidFill>
                <a:latin typeface="楷体_GB2312" panose="02010609030101010101" pitchFamily="1" charset="-122"/>
                <a:ea typeface="楷体_GB2312" panose="02010609030101010101" pitchFamily="1" charset="-122"/>
              </a:rPr>
              <a:t>支持符合条件商业银行和非金融支付组织</a:t>
            </a:r>
            <a:br>
              <a:rPr kumimoji="1" lang="zh-CN" altLang="en-US" sz="1200" dirty="0">
                <a:solidFill>
                  <a:srgbClr val="080808"/>
                </a:solidFill>
                <a:latin typeface="楷体_GB2312" panose="02010609030101010101" pitchFamily="1" charset="-122"/>
                <a:ea typeface="楷体_GB2312" panose="02010609030101010101" pitchFamily="1" charset="-122"/>
              </a:rPr>
            </a:br>
            <a:r>
              <a:rPr kumimoji="1" lang="zh-CN" altLang="en-US" sz="1200" dirty="0">
                <a:solidFill>
                  <a:srgbClr val="080808"/>
                </a:solidFill>
                <a:latin typeface="楷体_GB2312" panose="02010609030101010101" pitchFamily="1" charset="-122"/>
                <a:ea typeface="楷体_GB2312" panose="02010609030101010101" pitchFamily="1" charset="-122"/>
              </a:rPr>
              <a:t>为第三方支付提供公共清算平台</a:t>
            </a:r>
            <a:endParaRPr kumimoji="1" lang="ko-KR" altLang="en-US" sz="1200" dirty="0">
              <a:solidFill>
                <a:srgbClr val="080808"/>
              </a:solidFill>
              <a:latin typeface="楷体_GB2312" panose="02010609030101010101" pitchFamily="1" charset="-122"/>
              <a:ea typeface="楷体_GB2312" panose="02010609030101010101" pitchFamily="1" charset="-122"/>
            </a:endParaRP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7" name="Rectangle 2"/>
          <p:cNvSpPr txBox="1">
            <a:spLocks noChangeArrowheads="1"/>
          </p:cNvSpPr>
          <p:nvPr/>
        </p:nvSpPr>
        <p:spPr bwMode="auto">
          <a:xfrm>
            <a:off x="467544"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IBPS-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系统业务种类</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graphicFrame>
        <p:nvGraphicFramePr>
          <p:cNvPr id="5" name="Group 3"/>
          <p:cNvGraphicFramePr/>
          <p:nvPr/>
        </p:nvGraphicFramePr>
        <p:xfrm>
          <a:off x="1485900" y="1200150"/>
          <a:ext cx="6172200" cy="3505200"/>
        </p:xfrm>
        <a:graphic>
          <a:graphicData uri="http://schemas.openxmlformats.org/drawingml/2006/table">
            <a:tbl>
              <a:tblPr/>
              <a:tblGrid>
                <a:gridCol w="1154906"/>
                <a:gridCol w="1931194"/>
                <a:gridCol w="1543050"/>
                <a:gridCol w="1543050"/>
              </a:tblGrid>
              <a:tr h="434340">
                <a:tc gridSpan="2">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业务种类</a:t>
                      </a:r>
                      <a:endParaRPr kumimoji="0" lang="zh-CN" altLang="en-US" sz="15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业务权限</a:t>
                      </a:r>
                      <a:endParaRPr kumimoji="0" lang="zh-CN" altLang="en-US" sz="15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业务处理</a:t>
                      </a:r>
                      <a:endParaRPr kumimoji="0" lang="zh-CN" altLang="en-US" sz="9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12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涉及主体</a:t>
                      </a:r>
                      <a:endParaRPr kumimoji="0" lang="zh-CN" altLang="en-US" sz="15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8600">
                <a:tc rowSpan="5">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支付类业务</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网银贷记业务</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商业银行</a:t>
                      </a:r>
                      <a:endParaRPr kumimoji="0" lang="zh-CN" altLang="en-US" sz="1100" b="0" i="0" u="none" strike="noStrike" cap="none" normalizeH="0" baseline="0" dirty="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付款行、收款行</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8600">
                <a:tc vMerge="1">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网银借记业务</a:t>
                      </a:r>
                      <a:endParaRPr kumimoji="0" lang="zh-CN" altLang="en-US" sz="1500" b="0" i="0" u="none" strike="noStrike" cap="none" normalizeH="0" baseline="0" dirty="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228600">
                <a:tc vMerge="1">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第三方网银贷记业务</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商业银行</a:t>
                      </a:r>
                      <a:r>
                        <a:rPr kumimoji="0" lang="en-US" altLang="zh-CN"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a:t>
                      </a:r>
                      <a:r>
                        <a:rPr kumimoji="0" lang="zh-CN" altLang="en-US"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非金融机构</a:t>
                      </a:r>
                      <a:endParaRPr kumimoji="0" lang="zh-CN" altLang="en-US" sz="1500" b="0" i="0" u="none" strike="noStrike" cap="none" normalizeH="0" baseline="0" dirty="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第三方机构、付款行、收款行</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1475">
                <a:tc vMerge="1">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授权第三方网银贷记业务</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371475">
                <a:tc vMerge="1">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第三方预授权确认付款业务</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228600">
                <a:tc rowSpan="5">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信息类业务</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账户信息查询业务</a:t>
                      </a:r>
                      <a:endParaRPr kumimoji="0" lang="zh-CN" altLang="en-US" sz="1500" b="0" i="0" u="none" strike="noStrike" cap="none" normalizeH="0" baseline="0" dirty="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kern="1200"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商业银行</a:t>
                      </a:r>
                      <a:endParaRPr kumimoji="0" lang="zh-CN" altLang="en-US" sz="1100" b="0" i="0" u="none" strike="noStrike" kern="1200"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付款行、收款行</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1475">
                <a:tc vMerge="1">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账户信息查询签约</a:t>
                      </a:r>
                      <a:r>
                        <a:rPr kumimoji="0" lang="en-US" altLang="zh-CN"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a:t>
                      </a: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解除业务</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371475">
                <a:tc vMerge="1">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第三方预授权</a:t>
                      </a:r>
                      <a:r>
                        <a:rPr kumimoji="0" lang="en-US" altLang="zh-CN"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a:t>
                      </a: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撤销业务</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商业银行</a:t>
                      </a:r>
                      <a:r>
                        <a:rPr kumimoji="0" lang="en-US" altLang="zh-CN"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a:t>
                      </a:r>
                      <a:r>
                        <a:rPr kumimoji="0" lang="zh-CN" altLang="en-US"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非金融机构</a:t>
                      </a:r>
                      <a:endParaRPr kumimoji="0" lang="zh-CN" altLang="en-US"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查询机构、开户行</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8620">
                <a:tc vMerge="1">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授权第三方支付签约</a:t>
                      </a:r>
                      <a:r>
                        <a:rPr kumimoji="0" lang="en-US" altLang="zh-CN"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a:t>
                      </a: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变更</a:t>
                      </a:r>
                      <a:r>
                        <a:rPr kumimoji="0" lang="en-US" altLang="zh-CN"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a:t>
                      </a: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解除业务</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228600">
                <a:tc vMerge="1">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业务状态查询</a:t>
                      </a:r>
                      <a:endParaRPr kumimoji="0" lang="zh-CN" altLang="en-US" sz="1500" b="0" i="0" u="none" strike="noStrike" cap="none" normalizeH="0" baseline="0" smtClean="0">
                        <a:ln>
                          <a:noFill/>
                        </a:ln>
                        <a:solidFill>
                          <a:schemeClr val="tx1"/>
                        </a:solidFill>
                        <a:effectLst/>
                        <a:latin typeface="Arial" panose="020B0604020202020204" pitchFamily="34" charset="0"/>
                        <a:ea typeface="仿宋_GB2312" pitchFamily="1" charset="-122"/>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商业银行</a:t>
                      </a:r>
                      <a:r>
                        <a:rPr kumimoji="0" lang="en-US" altLang="zh-CN"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a:t>
                      </a:r>
                      <a:r>
                        <a:rPr kumimoji="0" lang="zh-CN" altLang="en-US"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rPr>
                        <a:t>非金融机构</a:t>
                      </a:r>
                      <a:endParaRPr kumimoji="0" lang="zh-CN" altLang="en-US" sz="1100" b="0" i="0" u="none" strike="noStrike" cap="none" normalizeH="0" baseline="0" dirty="0" smtClean="0">
                        <a:ln>
                          <a:noFill/>
                        </a:ln>
                        <a:solidFill>
                          <a:schemeClr val="tx1"/>
                        </a:solidFill>
                        <a:effectLst/>
                        <a:latin typeface="Times New Roman" panose="02020603050405020304" pitchFamily="18" charset="0"/>
                        <a:ea typeface="仿宋_GB2312" pitchFamily="1" charset="-122"/>
                        <a:cs typeface="Times New Roman" panose="02020603050405020304" pitchFamily="18" charset="0"/>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7" name="Rectangle 2"/>
          <p:cNvSpPr txBox="1">
            <a:spLocks noChangeArrowheads="1"/>
          </p:cNvSpPr>
          <p:nvPr/>
        </p:nvSpPr>
        <p:spPr bwMode="auto">
          <a:xfrm>
            <a:off x="467544"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IBPS-</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网银贷记业务处理</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流程</a:t>
            </a:r>
            <a:endPar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grpSp>
        <p:nvGrpSpPr>
          <p:cNvPr id="6" name="组合 122"/>
          <p:cNvGrpSpPr/>
          <p:nvPr/>
        </p:nvGrpSpPr>
        <p:grpSpPr bwMode="auto">
          <a:xfrm>
            <a:off x="1285369" y="1059657"/>
            <a:ext cx="6528704" cy="1446610"/>
            <a:chOff x="224720" y="2786058"/>
            <a:chExt cx="8704998" cy="2061848"/>
          </a:xfrm>
        </p:grpSpPr>
        <p:sp>
          <p:nvSpPr>
            <p:cNvPr id="8" name="圆角矩形 7"/>
            <p:cNvSpPr/>
            <p:nvPr/>
          </p:nvSpPr>
          <p:spPr bwMode="auto">
            <a:xfrm>
              <a:off x="285720" y="2786058"/>
              <a:ext cx="8643998" cy="2061848"/>
            </a:xfrm>
            <a:prstGeom prst="roundRect">
              <a:avLst/>
            </a:prstGeom>
            <a:solidFill>
              <a:srgbClr val="FFFF00">
                <a:alpha val="16863"/>
              </a:srgbClr>
            </a:solidFill>
            <a:ln w="3175">
              <a:solidFill>
                <a:schemeClr val="bg1">
                  <a:lumMod val="85000"/>
                </a:schemeClr>
              </a:solidFill>
              <a:prstDash val="dash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ctr" defTabSz="685800" fontAlgn="base">
                <a:spcBef>
                  <a:spcPct val="0"/>
                </a:spcBef>
                <a:spcAft>
                  <a:spcPct val="0"/>
                </a:spcAft>
                <a:defRPr/>
              </a:pPr>
              <a:endParaRPr lang="zh-CN" altLang="en-US" sz="1050">
                <a:solidFill>
                  <a:srgbClr val="000000"/>
                </a:solidFill>
              </a:endParaRPr>
            </a:p>
          </p:txBody>
        </p:sp>
        <p:sp>
          <p:nvSpPr>
            <p:cNvPr id="9" name="TextBox 107"/>
            <p:cNvSpPr txBox="1">
              <a:spLocks noChangeArrowheads="1"/>
            </p:cNvSpPr>
            <p:nvPr/>
          </p:nvSpPr>
          <p:spPr bwMode="auto">
            <a:xfrm>
              <a:off x="224720" y="3244247"/>
              <a:ext cx="430890" cy="135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900" b="1">
                  <a:solidFill>
                    <a:srgbClr val="0000FF"/>
                  </a:solidFill>
                  <a:latin typeface="微软雅黑" panose="020B0503020204020204" charset="-122"/>
                  <a:ea typeface="微软雅黑" panose="020B0503020204020204" charset="-122"/>
                </a:rPr>
                <a:t>I. </a:t>
              </a:r>
              <a:r>
                <a:rPr lang="zh-CN" altLang="en-US" sz="900" b="1">
                  <a:solidFill>
                    <a:srgbClr val="0000FF"/>
                  </a:solidFill>
                  <a:latin typeface="微软雅黑" panose="020B0503020204020204" charset="-122"/>
                  <a:ea typeface="微软雅黑" panose="020B0503020204020204" charset="-122"/>
                </a:rPr>
                <a:t>付款阶段</a:t>
              </a:r>
              <a:endParaRPr lang="zh-CN" altLang="en-US" sz="900" b="1">
                <a:solidFill>
                  <a:srgbClr val="0000FF"/>
                </a:solidFill>
                <a:latin typeface="微软雅黑" panose="020B0503020204020204" charset="-122"/>
                <a:ea typeface="微软雅黑" panose="020B0503020204020204" charset="-122"/>
              </a:endParaRPr>
            </a:p>
          </p:txBody>
        </p:sp>
      </p:grpSp>
      <p:grpSp>
        <p:nvGrpSpPr>
          <p:cNvPr id="10" name="组合 123"/>
          <p:cNvGrpSpPr/>
          <p:nvPr/>
        </p:nvGrpSpPr>
        <p:grpSpPr bwMode="auto">
          <a:xfrm>
            <a:off x="1282986" y="2733675"/>
            <a:ext cx="6538230" cy="1446610"/>
            <a:chOff x="212580" y="5143512"/>
            <a:chExt cx="8717138" cy="1071570"/>
          </a:xfrm>
        </p:grpSpPr>
        <p:sp>
          <p:nvSpPr>
            <p:cNvPr id="11" name="圆角矩形 10"/>
            <p:cNvSpPr/>
            <p:nvPr/>
          </p:nvSpPr>
          <p:spPr bwMode="auto">
            <a:xfrm>
              <a:off x="286277" y="5143512"/>
              <a:ext cx="8643441" cy="1071570"/>
            </a:xfrm>
            <a:prstGeom prst="roundRect">
              <a:avLst/>
            </a:prstGeom>
            <a:solidFill>
              <a:srgbClr val="3399FF">
                <a:alpha val="16863"/>
              </a:srgbClr>
            </a:solidFill>
            <a:ln w="3175">
              <a:solidFill>
                <a:schemeClr val="bg1">
                  <a:lumMod val="85000"/>
                </a:schemeClr>
              </a:solidFill>
              <a:prstDash val="dash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ctr" defTabSz="685800" fontAlgn="base">
                <a:spcBef>
                  <a:spcPct val="0"/>
                </a:spcBef>
                <a:spcAft>
                  <a:spcPct val="0"/>
                </a:spcAft>
                <a:defRPr/>
              </a:pPr>
              <a:endParaRPr lang="zh-CN" altLang="en-US" sz="1050">
                <a:solidFill>
                  <a:srgbClr val="000000"/>
                </a:solidFill>
              </a:endParaRPr>
            </a:p>
          </p:txBody>
        </p:sp>
        <p:sp>
          <p:nvSpPr>
            <p:cNvPr id="12" name="TextBox 108"/>
            <p:cNvSpPr txBox="1">
              <a:spLocks noChangeArrowheads="1"/>
            </p:cNvSpPr>
            <p:nvPr/>
          </p:nvSpPr>
          <p:spPr bwMode="auto">
            <a:xfrm>
              <a:off x="212580" y="5443375"/>
              <a:ext cx="430862" cy="7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900" b="1">
                  <a:solidFill>
                    <a:srgbClr val="000000"/>
                  </a:solidFill>
                  <a:latin typeface="微软雅黑" panose="020B0503020204020204" charset="-122"/>
                  <a:ea typeface="微软雅黑" panose="020B0503020204020204" charset="-122"/>
                </a:rPr>
                <a:t>II. </a:t>
              </a:r>
              <a:r>
                <a:rPr lang="zh-CN" altLang="en-US" sz="900" b="1">
                  <a:solidFill>
                    <a:srgbClr val="000000"/>
                  </a:solidFill>
                  <a:latin typeface="微软雅黑" panose="020B0503020204020204" charset="-122"/>
                  <a:ea typeface="微软雅黑" panose="020B0503020204020204" charset="-122"/>
                </a:rPr>
                <a:t>清算阶段</a:t>
              </a:r>
              <a:endParaRPr lang="zh-CN" altLang="en-US" sz="900" b="1">
                <a:solidFill>
                  <a:srgbClr val="000000"/>
                </a:solidFill>
                <a:latin typeface="微软雅黑" panose="020B0503020204020204" charset="-122"/>
                <a:ea typeface="微软雅黑" panose="020B0503020204020204" charset="-122"/>
              </a:endParaRPr>
            </a:p>
          </p:txBody>
        </p:sp>
      </p:grpSp>
      <p:grpSp>
        <p:nvGrpSpPr>
          <p:cNvPr id="13" name="组合 51"/>
          <p:cNvGrpSpPr/>
          <p:nvPr/>
        </p:nvGrpSpPr>
        <p:grpSpPr bwMode="auto">
          <a:xfrm>
            <a:off x="1980010" y="1383506"/>
            <a:ext cx="580608" cy="543871"/>
            <a:chOff x="149984" y="1313852"/>
            <a:chExt cx="1681872" cy="1746764"/>
          </a:xfrm>
        </p:grpSpPr>
        <p:pic>
          <p:nvPicPr>
            <p:cNvPr id="14" name="Picture 44" descr="C:\Users\zhong.liujz.ALIPAY\AppData\Local\Microsoft\Windows\Temporary Internet Files\Content.IE5\R6QDP62X\MCj04357140000[1].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1334" y="1313852"/>
              <a:ext cx="744593" cy="1186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p:cNvSpPr txBox="1">
              <a:spLocks noChangeArrowheads="1"/>
            </p:cNvSpPr>
            <p:nvPr/>
          </p:nvSpPr>
          <p:spPr bwMode="auto">
            <a:xfrm>
              <a:off x="149984" y="2430450"/>
              <a:ext cx="1681872" cy="63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latin typeface="微软雅黑" panose="020B0503020204020204" charset="-122"/>
                  <a:ea typeface="微软雅黑" panose="020B0503020204020204" charset="-122"/>
                </a:rPr>
                <a:t>a</a:t>
              </a:r>
              <a:r>
                <a:rPr lang="zh-CN" altLang="en-US" sz="675" b="1">
                  <a:solidFill>
                    <a:srgbClr val="000000"/>
                  </a:solidFill>
                  <a:latin typeface="微软雅黑" panose="020B0503020204020204" charset="-122"/>
                  <a:ea typeface="微软雅黑" panose="020B0503020204020204" charset="-122"/>
                </a:rPr>
                <a:t>、付款人</a:t>
              </a:r>
              <a:endParaRPr lang="zh-CN" altLang="en-US" sz="675" b="1">
                <a:solidFill>
                  <a:srgbClr val="000000"/>
                </a:solidFill>
                <a:latin typeface="微软雅黑" panose="020B0503020204020204" charset="-122"/>
                <a:ea typeface="微软雅黑" panose="020B0503020204020204" charset="-122"/>
              </a:endParaRPr>
            </a:p>
          </p:txBody>
        </p:sp>
      </p:grpSp>
      <p:grpSp>
        <p:nvGrpSpPr>
          <p:cNvPr id="16" name="组合 59"/>
          <p:cNvGrpSpPr/>
          <p:nvPr/>
        </p:nvGrpSpPr>
        <p:grpSpPr bwMode="auto">
          <a:xfrm>
            <a:off x="3330178" y="1437085"/>
            <a:ext cx="683200" cy="478386"/>
            <a:chOff x="4476402" y="3000372"/>
            <a:chExt cx="1207280" cy="1102793"/>
          </a:xfrm>
        </p:grpSpPr>
        <p:pic>
          <p:nvPicPr>
            <p:cNvPr id="17" name="Picture 10" descr="C:\Users\zhong.liujz.ALIPAY\AppData\Local\Microsoft\Windows\Temporary Internet Files\Content.IE5\WLJ4CWJT\MCj044038000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438" y="3000372"/>
              <a:ext cx="857256"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57"/>
            <p:cNvSpPr>
              <a:spLocks noChangeArrowheads="1"/>
            </p:cNvSpPr>
            <p:nvPr/>
          </p:nvSpPr>
          <p:spPr bwMode="auto">
            <a:xfrm>
              <a:off x="4476402" y="3650859"/>
              <a:ext cx="1207280" cy="45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latin typeface="微软雅黑" panose="020B0503020204020204" charset="-122"/>
                  <a:ea typeface="微软雅黑" panose="020B0503020204020204" charset="-122"/>
                </a:rPr>
                <a:t>A</a:t>
              </a:r>
              <a:r>
                <a:rPr lang="zh-CN" altLang="en-US" sz="675" b="1">
                  <a:solidFill>
                    <a:srgbClr val="000000"/>
                  </a:solidFill>
                  <a:latin typeface="微软雅黑" panose="020B0503020204020204" charset="-122"/>
                  <a:ea typeface="微软雅黑" panose="020B0503020204020204" charset="-122"/>
                </a:rPr>
                <a:t>、付款银行</a:t>
              </a:r>
              <a:endParaRPr lang="zh-CN" altLang="en-US" sz="675" b="1">
                <a:solidFill>
                  <a:srgbClr val="000000"/>
                </a:solidFill>
                <a:latin typeface="微软雅黑" panose="020B0503020204020204" charset="-122"/>
                <a:ea typeface="微软雅黑" panose="020B0503020204020204" charset="-122"/>
              </a:endParaRPr>
            </a:p>
          </p:txBody>
        </p:sp>
      </p:grpSp>
      <p:grpSp>
        <p:nvGrpSpPr>
          <p:cNvPr id="19" name="组合 60"/>
          <p:cNvGrpSpPr/>
          <p:nvPr/>
        </p:nvGrpSpPr>
        <p:grpSpPr bwMode="auto">
          <a:xfrm>
            <a:off x="6834188" y="1437084"/>
            <a:ext cx="676788" cy="443858"/>
            <a:chOff x="5462715" y="2786058"/>
            <a:chExt cx="1410832" cy="1025467"/>
          </a:xfrm>
        </p:grpSpPr>
        <p:pic>
          <p:nvPicPr>
            <p:cNvPr id="20" name="Picture 9" descr="C:\Users\zhong.liujz.ALIPAY\Pictures\Microsoft 剪辑管理器\j033104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8" y="2786058"/>
              <a:ext cx="785819" cy="66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58"/>
            <p:cNvSpPr>
              <a:spLocks noChangeArrowheads="1"/>
            </p:cNvSpPr>
            <p:nvPr/>
          </p:nvSpPr>
          <p:spPr bwMode="auto">
            <a:xfrm>
              <a:off x="5462715" y="3358216"/>
              <a:ext cx="1410832" cy="45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latin typeface="微软雅黑" panose="020B0503020204020204" charset="-122"/>
                  <a:ea typeface="微软雅黑" panose="020B0503020204020204" charset="-122"/>
                </a:rPr>
                <a:t>B</a:t>
              </a:r>
              <a:r>
                <a:rPr lang="zh-CN" altLang="en-US" sz="675" b="1">
                  <a:solidFill>
                    <a:srgbClr val="000000"/>
                  </a:solidFill>
                  <a:latin typeface="微软雅黑" panose="020B0503020204020204" charset="-122"/>
                  <a:ea typeface="微软雅黑" panose="020B0503020204020204" charset="-122"/>
                </a:rPr>
                <a:t>、收款银行</a:t>
              </a:r>
              <a:endParaRPr lang="zh-CN" altLang="en-US" sz="675" b="1">
                <a:solidFill>
                  <a:srgbClr val="000000"/>
                </a:solidFill>
                <a:latin typeface="微软雅黑" panose="020B0503020204020204" charset="-122"/>
                <a:ea typeface="微软雅黑" panose="020B0503020204020204" charset="-122"/>
              </a:endParaRPr>
            </a:p>
          </p:txBody>
        </p:sp>
      </p:grpSp>
      <p:grpSp>
        <p:nvGrpSpPr>
          <p:cNvPr id="22" name="组合 72"/>
          <p:cNvGrpSpPr/>
          <p:nvPr/>
        </p:nvGrpSpPr>
        <p:grpSpPr bwMode="auto">
          <a:xfrm>
            <a:off x="1925241" y="3426619"/>
            <a:ext cx="1123950" cy="546960"/>
            <a:chOff x="3500432" y="2714623"/>
            <a:chExt cx="1723401" cy="650391"/>
          </a:xfrm>
        </p:grpSpPr>
        <p:sp>
          <p:nvSpPr>
            <p:cNvPr id="23" name="圆角矩形 22"/>
            <p:cNvSpPr/>
            <p:nvPr/>
          </p:nvSpPr>
          <p:spPr>
            <a:xfrm>
              <a:off x="3500432" y="2714623"/>
              <a:ext cx="1643074" cy="5889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base">
                <a:spcBef>
                  <a:spcPct val="0"/>
                </a:spcBef>
                <a:spcAft>
                  <a:spcPct val="0"/>
                </a:spcAft>
                <a:defRPr/>
              </a:pPr>
              <a:endParaRPr lang="zh-CN" altLang="en-US" sz="1500" b="1" dirty="0">
                <a:solidFill>
                  <a:srgbClr val="000000"/>
                </a:solidFill>
                <a:latin typeface="宋体" panose="02010600030101010101" pitchFamily="2" charset="-122"/>
              </a:endParaRPr>
            </a:p>
          </p:txBody>
        </p:sp>
        <p:pic>
          <p:nvPicPr>
            <p:cNvPr id="24" name="Picture 3" descr="C:\Users\ZHONGL~1.ALI\AppData\Local\Temp\TY{$MK8R~J6~5UYUCD@C59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4010" y="2768200"/>
              <a:ext cx="1099303" cy="3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descr="C:\Users\ZHONGL~1.ALI\AppData\Local\Temp\E4N9BJ2Y@DI)}MQ3T}{TWQ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0583" y="2768203"/>
              <a:ext cx="419228" cy="3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p:nvPr/>
          </p:nvSpPr>
          <p:spPr>
            <a:xfrm>
              <a:off x="3582584" y="3111040"/>
              <a:ext cx="1641249" cy="253974"/>
            </a:xfrm>
            <a:prstGeom prst="rect">
              <a:avLst/>
            </a:prstGeom>
            <a:ln>
              <a:noFill/>
            </a:ln>
          </p:spPr>
          <p:txBody>
            <a:bodyPr wrap="square">
              <a:spAutoFit/>
            </a:bodyPr>
            <a:lstStyle/>
            <a:p>
              <a:pPr defTabSz="685800" fontAlgn="base">
                <a:spcBef>
                  <a:spcPct val="0"/>
                </a:spcBef>
                <a:spcAft>
                  <a:spcPct val="0"/>
                </a:spcAft>
                <a:defRPr/>
              </a:pPr>
              <a:r>
                <a:rPr lang="zh-CN" altLang="en-US" sz="790" b="1" dirty="0">
                  <a:solidFill>
                    <a:srgbClr val="FF0000"/>
                  </a:solidFill>
                  <a:latin typeface="微软雅黑" panose="020B0503020204020204" charset="-122"/>
                  <a:ea typeface="微软雅黑" panose="020B0503020204020204" charset="-122"/>
                </a:rPr>
                <a:t>清算账户管理系统</a:t>
              </a:r>
              <a:endParaRPr lang="zh-CN" altLang="en-US" sz="790" b="1" dirty="0">
                <a:solidFill>
                  <a:srgbClr val="FF0000"/>
                </a:solidFill>
                <a:latin typeface="微软雅黑" panose="020B0503020204020204" charset="-122"/>
                <a:ea typeface="微软雅黑" panose="020B0503020204020204" charset="-122"/>
              </a:endParaRPr>
            </a:p>
          </p:txBody>
        </p:sp>
      </p:grpSp>
      <p:grpSp>
        <p:nvGrpSpPr>
          <p:cNvPr id="27" name="组合 3"/>
          <p:cNvGrpSpPr/>
          <p:nvPr/>
        </p:nvGrpSpPr>
        <p:grpSpPr bwMode="auto">
          <a:xfrm>
            <a:off x="4842272" y="3426621"/>
            <a:ext cx="1071563" cy="541125"/>
            <a:chOff x="3500432" y="2714623"/>
            <a:chExt cx="1643074" cy="643452"/>
          </a:xfrm>
        </p:grpSpPr>
        <p:sp>
          <p:nvSpPr>
            <p:cNvPr id="28" name="圆角矩形 27"/>
            <p:cNvSpPr/>
            <p:nvPr/>
          </p:nvSpPr>
          <p:spPr>
            <a:xfrm>
              <a:off x="3500432" y="2714623"/>
              <a:ext cx="1643074" cy="5889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base">
                <a:spcBef>
                  <a:spcPct val="0"/>
                </a:spcBef>
                <a:spcAft>
                  <a:spcPct val="0"/>
                </a:spcAft>
                <a:defRPr/>
              </a:pPr>
              <a:endParaRPr lang="zh-CN" altLang="en-US" sz="1500" b="1" dirty="0">
                <a:solidFill>
                  <a:srgbClr val="000000"/>
                </a:solidFill>
                <a:latin typeface="宋体" panose="02010600030101010101" pitchFamily="2" charset="-122"/>
              </a:endParaRPr>
            </a:p>
          </p:txBody>
        </p:sp>
        <p:pic>
          <p:nvPicPr>
            <p:cNvPr id="29" name="Picture 3" descr="C:\Users\ZHONGL~1.ALI\AppData\Local\Temp\TY{$MK8R~J6~5UYUCD@C59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4010" y="2768200"/>
              <a:ext cx="1099303" cy="3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descr="C:\Users\ZHONGL~1.ALI\AppData\Local\Temp\E4N9BJ2Y@DI)}MQ3T}{TWQ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0583" y="2768203"/>
              <a:ext cx="419228" cy="3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矩形 30"/>
            <p:cNvSpPr/>
            <p:nvPr/>
          </p:nvSpPr>
          <p:spPr>
            <a:xfrm>
              <a:off x="3582585" y="3111040"/>
              <a:ext cx="1451383" cy="247035"/>
            </a:xfrm>
            <a:prstGeom prst="rect">
              <a:avLst/>
            </a:prstGeom>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zh-CN" altLang="en-US" sz="750" b="1">
                  <a:solidFill>
                    <a:srgbClr val="0070C0"/>
                  </a:solidFill>
                  <a:latin typeface="微软雅黑" panose="020B0503020204020204" charset="-122"/>
                  <a:ea typeface="微软雅黑" panose="020B0503020204020204" charset="-122"/>
                </a:rPr>
                <a:t>网银跨行支付系统</a:t>
              </a:r>
              <a:endParaRPr lang="zh-CN" altLang="en-US" sz="750" b="1">
                <a:solidFill>
                  <a:srgbClr val="0070C0"/>
                </a:solidFill>
                <a:latin typeface="微软雅黑" panose="020B0503020204020204" charset="-122"/>
                <a:ea typeface="微软雅黑" panose="020B0503020204020204" charset="-122"/>
              </a:endParaRPr>
            </a:p>
          </p:txBody>
        </p:sp>
      </p:grpSp>
      <p:grpSp>
        <p:nvGrpSpPr>
          <p:cNvPr id="32" name="Group 28"/>
          <p:cNvGrpSpPr/>
          <p:nvPr/>
        </p:nvGrpSpPr>
        <p:grpSpPr bwMode="auto">
          <a:xfrm>
            <a:off x="3006329" y="3337323"/>
            <a:ext cx="1781175" cy="215503"/>
            <a:chOff x="1565" y="2803"/>
            <a:chExt cx="1496" cy="181"/>
          </a:xfrm>
        </p:grpSpPr>
        <p:cxnSp>
          <p:nvCxnSpPr>
            <p:cNvPr id="33" name="AutoShape 29"/>
            <p:cNvCxnSpPr>
              <a:cxnSpLocks noChangeShapeType="1"/>
            </p:cNvCxnSpPr>
            <p:nvPr/>
          </p:nvCxnSpPr>
          <p:spPr bwMode="auto">
            <a:xfrm rot="10800000">
              <a:off x="1565" y="2931"/>
              <a:ext cx="1496" cy="0"/>
            </a:xfrm>
            <a:prstGeom prst="straightConnector1">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89"/>
            <p:cNvSpPr txBox="1"/>
            <p:nvPr/>
          </p:nvSpPr>
          <p:spPr>
            <a:xfrm>
              <a:off x="1973" y="2803"/>
              <a:ext cx="771" cy="181"/>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9900"/>
                  </a:solidFill>
                </a:rPr>
                <a:t>3</a:t>
              </a:r>
              <a:r>
                <a:rPr lang="zh-CN" altLang="en-US" sz="675" b="1">
                  <a:solidFill>
                    <a:srgbClr val="009900"/>
                  </a:solidFill>
                </a:rPr>
                <a:t>、圈存可用额度</a:t>
              </a:r>
              <a:endParaRPr lang="zh-CN" altLang="en-US" sz="675" b="1">
                <a:solidFill>
                  <a:srgbClr val="009900"/>
                </a:solidFill>
              </a:endParaRPr>
            </a:p>
          </p:txBody>
        </p:sp>
      </p:grpSp>
      <p:grpSp>
        <p:nvGrpSpPr>
          <p:cNvPr id="35" name="Group 31"/>
          <p:cNvGrpSpPr/>
          <p:nvPr/>
        </p:nvGrpSpPr>
        <p:grpSpPr bwMode="auto">
          <a:xfrm>
            <a:off x="3006329" y="3476625"/>
            <a:ext cx="1808559" cy="215504"/>
            <a:chOff x="1565" y="2920"/>
            <a:chExt cx="1519" cy="181"/>
          </a:xfrm>
        </p:grpSpPr>
        <p:cxnSp>
          <p:nvCxnSpPr>
            <p:cNvPr id="36" name="AutoShape 32"/>
            <p:cNvCxnSpPr>
              <a:cxnSpLocks noChangeShapeType="1"/>
            </p:cNvCxnSpPr>
            <p:nvPr/>
          </p:nvCxnSpPr>
          <p:spPr bwMode="auto">
            <a:xfrm>
              <a:off x="1565" y="3046"/>
              <a:ext cx="1519" cy="0"/>
            </a:xfrm>
            <a:prstGeom prst="straightConnector1">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TextBox 89"/>
            <p:cNvSpPr txBox="1"/>
            <p:nvPr/>
          </p:nvSpPr>
          <p:spPr>
            <a:xfrm>
              <a:off x="1973" y="2920"/>
              <a:ext cx="771" cy="181"/>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9900"/>
                  </a:solidFill>
                </a:rPr>
                <a:t>4</a:t>
              </a:r>
              <a:r>
                <a:rPr lang="zh-CN" altLang="en-US" sz="675" b="1">
                  <a:solidFill>
                    <a:srgbClr val="009900"/>
                  </a:solidFill>
                </a:rPr>
                <a:t>、圈存回执</a:t>
              </a:r>
              <a:endParaRPr lang="zh-CN" altLang="en-US" sz="675" b="1">
                <a:solidFill>
                  <a:srgbClr val="009900"/>
                </a:solidFill>
              </a:endParaRPr>
            </a:p>
          </p:txBody>
        </p:sp>
      </p:grpSp>
      <p:grpSp>
        <p:nvGrpSpPr>
          <p:cNvPr id="38" name="Group 34"/>
          <p:cNvGrpSpPr/>
          <p:nvPr/>
        </p:nvGrpSpPr>
        <p:grpSpPr bwMode="auto">
          <a:xfrm>
            <a:off x="5922169" y="1600200"/>
            <a:ext cx="1001316" cy="1934766"/>
            <a:chOff x="4014" y="1344"/>
            <a:chExt cx="841" cy="1625"/>
          </a:xfrm>
        </p:grpSpPr>
        <p:cxnSp>
          <p:nvCxnSpPr>
            <p:cNvPr id="39" name="AutoShape 35"/>
            <p:cNvCxnSpPr>
              <a:cxnSpLocks noChangeShapeType="1"/>
            </p:cNvCxnSpPr>
            <p:nvPr/>
          </p:nvCxnSpPr>
          <p:spPr bwMode="auto">
            <a:xfrm flipV="1">
              <a:off x="4014" y="1344"/>
              <a:ext cx="841" cy="1625"/>
            </a:xfrm>
            <a:prstGeom prst="bentConnector3">
              <a:avLst>
                <a:gd name="adj1" fmla="val 49935"/>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Box 89"/>
            <p:cNvSpPr txBox="1"/>
            <p:nvPr/>
          </p:nvSpPr>
          <p:spPr>
            <a:xfrm>
              <a:off x="4105" y="1925"/>
              <a:ext cx="272" cy="499"/>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5</a:t>
              </a:r>
              <a:r>
                <a:rPr lang="zh-CN" altLang="en-US" sz="675" b="1">
                  <a:solidFill>
                    <a:srgbClr val="000000"/>
                  </a:solidFill>
                </a:rPr>
                <a:t>、发送贷记报文</a:t>
              </a:r>
              <a:endParaRPr lang="zh-CN" altLang="en-US" sz="675" b="1">
                <a:solidFill>
                  <a:srgbClr val="000000"/>
                </a:solidFill>
              </a:endParaRPr>
            </a:p>
          </p:txBody>
        </p:sp>
      </p:grpSp>
      <p:grpSp>
        <p:nvGrpSpPr>
          <p:cNvPr id="41" name="Group 37"/>
          <p:cNvGrpSpPr/>
          <p:nvPr/>
        </p:nvGrpSpPr>
        <p:grpSpPr bwMode="auto">
          <a:xfrm>
            <a:off x="5922169" y="1815704"/>
            <a:ext cx="1188244" cy="1849040"/>
            <a:chOff x="4014" y="1525"/>
            <a:chExt cx="998" cy="1553"/>
          </a:xfrm>
        </p:grpSpPr>
        <p:cxnSp>
          <p:nvCxnSpPr>
            <p:cNvPr id="42" name="AutoShape 38"/>
            <p:cNvCxnSpPr>
              <a:cxnSpLocks noChangeShapeType="1"/>
            </p:cNvCxnSpPr>
            <p:nvPr/>
          </p:nvCxnSpPr>
          <p:spPr bwMode="auto">
            <a:xfrm rot="5400000">
              <a:off x="3721" y="1818"/>
              <a:ext cx="1553" cy="968"/>
            </a:xfrm>
            <a:prstGeom prst="bentConnector2">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89"/>
            <p:cNvSpPr txBox="1"/>
            <p:nvPr/>
          </p:nvSpPr>
          <p:spPr>
            <a:xfrm>
              <a:off x="4694" y="1922"/>
              <a:ext cx="318" cy="499"/>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6</a:t>
              </a:r>
              <a:r>
                <a:rPr lang="zh-CN" altLang="en-US" sz="675" b="1">
                  <a:solidFill>
                    <a:srgbClr val="000000"/>
                  </a:solidFill>
                </a:rPr>
                <a:t>、收款人入帐</a:t>
              </a:r>
              <a:r>
                <a:rPr lang="en-US" altLang="zh-CN" sz="675" b="1">
                  <a:solidFill>
                    <a:srgbClr val="000000"/>
                  </a:solidFill>
                </a:rPr>
                <a:t>,</a:t>
              </a:r>
              <a:r>
                <a:rPr lang="zh-CN" altLang="en-US" sz="675" b="1">
                  <a:solidFill>
                    <a:srgbClr val="000000"/>
                  </a:solidFill>
                </a:rPr>
                <a:t>发送回执</a:t>
              </a:r>
              <a:endParaRPr lang="zh-CN" altLang="en-US" sz="675" b="1">
                <a:solidFill>
                  <a:srgbClr val="000000"/>
                </a:solidFill>
              </a:endParaRPr>
            </a:p>
          </p:txBody>
        </p:sp>
      </p:grpSp>
      <p:grpSp>
        <p:nvGrpSpPr>
          <p:cNvPr id="44" name="Group 40"/>
          <p:cNvGrpSpPr/>
          <p:nvPr/>
        </p:nvGrpSpPr>
        <p:grpSpPr bwMode="auto">
          <a:xfrm>
            <a:off x="3006329" y="3619500"/>
            <a:ext cx="1781175" cy="215504"/>
            <a:chOff x="1565" y="3040"/>
            <a:chExt cx="1496" cy="181"/>
          </a:xfrm>
        </p:grpSpPr>
        <p:cxnSp>
          <p:nvCxnSpPr>
            <p:cNvPr id="45" name="AutoShape 41"/>
            <p:cNvCxnSpPr>
              <a:cxnSpLocks noChangeShapeType="1"/>
            </p:cNvCxnSpPr>
            <p:nvPr/>
          </p:nvCxnSpPr>
          <p:spPr bwMode="auto">
            <a:xfrm rot="10800000">
              <a:off x="1565" y="3158"/>
              <a:ext cx="1496" cy="0"/>
            </a:xfrm>
            <a:prstGeom prst="straightConnector1">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89"/>
            <p:cNvSpPr txBox="1"/>
            <p:nvPr/>
          </p:nvSpPr>
          <p:spPr>
            <a:xfrm>
              <a:off x="1965" y="3040"/>
              <a:ext cx="771" cy="181"/>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7</a:t>
              </a:r>
              <a:r>
                <a:rPr lang="zh-CN" altLang="en-US" sz="675" b="1">
                  <a:solidFill>
                    <a:srgbClr val="000000"/>
                  </a:solidFill>
                </a:rPr>
                <a:t>、发送轧差请求</a:t>
              </a:r>
              <a:endParaRPr lang="zh-CN" altLang="en-US" sz="675" b="1">
                <a:solidFill>
                  <a:srgbClr val="000000"/>
                </a:solidFill>
              </a:endParaRPr>
            </a:p>
          </p:txBody>
        </p:sp>
      </p:grpSp>
      <p:grpSp>
        <p:nvGrpSpPr>
          <p:cNvPr id="47" name="Group 43"/>
          <p:cNvGrpSpPr/>
          <p:nvPr/>
        </p:nvGrpSpPr>
        <p:grpSpPr bwMode="auto">
          <a:xfrm>
            <a:off x="3006329" y="3752850"/>
            <a:ext cx="1808559" cy="215504"/>
            <a:chOff x="1565" y="3152"/>
            <a:chExt cx="1519" cy="181"/>
          </a:xfrm>
        </p:grpSpPr>
        <p:cxnSp>
          <p:nvCxnSpPr>
            <p:cNvPr id="48" name="AutoShape 44"/>
            <p:cNvCxnSpPr>
              <a:cxnSpLocks noChangeShapeType="1"/>
            </p:cNvCxnSpPr>
            <p:nvPr/>
          </p:nvCxnSpPr>
          <p:spPr bwMode="auto">
            <a:xfrm>
              <a:off x="1565" y="3273"/>
              <a:ext cx="1519" cy="0"/>
            </a:xfrm>
            <a:prstGeom prst="straightConnector1">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Box 89"/>
            <p:cNvSpPr txBox="1"/>
            <p:nvPr/>
          </p:nvSpPr>
          <p:spPr>
            <a:xfrm>
              <a:off x="1957" y="3152"/>
              <a:ext cx="771" cy="181"/>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8</a:t>
              </a:r>
              <a:r>
                <a:rPr lang="zh-CN" altLang="en-US" sz="675" b="1">
                  <a:solidFill>
                    <a:srgbClr val="000000"/>
                  </a:solidFill>
                </a:rPr>
                <a:t>、轧差回执</a:t>
              </a:r>
              <a:endParaRPr lang="zh-CN" altLang="en-US" sz="675" b="1">
                <a:solidFill>
                  <a:srgbClr val="000000"/>
                </a:solidFill>
              </a:endParaRPr>
            </a:p>
          </p:txBody>
        </p:sp>
      </p:grpSp>
      <p:grpSp>
        <p:nvGrpSpPr>
          <p:cNvPr id="50" name="Group 46"/>
          <p:cNvGrpSpPr/>
          <p:nvPr/>
        </p:nvGrpSpPr>
        <p:grpSpPr bwMode="auto">
          <a:xfrm>
            <a:off x="5922169" y="1815704"/>
            <a:ext cx="1674019" cy="2038350"/>
            <a:chOff x="4014" y="1525"/>
            <a:chExt cx="1406" cy="1712"/>
          </a:xfrm>
        </p:grpSpPr>
        <p:cxnSp>
          <p:nvCxnSpPr>
            <p:cNvPr id="51" name="AutoShape 47"/>
            <p:cNvCxnSpPr>
              <a:cxnSpLocks noChangeShapeType="1"/>
            </p:cNvCxnSpPr>
            <p:nvPr/>
          </p:nvCxnSpPr>
          <p:spPr bwMode="auto">
            <a:xfrm flipV="1">
              <a:off x="4014" y="1525"/>
              <a:ext cx="1081" cy="1712"/>
            </a:xfrm>
            <a:prstGeom prst="bentConnector2">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89"/>
            <p:cNvSpPr txBox="1"/>
            <p:nvPr/>
          </p:nvSpPr>
          <p:spPr>
            <a:xfrm>
              <a:off x="5148" y="1933"/>
              <a:ext cx="272" cy="499"/>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9</a:t>
              </a:r>
              <a:r>
                <a:rPr lang="zh-CN" altLang="en-US" sz="675" b="1">
                  <a:solidFill>
                    <a:srgbClr val="000000"/>
                  </a:solidFill>
                </a:rPr>
                <a:t>、发送已轧差回执</a:t>
              </a:r>
              <a:endParaRPr lang="zh-CN" altLang="en-US" sz="675" b="1">
                <a:solidFill>
                  <a:srgbClr val="000000"/>
                </a:solidFill>
              </a:endParaRPr>
            </a:p>
          </p:txBody>
        </p:sp>
      </p:grpSp>
      <p:grpSp>
        <p:nvGrpSpPr>
          <p:cNvPr id="53" name="Group 49"/>
          <p:cNvGrpSpPr/>
          <p:nvPr/>
        </p:nvGrpSpPr>
        <p:grpSpPr bwMode="auto">
          <a:xfrm>
            <a:off x="2357438" y="1453754"/>
            <a:ext cx="998935" cy="215503"/>
            <a:chOff x="1020" y="1215"/>
            <a:chExt cx="839" cy="181"/>
          </a:xfrm>
        </p:grpSpPr>
        <p:cxnSp>
          <p:nvCxnSpPr>
            <p:cNvPr id="54" name="AutoShape 50"/>
            <p:cNvCxnSpPr>
              <a:cxnSpLocks noChangeShapeType="1"/>
            </p:cNvCxnSpPr>
            <p:nvPr/>
          </p:nvCxnSpPr>
          <p:spPr bwMode="auto">
            <a:xfrm rot="10800000">
              <a:off x="1066" y="1344"/>
              <a:ext cx="793" cy="0"/>
            </a:xfrm>
            <a:prstGeom prst="straightConnector1">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TextBox 89"/>
            <p:cNvSpPr txBox="1"/>
            <p:nvPr/>
          </p:nvSpPr>
          <p:spPr>
            <a:xfrm>
              <a:off x="1020" y="1215"/>
              <a:ext cx="771" cy="181"/>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10</a:t>
              </a:r>
              <a:r>
                <a:rPr lang="zh-CN" altLang="en-US" sz="675" b="1">
                  <a:solidFill>
                    <a:srgbClr val="000000"/>
                  </a:solidFill>
                </a:rPr>
                <a:t>、付款成功回执</a:t>
              </a:r>
              <a:endParaRPr lang="zh-CN" altLang="en-US" sz="675" b="1">
                <a:solidFill>
                  <a:srgbClr val="000000"/>
                </a:solidFill>
              </a:endParaRPr>
            </a:p>
          </p:txBody>
        </p:sp>
      </p:grpSp>
      <p:grpSp>
        <p:nvGrpSpPr>
          <p:cNvPr id="56" name="Group 52"/>
          <p:cNvGrpSpPr/>
          <p:nvPr/>
        </p:nvGrpSpPr>
        <p:grpSpPr bwMode="auto">
          <a:xfrm>
            <a:off x="2357438" y="1600200"/>
            <a:ext cx="1026319" cy="215504"/>
            <a:chOff x="1020" y="1354"/>
            <a:chExt cx="862" cy="181"/>
          </a:xfrm>
        </p:grpSpPr>
        <p:cxnSp>
          <p:nvCxnSpPr>
            <p:cNvPr id="57" name="AutoShape 53"/>
            <p:cNvCxnSpPr>
              <a:cxnSpLocks noChangeShapeType="1"/>
            </p:cNvCxnSpPr>
            <p:nvPr/>
          </p:nvCxnSpPr>
          <p:spPr bwMode="auto">
            <a:xfrm>
              <a:off x="1066" y="1480"/>
              <a:ext cx="816" cy="0"/>
            </a:xfrm>
            <a:prstGeom prst="straightConnector1">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89"/>
            <p:cNvSpPr txBox="1"/>
            <p:nvPr/>
          </p:nvSpPr>
          <p:spPr>
            <a:xfrm>
              <a:off x="1020" y="1354"/>
              <a:ext cx="771" cy="181"/>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1</a:t>
              </a:r>
              <a:r>
                <a:rPr lang="zh-CN" altLang="en-US" sz="675" b="1">
                  <a:solidFill>
                    <a:srgbClr val="000000"/>
                  </a:solidFill>
                </a:rPr>
                <a:t>、发起付款申请</a:t>
              </a:r>
              <a:endParaRPr lang="zh-CN" altLang="en-US" sz="675" b="1">
                <a:solidFill>
                  <a:srgbClr val="000000"/>
                </a:solidFill>
              </a:endParaRPr>
            </a:p>
          </p:txBody>
        </p:sp>
      </p:grpSp>
      <p:grpSp>
        <p:nvGrpSpPr>
          <p:cNvPr id="59" name="Group 55"/>
          <p:cNvGrpSpPr/>
          <p:nvPr/>
        </p:nvGrpSpPr>
        <p:grpSpPr bwMode="auto">
          <a:xfrm>
            <a:off x="3924300" y="1707357"/>
            <a:ext cx="1271588" cy="1751410"/>
            <a:chOff x="2290" y="1434"/>
            <a:chExt cx="1068" cy="1471"/>
          </a:xfrm>
        </p:grpSpPr>
        <p:cxnSp>
          <p:nvCxnSpPr>
            <p:cNvPr id="60" name="AutoShape 56"/>
            <p:cNvCxnSpPr>
              <a:cxnSpLocks noChangeShapeType="1"/>
            </p:cNvCxnSpPr>
            <p:nvPr/>
          </p:nvCxnSpPr>
          <p:spPr bwMode="auto">
            <a:xfrm>
              <a:off x="2290" y="1434"/>
              <a:ext cx="1068" cy="1471"/>
            </a:xfrm>
            <a:prstGeom prst="bentConnector2">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89"/>
            <p:cNvSpPr txBox="1"/>
            <p:nvPr/>
          </p:nvSpPr>
          <p:spPr>
            <a:xfrm>
              <a:off x="2971" y="1922"/>
              <a:ext cx="362" cy="499"/>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2</a:t>
              </a:r>
              <a:r>
                <a:rPr lang="zh-CN" altLang="en-US" sz="675" b="1">
                  <a:solidFill>
                    <a:srgbClr val="000000"/>
                  </a:solidFill>
                </a:rPr>
                <a:t>、扣款</a:t>
              </a:r>
              <a:r>
                <a:rPr lang="en-US" altLang="zh-CN" sz="675" b="1">
                  <a:solidFill>
                    <a:srgbClr val="000000"/>
                  </a:solidFill>
                </a:rPr>
                <a:t>,</a:t>
              </a:r>
              <a:r>
                <a:rPr lang="zh-CN" altLang="en-US" sz="675" b="1">
                  <a:solidFill>
                    <a:srgbClr val="000000"/>
                  </a:solidFill>
                </a:rPr>
                <a:t>发起网银贷记申请</a:t>
              </a:r>
              <a:endParaRPr lang="zh-CN" altLang="en-US" sz="675" b="1">
                <a:solidFill>
                  <a:srgbClr val="000000"/>
                </a:solidFill>
              </a:endParaRPr>
            </a:p>
          </p:txBody>
        </p:sp>
      </p:grpSp>
      <p:grpSp>
        <p:nvGrpSpPr>
          <p:cNvPr id="62" name="Group 58"/>
          <p:cNvGrpSpPr/>
          <p:nvPr/>
        </p:nvGrpSpPr>
        <p:grpSpPr bwMode="auto">
          <a:xfrm>
            <a:off x="3869532" y="1600200"/>
            <a:ext cx="1989535" cy="1826419"/>
            <a:chOff x="2297" y="1352"/>
            <a:chExt cx="1671" cy="1534"/>
          </a:xfrm>
        </p:grpSpPr>
        <p:cxnSp>
          <p:nvCxnSpPr>
            <p:cNvPr id="63" name="AutoShape 59"/>
            <p:cNvCxnSpPr>
              <a:cxnSpLocks noChangeShapeType="1"/>
            </p:cNvCxnSpPr>
            <p:nvPr/>
          </p:nvCxnSpPr>
          <p:spPr bwMode="auto">
            <a:xfrm rot="5400000" flipH="1">
              <a:off x="2215" y="1434"/>
              <a:ext cx="1534" cy="1369"/>
            </a:xfrm>
            <a:prstGeom prst="bentConnector2">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89"/>
            <p:cNvSpPr txBox="1"/>
            <p:nvPr/>
          </p:nvSpPr>
          <p:spPr>
            <a:xfrm>
              <a:off x="3696" y="1933"/>
              <a:ext cx="272" cy="499"/>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9</a:t>
              </a:r>
              <a:r>
                <a:rPr lang="zh-CN" altLang="en-US" sz="675" b="1">
                  <a:solidFill>
                    <a:srgbClr val="000000"/>
                  </a:solidFill>
                </a:rPr>
                <a:t>、发送已轧差回执</a:t>
              </a:r>
              <a:endParaRPr lang="zh-CN" altLang="en-US" sz="675" b="1">
                <a:solidFill>
                  <a:srgbClr val="000000"/>
                </a:solidFill>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0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20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7" name="Rectangle 2"/>
          <p:cNvSpPr txBox="1">
            <a:spLocks noChangeArrowheads="1"/>
          </p:cNvSpPr>
          <p:nvPr/>
        </p:nvSpPr>
        <p:spPr bwMode="auto">
          <a:xfrm>
            <a:off x="467544"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IBPS-</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网</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银借记</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业务处理</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流程</a:t>
            </a:r>
            <a:endPar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grpSp>
        <p:nvGrpSpPr>
          <p:cNvPr id="65" name="组合 121"/>
          <p:cNvGrpSpPr/>
          <p:nvPr/>
        </p:nvGrpSpPr>
        <p:grpSpPr bwMode="auto">
          <a:xfrm>
            <a:off x="1282986" y="627460"/>
            <a:ext cx="6538230" cy="1339453"/>
            <a:chOff x="212580" y="1142984"/>
            <a:chExt cx="8717138" cy="1571636"/>
          </a:xfrm>
        </p:grpSpPr>
        <p:sp>
          <p:nvSpPr>
            <p:cNvPr id="66" name="圆角矩形 65"/>
            <p:cNvSpPr/>
            <p:nvPr/>
          </p:nvSpPr>
          <p:spPr bwMode="auto">
            <a:xfrm>
              <a:off x="286277" y="1142984"/>
              <a:ext cx="8643441" cy="1571636"/>
            </a:xfrm>
            <a:prstGeom prst="roundRect">
              <a:avLst/>
            </a:prstGeom>
            <a:solidFill>
              <a:srgbClr val="FFFF99">
                <a:alpha val="16863"/>
              </a:srgbClr>
            </a:solidFill>
            <a:ln w="3175">
              <a:solidFill>
                <a:schemeClr val="bg1">
                  <a:lumMod val="85000"/>
                </a:schemeClr>
              </a:solidFill>
              <a:prstDash val="dash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ctr" defTabSz="685800" fontAlgn="base">
                <a:spcBef>
                  <a:spcPct val="0"/>
                </a:spcBef>
                <a:spcAft>
                  <a:spcPct val="0"/>
                </a:spcAft>
                <a:defRPr/>
              </a:pPr>
              <a:endParaRPr lang="zh-CN" altLang="en-US" sz="1050">
                <a:solidFill>
                  <a:srgbClr val="000000"/>
                </a:solidFill>
              </a:endParaRPr>
            </a:p>
          </p:txBody>
        </p:sp>
        <p:sp>
          <p:nvSpPr>
            <p:cNvPr id="67" name="TextBox 106"/>
            <p:cNvSpPr txBox="1">
              <a:spLocks noChangeArrowheads="1"/>
            </p:cNvSpPr>
            <p:nvPr/>
          </p:nvSpPr>
          <p:spPr bwMode="auto">
            <a:xfrm>
              <a:off x="212580" y="1356726"/>
              <a:ext cx="430862" cy="1357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900" b="1">
                  <a:solidFill>
                    <a:srgbClr val="A50021"/>
                  </a:solidFill>
                  <a:latin typeface="微软雅黑" panose="020B0503020204020204" charset="-122"/>
                  <a:ea typeface="微软雅黑" panose="020B0503020204020204" charset="-122"/>
                </a:rPr>
                <a:t>I. </a:t>
              </a:r>
              <a:r>
                <a:rPr lang="zh-CN" altLang="en-US" sz="900" b="1">
                  <a:solidFill>
                    <a:srgbClr val="A50021"/>
                  </a:solidFill>
                  <a:latin typeface="微软雅黑" panose="020B0503020204020204" charset="-122"/>
                  <a:ea typeface="微软雅黑" panose="020B0503020204020204" charset="-122"/>
                </a:rPr>
                <a:t>合同签约阶段</a:t>
              </a:r>
              <a:endParaRPr lang="zh-CN" altLang="en-US" sz="900" b="1">
                <a:solidFill>
                  <a:srgbClr val="A50021"/>
                </a:solidFill>
                <a:latin typeface="微软雅黑" panose="020B0503020204020204" charset="-122"/>
                <a:ea typeface="微软雅黑" panose="020B0503020204020204" charset="-122"/>
              </a:endParaRPr>
            </a:p>
          </p:txBody>
        </p:sp>
      </p:grpSp>
      <p:grpSp>
        <p:nvGrpSpPr>
          <p:cNvPr id="68" name="组合 122"/>
          <p:cNvGrpSpPr/>
          <p:nvPr/>
        </p:nvGrpSpPr>
        <p:grpSpPr bwMode="auto">
          <a:xfrm>
            <a:off x="1285369" y="2085975"/>
            <a:ext cx="6528704" cy="1446610"/>
            <a:chOff x="224720" y="2786058"/>
            <a:chExt cx="8704998" cy="2061848"/>
          </a:xfrm>
        </p:grpSpPr>
        <p:sp>
          <p:nvSpPr>
            <p:cNvPr id="69" name="圆角矩形 68"/>
            <p:cNvSpPr/>
            <p:nvPr/>
          </p:nvSpPr>
          <p:spPr bwMode="auto">
            <a:xfrm>
              <a:off x="285720" y="2786058"/>
              <a:ext cx="8643998" cy="2061848"/>
            </a:xfrm>
            <a:prstGeom prst="roundRect">
              <a:avLst/>
            </a:prstGeom>
            <a:solidFill>
              <a:srgbClr val="FFFF00">
                <a:alpha val="16863"/>
              </a:srgbClr>
            </a:solidFill>
            <a:ln w="3175">
              <a:solidFill>
                <a:schemeClr val="bg1">
                  <a:lumMod val="85000"/>
                </a:schemeClr>
              </a:solidFill>
              <a:prstDash val="dash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ctr" defTabSz="685800" fontAlgn="base">
                <a:spcBef>
                  <a:spcPct val="0"/>
                </a:spcBef>
                <a:spcAft>
                  <a:spcPct val="0"/>
                </a:spcAft>
                <a:defRPr/>
              </a:pPr>
              <a:endParaRPr lang="zh-CN" altLang="en-US" sz="1050">
                <a:solidFill>
                  <a:srgbClr val="000000"/>
                </a:solidFill>
              </a:endParaRPr>
            </a:p>
          </p:txBody>
        </p:sp>
        <p:sp>
          <p:nvSpPr>
            <p:cNvPr id="70" name="TextBox 107"/>
            <p:cNvSpPr txBox="1">
              <a:spLocks noChangeArrowheads="1"/>
            </p:cNvSpPr>
            <p:nvPr/>
          </p:nvSpPr>
          <p:spPr bwMode="auto">
            <a:xfrm>
              <a:off x="224720" y="3244247"/>
              <a:ext cx="430890" cy="135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900" b="1">
                  <a:solidFill>
                    <a:srgbClr val="0000FF"/>
                  </a:solidFill>
                  <a:latin typeface="微软雅黑" panose="020B0503020204020204" charset="-122"/>
                  <a:ea typeface="微软雅黑" panose="020B0503020204020204" charset="-122"/>
                </a:rPr>
                <a:t>II. </a:t>
              </a:r>
              <a:r>
                <a:rPr lang="zh-CN" altLang="en-US" sz="900" b="1">
                  <a:solidFill>
                    <a:srgbClr val="0000FF"/>
                  </a:solidFill>
                  <a:latin typeface="微软雅黑" panose="020B0503020204020204" charset="-122"/>
                  <a:ea typeface="微软雅黑" panose="020B0503020204020204" charset="-122"/>
                </a:rPr>
                <a:t>付款阶段</a:t>
              </a:r>
              <a:endParaRPr lang="zh-CN" altLang="en-US" sz="900" b="1">
                <a:solidFill>
                  <a:srgbClr val="0000FF"/>
                </a:solidFill>
                <a:latin typeface="微软雅黑" panose="020B0503020204020204" charset="-122"/>
                <a:ea typeface="微软雅黑" panose="020B0503020204020204" charset="-122"/>
              </a:endParaRPr>
            </a:p>
          </p:txBody>
        </p:sp>
      </p:grpSp>
      <p:grpSp>
        <p:nvGrpSpPr>
          <p:cNvPr id="71" name="组合 123"/>
          <p:cNvGrpSpPr/>
          <p:nvPr/>
        </p:nvGrpSpPr>
        <p:grpSpPr bwMode="auto">
          <a:xfrm>
            <a:off x="1282986" y="3696891"/>
            <a:ext cx="6538230" cy="1446609"/>
            <a:chOff x="212580" y="5143512"/>
            <a:chExt cx="8717138" cy="1071570"/>
          </a:xfrm>
        </p:grpSpPr>
        <p:sp>
          <p:nvSpPr>
            <p:cNvPr id="72" name="圆角矩形 71"/>
            <p:cNvSpPr/>
            <p:nvPr/>
          </p:nvSpPr>
          <p:spPr bwMode="auto">
            <a:xfrm>
              <a:off x="286277" y="5143512"/>
              <a:ext cx="8643441" cy="1071570"/>
            </a:xfrm>
            <a:prstGeom prst="roundRect">
              <a:avLst/>
            </a:prstGeom>
            <a:solidFill>
              <a:srgbClr val="3399FF">
                <a:alpha val="16863"/>
              </a:srgbClr>
            </a:solidFill>
            <a:ln w="3175">
              <a:solidFill>
                <a:schemeClr val="bg1">
                  <a:lumMod val="85000"/>
                </a:schemeClr>
              </a:solidFill>
              <a:prstDash val="dash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ctr" defTabSz="685800" fontAlgn="base">
                <a:spcBef>
                  <a:spcPct val="0"/>
                </a:spcBef>
                <a:spcAft>
                  <a:spcPct val="0"/>
                </a:spcAft>
                <a:defRPr/>
              </a:pPr>
              <a:endParaRPr lang="zh-CN" altLang="en-US" sz="1050">
                <a:solidFill>
                  <a:srgbClr val="000000"/>
                </a:solidFill>
              </a:endParaRPr>
            </a:p>
          </p:txBody>
        </p:sp>
        <p:sp>
          <p:nvSpPr>
            <p:cNvPr id="73" name="TextBox 108"/>
            <p:cNvSpPr txBox="1">
              <a:spLocks noChangeArrowheads="1"/>
            </p:cNvSpPr>
            <p:nvPr/>
          </p:nvSpPr>
          <p:spPr bwMode="auto">
            <a:xfrm>
              <a:off x="212580" y="5443375"/>
              <a:ext cx="430862" cy="73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900" b="1">
                  <a:solidFill>
                    <a:srgbClr val="000000"/>
                  </a:solidFill>
                  <a:latin typeface="微软雅黑" panose="020B0503020204020204" charset="-122"/>
                  <a:ea typeface="微软雅黑" panose="020B0503020204020204" charset="-122"/>
                </a:rPr>
                <a:t>III. </a:t>
              </a:r>
              <a:r>
                <a:rPr lang="zh-CN" altLang="en-US" sz="900" b="1">
                  <a:solidFill>
                    <a:srgbClr val="000000"/>
                  </a:solidFill>
                  <a:latin typeface="微软雅黑" panose="020B0503020204020204" charset="-122"/>
                  <a:ea typeface="微软雅黑" panose="020B0503020204020204" charset="-122"/>
                </a:rPr>
                <a:t>清算阶段</a:t>
              </a:r>
              <a:endParaRPr lang="zh-CN" altLang="en-US" sz="900" b="1">
                <a:solidFill>
                  <a:srgbClr val="000000"/>
                </a:solidFill>
                <a:latin typeface="微软雅黑" panose="020B0503020204020204" charset="-122"/>
                <a:ea typeface="微软雅黑" panose="020B0503020204020204" charset="-122"/>
              </a:endParaRPr>
            </a:p>
          </p:txBody>
        </p:sp>
      </p:grpSp>
      <p:grpSp>
        <p:nvGrpSpPr>
          <p:cNvPr id="74" name="组合 59"/>
          <p:cNvGrpSpPr/>
          <p:nvPr/>
        </p:nvGrpSpPr>
        <p:grpSpPr bwMode="auto">
          <a:xfrm>
            <a:off x="6810376" y="2284810"/>
            <a:ext cx="676788" cy="478386"/>
            <a:chOff x="4476402" y="3000372"/>
            <a:chExt cx="1195947" cy="1102793"/>
          </a:xfrm>
        </p:grpSpPr>
        <p:pic>
          <p:nvPicPr>
            <p:cNvPr id="75" name="Picture 10" descr="C:\Users\zhong.liujz.ALIPAY\AppData\Local\Microsoft\Windows\Temporary Internet Files\Content.IE5\WLJ4CWJT\MCj0440380000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43438" y="3000372"/>
              <a:ext cx="857256"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矩形 57"/>
            <p:cNvSpPr>
              <a:spLocks noChangeArrowheads="1"/>
            </p:cNvSpPr>
            <p:nvPr/>
          </p:nvSpPr>
          <p:spPr bwMode="auto">
            <a:xfrm>
              <a:off x="4476402" y="3650859"/>
              <a:ext cx="1195947" cy="45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latin typeface="微软雅黑" panose="020B0503020204020204" charset="-122"/>
                  <a:ea typeface="微软雅黑" panose="020B0503020204020204" charset="-122"/>
                </a:rPr>
                <a:t>B</a:t>
              </a:r>
              <a:r>
                <a:rPr lang="zh-CN" altLang="en-US" sz="675" b="1">
                  <a:solidFill>
                    <a:srgbClr val="000000"/>
                  </a:solidFill>
                  <a:latin typeface="微软雅黑" panose="020B0503020204020204" charset="-122"/>
                  <a:ea typeface="微软雅黑" panose="020B0503020204020204" charset="-122"/>
                </a:rPr>
                <a:t>、付款银行</a:t>
              </a:r>
              <a:endParaRPr lang="zh-CN" altLang="en-US" sz="675" b="1">
                <a:solidFill>
                  <a:srgbClr val="000000"/>
                </a:solidFill>
                <a:latin typeface="微软雅黑" panose="020B0503020204020204" charset="-122"/>
                <a:ea typeface="微软雅黑" panose="020B0503020204020204" charset="-122"/>
              </a:endParaRPr>
            </a:p>
          </p:txBody>
        </p:sp>
      </p:grpSp>
      <p:grpSp>
        <p:nvGrpSpPr>
          <p:cNvPr id="77" name="组合 60"/>
          <p:cNvGrpSpPr/>
          <p:nvPr/>
        </p:nvGrpSpPr>
        <p:grpSpPr bwMode="auto">
          <a:xfrm>
            <a:off x="3383756" y="2313384"/>
            <a:ext cx="683200" cy="443858"/>
            <a:chOff x="5462715" y="2786058"/>
            <a:chExt cx="1424199" cy="1025467"/>
          </a:xfrm>
        </p:grpSpPr>
        <p:pic>
          <p:nvPicPr>
            <p:cNvPr id="78" name="Picture 9" descr="C:\Users\zhong.liujz.ALIPAY\Pictures\Microsoft 剪辑管理器\j03310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8" y="2786058"/>
              <a:ext cx="785819" cy="66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矩形 58"/>
            <p:cNvSpPr>
              <a:spLocks noChangeArrowheads="1"/>
            </p:cNvSpPr>
            <p:nvPr/>
          </p:nvSpPr>
          <p:spPr bwMode="auto">
            <a:xfrm>
              <a:off x="5462715" y="3358216"/>
              <a:ext cx="1424199" cy="45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latin typeface="微软雅黑" panose="020B0503020204020204" charset="-122"/>
                  <a:ea typeface="微软雅黑" panose="020B0503020204020204" charset="-122"/>
                </a:rPr>
                <a:t>A</a:t>
              </a:r>
              <a:r>
                <a:rPr lang="zh-CN" altLang="en-US" sz="675" b="1">
                  <a:solidFill>
                    <a:srgbClr val="000000"/>
                  </a:solidFill>
                  <a:latin typeface="微软雅黑" panose="020B0503020204020204" charset="-122"/>
                  <a:ea typeface="微软雅黑" panose="020B0503020204020204" charset="-122"/>
                </a:rPr>
                <a:t>、收款银行</a:t>
              </a:r>
              <a:endParaRPr lang="zh-CN" altLang="en-US" sz="675" b="1">
                <a:solidFill>
                  <a:srgbClr val="000000"/>
                </a:solidFill>
                <a:latin typeface="微软雅黑" panose="020B0503020204020204" charset="-122"/>
                <a:ea typeface="微软雅黑" panose="020B0503020204020204" charset="-122"/>
              </a:endParaRPr>
            </a:p>
          </p:txBody>
        </p:sp>
      </p:grpSp>
      <p:grpSp>
        <p:nvGrpSpPr>
          <p:cNvPr id="80" name="组合 72"/>
          <p:cNvGrpSpPr/>
          <p:nvPr/>
        </p:nvGrpSpPr>
        <p:grpSpPr bwMode="auto">
          <a:xfrm>
            <a:off x="1925241" y="4312444"/>
            <a:ext cx="1071563" cy="546960"/>
            <a:chOff x="3500432" y="2714623"/>
            <a:chExt cx="1643074" cy="650391"/>
          </a:xfrm>
        </p:grpSpPr>
        <p:sp>
          <p:nvSpPr>
            <p:cNvPr id="81" name="圆角矩形 73"/>
            <p:cNvSpPr/>
            <p:nvPr/>
          </p:nvSpPr>
          <p:spPr>
            <a:xfrm>
              <a:off x="3500432" y="2714623"/>
              <a:ext cx="1643074" cy="5889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base">
                <a:spcBef>
                  <a:spcPct val="0"/>
                </a:spcBef>
                <a:spcAft>
                  <a:spcPct val="0"/>
                </a:spcAft>
                <a:defRPr/>
              </a:pPr>
              <a:endParaRPr lang="zh-CN" altLang="en-US" sz="1500" b="1" dirty="0">
                <a:solidFill>
                  <a:srgbClr val="000000"/>
                </a:solidFill>
                <a:latin typeface="宋体" panose="02010600030101010101" pitchFamily="2" charset="-122"/>
              </a:endParaRPr>
            </a:p>
          </p:txBody>
        </p:sp>
        <p:pic>
          <p:nvPicPr>
            <p:cNvPr id="82" name="Picture 3" descr="C:\Users\ZHONGL~1.ALI\AppData\Local\Temp\TY{$MK8R~J6~5UYUCD@C59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4010" y="2768200"/>
              <a:ext cx="1099303" cy="3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 descr="C:\Users\ZHONGL~1.ALI\AppData\Local\Temp\E4N9BJ2Y@DI)}MQ3T}{TWQ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583" y="2768203"/>
              <a:ext cx="419228" cy="3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矩形 79"/>
            <p:cNvSpPr/>
            <p:nvPr/>
          </p:nvSpPr>
          <p:spPr>
            <a:xfrm>
              <a:off x="3582585" y="3111040"/>
              <a:ext cx="1451383" cy="253974"/>
            </a:xfrm>
            <a:prstGeom prst="rect">
              <a:avLst/>
            </a:prstGeom>
            <a:ln>
              <a:noFill/>
            </a:ln>
          </p:spPr>
          <p:txBody>
            <a:bodyPr>
              <a:spAutoFit/>
            </a:bodyPr>
            <a:lstStyle/>
            <a:p>
              <a:pPr defTabSz="685800" fontAlgn="base">
                <a:spcBef>
                  <a:spcPct val="0"/>
                </a:spcBef>
                <a:spcAft>
                  <a:spcPct val="0"/>
                </a:spcAft>
                <a:defRPr/>
              </a:pPr>
              <a:r>
                <a:rPr lang="zh-CN" altLang="en-US" sz="790" b="1" dirty="0">
                  <a:solidFill>
                    <a:srgbClr val="FF0000"/>
                  </a:solidFill>
                  <a:latin typeface="微软雅黑" panose="020B0503020204020204" charset="-122"/>
                  <a:ea typeface="微软雅黑" panose="020B0503020204020204" charset="-122"/>
                </a:rPr>
                <a:t>清算账户管理</a:t>
              </a:r>
              <a:r>
                <a:rPr lang="zh-CN" altLang="en-US" sz="790" b="1" dirty="0" smtClean="0">
                  <a:solidFill>
                    <a:srgbClr val="FF0000"/>
                  </a:solidFill>
                  <a:latin typeface="微软雅黑" panose="020B0503020204020204" charset="-122"/>
                  <a:ea typeface="微软雅黑" panose="020B0503020204020204" charset="-122"/>
                </a:rPr>
                <a:t>系</a:t>
              </a:r>
              <a:endParaRPr lang="zh-CN" altLang="en-US" sz="790" b="1" dirty="0">
                <a:solidFill>
                  <a:srgbClr val="FF0000"/>
                </a:solidFill>
                <a:latin typeface="微软雅黑" panose="020B0503020204020204" charset="-122"/>
                <a:ea typeface="微软雅黑" panose="020B0503020204020204" charset="-122"/>
              </a:endParaRPr>
            </a:p>
          </p:txBody>
        </p:sp>
      </p:grpSp>
      <p:grpSp>
        <p:nvGrpSpPr>
          <p:cNvPr id="85" name="组合 3"/>
          <p:cNvGrpSpPr/>
          <p:nvPr/>
        </p:nvGrpSpPr>
        <p:grpSpPr bwMode="auto">
          <a:xfrm>
            <a:off x="4895850" y="4312446"/>
            <a:ext cx="1071563" cy="541125"/>
            <a:chOff x="3500432" y="2714623"/>
            <a:chExt cx="1643074" cy="643452"/>
          </a:xfrm>
        </p:grpSpPr>
        <p:sp>
          <p:nvSpPr>
            <p:cNvPr id="86" name="圆角矩形 4"/>
            <p:cNvSpPr/>
            <p:nvPr/>
          </p:nvSpPr>
          <p:spPr>
            <a:xfrm>
              <a:off x="3500432" y="2714623"/>
              <a:ext cx="1643074" cy="5889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base">
                <a:spcBef>
                  <a:spcPct val="0"/>
                </a:spcBef>
                <a:spcAft>
                  <a:spcPct val="0"/>
                </a:spcAft>
                <a:defRPr/>
              </a:pPr>
              <a:endParaRPr lang="zh-CN" altLang="en-US" sz="1500" b="1" dirty="0">
                <a:solidFill>
                  <a:srgbClr val="000000"/>
                </a:solidFill>
                <a:latin typeface="宋体" panose="02010600030101010101" pitchFamily="2" charset="-122"/>
              </a:endParaRPr>
            </a:p>
          </p:txBody>
        </p:sp>
        <p:pic>
          <p:nvPicPr>
            <p:cNvPr id="87" name="Picture 3" descr="C:\Users\ZHONGL~1.ALI\AppData\Local\Temp\TY{$MK8R~J6~5UYUCD@C59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4010" y="2768200"/>
              <a:ext cx="1099303" cy="3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 descr="C:\Users\ZHONGL~1.ALI\AppData\Local\Temp\E4N9BJ2Y@DI)}MQ3T}{TWQ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583" y="2768203"/>
              <a:ext cx="419228" cy="3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矩形 7"/>
            <p:cNvSpPr/>
            <p:nvPr/>
          </p:nvSpPr>
          <p:spPr>
            <a:xfrm>
              <a:off x="3582585" y="3111040"/>
              <a:ext cx="1451382" cy="247035"/>
            </a:xfrm>
            <a:prstGeom prst="rect">
              <a:avLst/>
            </a:prstGeom>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zh-CN" altLang="en-US" sz="750" b="1">
                  <a:solidFill>
                    <a:srgbClr val="0070C0"/>
                  </a:solidFill>
                  <a:latin typeface="微软雅黑" panose="020B0503020204020204" charset="-122"/>
                  <a:ea typeface="微软雅黑" panose="020B0503020204020204" charset="-122"/>
                </a:rPr>
                <a:t>网银跨行支付系统</a:t>
              </a:r>
              <a:endParaRPr lang="zh-CN" altLang="en-US" sz="750" b="1">
                <a:solidFill>
                  <a:srgbClr val="0070C0"/>
                </a:solidFill>
                <a:latin typeface="微软雅黑" panose="020B0503020204020204" charset="-122"/>
                <a:ea typeface="微软雅黑" panose="020B0503020204020204" charset="-122"/>
              </a:endParaRPr>
            </a:p>
          </p:txBody>
        </p:sp>
      </p:grpSp>
      <p:grpSp>
        <p:nvGrpSpPr>
          <p:cNvPr id="90" name="Group 28"/>
          <p:cNvGrpSpPr/>
          <p:nvPr/>
        </p:nvGrpSpPr>
        <p:grpSpPr bwMode="auto">
          <a:xfrm>
            <a:off x="3006329" y="4312444"/>
            <a:ext cx="1781175" cy="215504"/>
            <a:chOff x="1565" y="3040"/>
            <a:chExt cx="1496" cy="181"/>
          </a:xfrm>
        </p:grpSpPr>
        <p:cxnSp>
          <p:nvCxnSpPr>
            <p:cNvPr id="91" name="AutoShape 29"/>
            <p:cNvCxnSpPr>
              <a:cxnSpLocks noChangeShapeType="1"/>
            </p:cNvCxnSpPr>
            <p:nvPr/>
          </p:nvCxnSpPr>
          <p:spPr bwMode="auto">
            <a:xfrm rot="10800000">
              <a:off x="1565" y="3158"/>
              <a:ext cx="1496" cy="0"/>
            </a:xfrm>
            <a:prstGeom prst="straightConnector1">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TextBox 89"/>
            <p:cNvSpPr txBox="1"/>
            <p:nvPr/>
          </p:nvSpPr>
          <p:spPr>
            <a:xfrm>
              <a:off x="1965" y="3040"/>
              <a:ext cx="771" cy="181"/>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5</a:t>
              </a:r>
              <a:r>
                <a:rPr lang="zh-CN" altLang="en-US" sz="675" b="1">
                  <a:solidFill>
                    <a:srgbClr val="000000"/>
                  </a:solidFill>
                </a:rPr>
                <a:t>、发送轧差请求</a:t>
              </a:r>
              <a:endParaRPr lang="zh-CN" altLang="en-US" sz="675" b="1">
                <a:solidFill>
                  <a:srgbClr val="000000"/>
                </a:solidFill>
              </a:endParaRPr>
            </a:p>
          </p:txBody>
        </p:sp>
      </p:grpSp>
      <p:grpSp>
        <p:nvGrpSpPr>
          <p:cNvPr id="93" name="Group 31"/>
          <p:cNvGrpSpPr/>
          <p:nvPr/>
        </p:nvGrpSpPr>
        <p:grpSpPr bwMode="auto">
          <a:xfrm>
            <a:off x="3006329" y="4493419"/>
            <a:ext cx="1808559" cy="215504"/>
            <a:chOff x="1565" y="3152"/>
            <a:chExt cx="1519" cy="181"/>
          </a:xfrm>
        </p:grpSpPr>
        <p:cxnSp>
          <p:nvCxnSpPr>
            <p:cNvPr id="94" name="AutoShape 32"/>
            <p:cNvCxnSpPr>
              <a:cxnSpLocks noChangeShapeType="1"/>
            </p:cNvCxnSpPr>
            <p:nvPr/>
          </p:nvCxnSpPr>
          <p:spPr bwMode="auto">
            <a:xfrm>
              <a:off x="1565" y="3273"/>
              <a:ext cx="1519" cy="0"/>
            </a:xfrm>
            <a:prstGeom prst="straightConnector1">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TextBox 89"/>
            <p:cNvSpPr txBox="1"/>
            <p:nvPr/>
          </p:nvSpPr>
          <p:spPr>
            <a:xfrm>
              <a:off x="1957" y="3152"/>
              <a:ext cx="771" cy="181"/>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6</a:t>
              </a:r>
              <a:r>
                <a:rPr lang="zh-CN" altLang="en-US" sz="675" b="1">
                  <a:solidFill>
                    <a:srgbClr val="000000"/>
                  </a:solidFill>
                </a:rPr>
                <a:t>、轧差回执</a:t>
              </a:r>
              <a:endParaRPr lang="zh-CN" altLang="en-US" sz="675" b="1">
                <a:solidFill>
                  <a:srgbClr val="000000"/>
                </a:solidFill>
              </a:endParaRPr>
            </a:p>
          </p:txBody>
        </p:sp>
      </p:grpSp>
      <p:grpSp>
        <p:nvGrpSpPr>
          <p:cNvPr id="96" name="Group 34"/>
          <p:cNvGrpSpPr/>
          <p:nvPr/>
        </p:nvGrpSpPr>
        <p:grpSpPr bwMode="auto">
          <a:xfrm>
            <a:off x="3886200" y="2543176"/>
            <a:ext cx="1320404" cy="1765697"/>
            <a:chOff x="2304" y="2136"/>
            <a:chExt cx="1109" cy="1483"/>
          </a:xfrm>
        </p:grpSpPr>
        <p:cxnSp>
          <p:nvCxnSpPr>
            <p:cNvPr id="97" name="AutoShape 35"/>
            <p:cNvCxnSpPr>
              <a:cxnSpLocks noChangeShapeType="1"/>
            </p:cNvCxnSpPr>
            <p:nvPr/>
          </p:nvCxnSpPr>
          <p:spPr bwMode="auto">
            <a:xfrm rot="5400000" flipH="1">
              <a:off x="2100" y="2340"/>
              <a:ext cx="1483" cy="1075"/>
            </a:xfrm>
            <a:prstGeom prst="bentConnector2">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TextBox 89"/>
            <p:cNvSpPr txBox="1"/>
            <p:nvPr/>
          </p:nvSpPr>
          <p:spPr>
            <a:xfrm>
              <a:off x="3051" y="2442"/>
              <a:ext cx="362" cy="499"/>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7</a:t>
              </a:r>
              <a:r>
                <a:rPr lang="zh-CN" altLang="en-US" sz="675" b="1">
                  <a:solidFill>
                    <a:srgbClr val="000000"/>
                  </a:solidFill>
                </a:rPr>
                <a:t>、发送已轧差通知，为收款人入账</a:t>
              </a:r>
              <a:endParaRPr lang="zh-CN" altLang="en-US" sz="675" b="1">
                <a:solidFill>
                  <a:srgbClr val="000000"/>
                </a:solidFill>
              </a:endParaRPr>
            </a:p>
          </p:txBody>
        </p:sp>
      </p:grpSp>
      <p:grpSp>
        <p:nvGrpSpPr>
          <p:cNvPr id="99" name="Group 37"/>
          <p:cNvGrpSpPr/>
          <p:nvPr/>
        </p:nvGrpSpPr>
        <p:grpSpPr bwMode="auto">
          <a:xfrm>
            <a:off x="5467350" y="2413398"/>
            <a:ext cx="1372791" cy="1906190"/>
            <a:chOff x="3632" y="2027"/>
            <a:chExt cx="1153" cy="1601"/>
          </a:xfrm>
        </p:grpSpPr>
        <p:cxnSp>
          <p:nvCxnSpPr>
            <p:cNvPr id="100" name="AutoShape 38"/>
            <p:cNvCxnSpPr>
              <a:cxnSpLocks noChangeShapeType="1"/>
            </p:cNvCxnSpPr>
            <p:nvPr/>
          </p:nvCxnSpPr>
          <p:spPr bwMode="auto">
            <a:xfrm rot="16200000">
              <a:off x="3417" y="2261"/>
              <a:ext cx="1601" cy="1134"/>
            </a:xfrm>
            <a:prstGeom prst="bentConnector2">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TextBox 89"/>
            <p:cNvSpPr txBox="1"/>
            <p:nvPr/>
          </p:nvSpPr>
          <p:spPr>
            <a:xfrm>
              <a:off x="3632" y="2437"/>
              <a:ext cx="362" cy="499"/>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3</a:t>
              </a:r>
              <a:r>
                <a:rPr lang="zh-CN" altLang="en-US" sz="675" b="1">
                  <a:solidFill>
                    <a:srgbClr val="000000"/>
                  </a:solidFill>
                </a:rPr>
                <a:t>、发送网银借记业务</a:t>
              </a:r>
              <a:endParaRPr lang="zh-CN" altLang="en-US" sz="675" b="1">
                <a:solidFill>
                  <a:srgbClr val="000000"/>
                </a:solidFill>
              </a:endParaRPr>
            </a:p>
          </p:txBody>
        </p:sp>
      </p:grpSp>
      <p:grpSp>
        <p:nvGrpSpPr>
          <p:cNvPr id="102" name="Group 40"/>
          <p:cNvGrpSpPr/>
          <p:nvPr/>
        </p:nvGrpSpPr>
        <p:grpSpPr bwMode="auto">
          <a:xfrm>
            <a:off x="5959079" y="2733675"/>
            <a:ext cx="1150144" cy="1719263"/>
            <a:chOff x="4045" y="2296"/>
            <a:chExt cx="966" cy="1444"/>
          </a:xfrm>
        </p:grpSpPr>
        <p:cxnSp>
          <p:nvCxnSpPr>
            <p:cNvPr id="103" name="AutoShape 41"/>
            <p:cNvCxnSpPr>
              <a:cxnSpLocks noChangeShapeType="1"/>
            </p:cNvCxnSpPr>
            <p:nvPr/>
          </p:nvCxnSpPr>
          <p:spPr bwMode="auto">
            <a:xfrm rot="5400000">
              <a:off x="3785" y="2556"/>
              <a:ext cx="1444" cy="923"/>
            </a:xfrm>
            <a:prstGeom prst="bentConnector2">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89"/>
            <p:cNvSpPr txBox="1"/>
            <p:nvPr/>
          </p:nvSpPr>
          <p:spPr>
            <a:xfrm>
              <a:off x="4649" y="2442"/>
              <a:ext cx="362" cy="499"/>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4</a:t>
              </a:r>
              <a:r>
                <a:rPr lang="zh-CN" altLang="en-US" sz="675" b="1">
                  <a:solidFill>
                    <a:srgbClr val="000000"/>
                  </a:solidFill>
                </a:rPr>
                <a:t>、校验协议后，扣款</a:t>
              </a:r>
              <a:endParaRPr lang="zh-CN" altLang="en-US" sz="675" b="1">
                <a:solidFill>
                  <a:srgbClr val="000000"/>
                </a:solidFill>
              </a:endParaRPr>
            </a:p>
          </p:txBody>
        </p:sp>
      </p:grpSp>
      <p:grpSp>
        <p:nvGrpSpPr>
          <p:cNvPr id="105" name="Group 43"/>
          <p:cNvGrpSpPr/>
          <p:nvPr/>
        </p:nvGrpSpPr>
        <p:grpSpPr bwMode="auto">
          <a:xfrm>
            <a:off x="3869532" y="2247900"/>
            <a:ext cx="1454944" cy="2049066"/>
            <a:chOff x="2290" y="1888"/>
            <a:chExt cx="1222" cy="1721"/>
          </a:xfrm>
        </p:grpSpPr>
        <p:cxnSp>
          <p:nvCxnSpPr>
            <p:cNvPr id="106" name="AutoShape 44"/>
            <p:cNvCxnSpPr>
              <a:cxnSpLocks noChangeShapeType="1"/>
            </p:cNvCxnSpPr>
            <p:nvPr/>
          </p:nvCxnSpPr>
          <p:spPr bwMode="auto">
            <a:xfrm>
              <a:off x="2290" y="2029"/>
              <a:ext cx="1222" cy="1580"/>
            </a:xfrm>
            <a:prstGeom prst="bentConnector2">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 name="TextBox 89"/>
            <p:cNvSpPr txBox="1"/>
            <p:nvPr/>
          </p:nvSpPr>
          <p:spPr>
            <a:xfrm>
              <a:off x="2472" y="1888"/>
              <a:ext cx="889" cy="195"/>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2</a:t>
              </a:r>
              <a:r>
                <a:rPr lang="zh-CN" altLang="en-US" sz="675" b="1">
                  <a:solidFill>
                    <a:srgbClr val="000000"/>
                  </a:solidFill>
                </a:rPr>
                <a:t>、发起网银借记申请</a:t>
              </a:r>
              <a:endParaRPr lang="zh-CN" altLang="en-US" sz="675" b="1">
                <a:solidFill>
                  <a:srgbClr val="000000"/>
                </a:solidFill>
              </a:endParaRPr>
            </a:p>
          </p:txBody>
        </p:sp>
      </p:grpSp>
      <p:grpSp>
        <p:nvGrpSpPr>
          <p:cNvPr id="108" name="组合 52"/>
          <p:cNvGrpSpPr/>
          <p:nvPr/>
        </p:nvGrpSpPr>
        <p:grpSpPr bwMode="auto">
          <a:xfrm>
            <a:off x="1925241" y="1006079"/>
            <a:ext cx="588623" cy="578398"/>
            <a:chOff x="6942733" y="2493856"/>
            <a:chExt cx="2252477" cy="2158421"/>
          </a:xfrm>
        </p:grpSpPr>
        <p:pic>
          <p:nvPicPr>
            <p:cNvPr id="109" name="Picture 6" descr="C:\Users\zhong.liujz.ALIPAY\AppData\Local\Microsoft\Windows\Temporary Internet Files\Content.IE5\R6QDP62X\MCj0089266000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5651" y="2493856"/>
              <a:ext cx="1712677" cy="147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Box 50"/>
            <p:cNvSpPr txBox="1">
              <a:spLocks noChangeArrowheads="1"/>
            </p:cNvSpPr>
            <p:nvPr/>
          </p:nvSpPr>
          <p:spPr bwMode="auto">
            <a:xfrm>
              <a:off x="6942733" y="3920083"/>
              <a:ext cx="2252477" cy="73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latin typeface="微软雅黑" panose="020B0503020204020204" charset="-122"/>
                  <a:ea typeface="微软雅黑" panose="020B0503020204020204" charset="-122"/>
                </a:rPr>
                <a:t>b</a:t>
              </a:r>
              <a:r>
                <a:rPr lang="zh-CN" altLang="en-US" sz="675" b="1">
                  <a:solidFill>
                    <a:srgbClr val="000000"/>
                  </a:solidFill>
                  <a:latin typeface="微软雅黑" panose="020B0503020204020204" charset="-122"/>
                  <a:ea typeface="微软雅黑" panose="020B0503020204020204" charset="-122"/>
                </a:rPr>
                <a:t>、收款人</a:t>
              </a:r>
              <a:endParaRPr lang="zh-CN" altLang="en-US" sz="675" b="1">
                <a:solidFill>
                  <a:srgbClr val="000000"/>
                </a:solidFill>
                <a:latin typeface="微软雅黑" panose="020B0503020204020204" charset="-122"/>
                <a:ea typeface="微软雅黑" panose="020B0503020204020204" charset="-122"/>
              </a:endParaRPr>
            </a:p>
          </p:txBody>
        </p:sp>
      </p:grpSp>
      <p:grpSp>
        <p:nvGrpSpPr>
          <p:cNvPr id="111" name="组合 51"/>
          <p:cNvGrpSpPr/>
          <p:nvPr/>
        </p:nvGrpSpPr>
        <p:grpSpPr bwMode="auto">
          <a:xfrm>
            <a:off x="6849666" y="1053703"/>
            <a:ext cx="580608" cy="543871"/>
            <a:chOff x="149984" y="1313852"/>
            <a:chExt cx="1681872" cy="1746764"/>
          </a:xfrm>
        </p:grpSpPr>
        <p:pic>
          <p:nvPicPr>
            <p:cNvPr id="112" name="Picture 44" descr="C:\Users\zhong.liujz.ALIPAY\AppData\Local\Microsoft\Windows\Temporary Internet Files\Content.IE5\R6QDP62X\MCj0435714000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1334" y="1313852"/>
              <a:ext cx="744593" cy="1186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TextBox 17"/>
            <p:cNvSpPr txBox="1">
              <a:spLocks noChangeArrowheads="1"/>
            </p:cNvSpPr>
            <p:nvPr/>
          </p:nvSpPr>
          <p:spPr bwMode="auto">
            <a:xfrm>
              <a:off x="149984" y="2430450"/>
              <a:ext cx="1681872" cy="63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latin typeface="微软雅黑" panose="020B0503020204020204" charset="-122"/>
                  <a:ea typeface="微软雅黑" panose="020B0503020204020204" charset="-122"/>
                </a:rPr>
                <a:t>a</a:t>
              </a:r>
              <a:r>
                <a:rPr lang="zh-CN" altLang="en-US" sz="675" b="1">
                  <a:solidFill>
                    <a:srgbClr val="000000"/>
                  </a:solidFill>
                  <a:latin typeface="微软雅黑" panose="020B0503020204020204" charset="-122"/>
                  <a:ea typeface="微软雅黑" panose="020B0503020204020204" charset="-122"/>
                </a:rPr>
                <a:t>、付款人</a:t>
              </a:r>
              <a:endParaRPr lang="zh-CN" altLang="en-US" sz="675" b="1">
                <a:solidFill>
                  <a:srgbClr val="000000"/>
                </a:solidFill>
                <a:latin typeface="微软雅黑" panose="020B0503020204020204" charset="-122"/>
                <a:ea typeface="微软雅黑" panose="020B0503020204020204" charset="-122"/>
              </a:endParaRPr>
            </a:p>
          </p:txBody>
        </p:sp>
      </p:grpSp>
      <p:grpSp>
        <p:nvGrpSpPr>
          <p:cNvPr id="114" name="Group 52"/>
          <p:cNvGrpSpPr/>
          <p:nvPr/>
        </p:nvGrpSpPr>
        <p:grpSpPr bwMode="auto">
          <a:xfrm>
            <a:off x="2446735" y="1025129"/>
            <a:ext cx="1246584" cy="1288256"/>
            <a:chOff x="1095" y="861"/>
            <a:chExt cx="1047" cy="1082"/>
          </a:xfrm>
        </p:grpSpPr>
        <p:sp>
          <p:nvSpPr>
            <p:cNvPr id="115" name="TextBox 89"/>
            <p:cNvSpPr txBox="1"/>
            <p:nvPr/>
          </p:nvSpPr>
          <p:spPr>
            <a:xfrm>
              <a:off x="1247" y="861"/>
              <a:ext cx="681" cy="136"/>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1</a:t>
              </a:r>
              <a:r>
                <a:rPr lang="zh-CN" altLang="en-US" sz="675" b="1">
                  <a:solidFill>
                    <a:srgbClr val="000000"/>
                  </a:solidFill>
                </a:rPr>
                <a:t>、发起收款请求</a:t>
              </a:r>
              <a:endParaRPr lang="zh-CN" altLang="en-US" sz="675" b="1">
                <a:solidFill>
                  <a:srgbClr val="000000"/>
                </a:solidFill>
              </a:endParaRPr>
            </a:p>
          </p:txBody>
        </p:sp>
        <p:cxnSp>
          <p:nvCxnSpPr>
            <p:cNvPr id="116" name="AutoShape 54"/>
            <p:cNvCxnSpPr>
              <a:cxnSpLocks noChangeShapeType="1"/>
              <a:stCxn id="109" idx="3"/>
              <a:endCxn id="78" idx="0"/>
            </p:cNvCxnSpPr>
            <p:nvPr/>
          </p:nvCxnSpPr>
          <p:spPr bwMode="auto">
            <a:xfrm>
              <a:off x="1095" y="1011"/>
              <a:ext cx="1047" cy="932"/>
            </a:xfrm>
            <a:prstGeom prst="bentConnector2">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7" name="Group 55"/>
          <p:cNvGrpSpPr/>
          <p:nvPr/>
        </p:nvGrpSpPr>
        <p:grpSpPr bwMode="auto">
          <a:xfrm>
            <a:off x="2219325" y="1584721"/>
            <a:ext cx="1284685" cy="895350"/>
            <a:chOff x="893" y="1343"/>
            <a:chExt cx="1079" cy="752"/>
          </a:xfrm>
        </p:grpSpPr>
        <p:sp>
          <p:nvSpPr>
            <p:cNvPr id="118" name="TextBox 89"/>
            <p:cNvSpPr txBox="1"/>
            <p:nvPr/>
          </p:nvSpPr>
          <p:spPr>
            <a:xfrm>
              <a:off x="1146" y="1914"/>
              <a:ext cx="681" cy="181"/>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8</a:t>
              </a:r>
              <a:r>
                <a:rPr lang="zh-CN" altLang="en-US" sz="675" b="1">
                  <a:solidFill>
                    <a:srgbClr val="000000"/>
                  </a:solidFill>
                </a:rPr>
                <a:t>、收款成功信息</a:t>
              </a:r>
              <a:endParaRPr lang="zh-CN" altLang="en-US" sz="675" b="1">
                <a:solidFill>
                  <a:srgbClr val="000000"/>
                </a:solidFill>
              </a:endParaRPr>
            </a:p>
          </p:txBody>
        </p:sp>
        <p:cxnSp>
          <p:nvCxnSpPr>
            <p:cNvPr id="119" name="AutoShape 57"/>
            <p:cNvCxnSpPr>
              <a:cxnSpLocks noChangeShapeType="1"/>
              <a:stCxn id="78" idx="1"/>
              <a:endCxn id="110" idx="2"/>
            </p:cNvCxnSpPr>
            <p:nvPr/>
          </p:nvCxnSpPr>
          <p:spPr bwMode="auto">
            <a:xfrm rot="10800000">
              <a:off x="893" y="1343"/>
              <a:ext cx="1079" cy="733"/>
            </a:xfrm>
            <a:prstGeom prst="bentConnector2">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0" name="Group 58"/>
          <p:cNvGrpSpPr/>
          <p:nvPr/>
        </p:nvGrpSpPr>
        <p:grpSpPr bwMode="auto">
          <a:xfrm>
            <a:off x="5981700" y="2728912"/>
            <a:ext cx="1668066" cy="1891904"/>
            <a:chOff x="4064" y="2292"/>
            <a:chExt cx="1401" cy="1589"/>
          </a:xfrm>
        </p:grpSpPr>
        <p:cxnSp>
          <p:nvCxnSpPr>
            <p:cNvPr id="121" name="AutoShape 59"/>
            <p:cNvCxnSpPr>
              <a:cxnSpLocks noChangeShapeType="1"/>
            </p:cNvCxnSpPr>
            <p:nvPr/>
          </p:nvCxnSpPr>
          <p:spPr bwMode="auto">
            <a:xfrm flipV="1">
              <a:off x="4064" y="2292"/>
              <a:ext cx="1031" cy="1589"/>
            </a:xfrm>
            <a:prstGeom prst="bentConnector2">
              <a:avLst/>
            </a:prstGeom>
            <a:noFill/>
            <a:ln w="9525">
              <a:solidFill>
                <a:schemeClr val="tx1"/>
              </a:solidFill>
              <a:miter lim="800000"/>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TextBox 89"/>
            <p:cNvSpPr txBox="1"/>
            <p:nvPr/>
          </p:nvSpPr>
          <p:spPr>
            <a:xfrm>
              <a:off x="5103" y="3158"/>
              <a:ext cx="362" cy="499"/>
            </a:xfrm>
            <a:prstGeom prst="rect">
              <a:avLst/>
            </a:prstGeom>
            <a:noFill/>
          </p:spPr>
          <p:style>
            <a:lnRef idx="0">
              <a:scrgbClr r="0" g="0" b="0"/>
            </a:lnRef>
            <a:fillRef idx="0">
              <a:scrgbClr r="0" g="0" b="0"/>
            </a:fillRef>
            <a:effectRef idx="0">
              <a:scrgbClr r="0" g="0" b="0"/>
            </a:effectRef>
            <a:fontRef idx="minor">
              <a:schemeClr val="tx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rPr>
                <a:t>7</a:t>
              </a:r>
              <a:r>
                <a:rPr lang="zh-CN" altLang="en-US" sz="675" b="1">
                  <a:solidFill>
                    <a:srgbClr val="000000"/>
                  </a:solidFill>
                </a:rPr>
                <a:t>、发送已轧差通知</a:t>
              </a:r>
              <a:endParaRPr lang="zh-CN" altLang="en-US" sz="675" b="1">
                <a:solidFill>
                  <a:srgbClr val="000000"/>
                </a:solidFill>
              </a:endParaRPr>
            </a:p>
          </p:txBody>
        </p:sp>
      </p:grpSp>
      <p:grpSp>
        <p:nvGrpSpPr>
          <p:cNvPr id="123" name="组合 59"/>
          <p:cNvGrpSpPr/>
          <p:nvPr/>
        </p:nvGrpSpPr>
        <p:grpSpPr bwMode="auto">
          <a:xfrm>
            <a:off x="6810376" y="2284810"/>
            <a:ext cx="676788" cy="478386"/>
            <a:chOff x="4476402" y="3000372"/>
            <a:chExt cx="1195947" cy="1102793"/>
          </a:xfrm>
        </p:grpSpPr>
        <p:pic>
          <p:nvPicPr>
            <p:cNvPr id="124" name="Picture 10" descr="C:\Users\zhong.liujz.ALIPAY\AppData\Local\Microsoft\Windows\Temporary Internet Files\Content.IE5\WLJ4CWJT\MCj0440380000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43438" y="3000372"/>
              <a:ext cx="857256"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矩形 57"/>
            <p:cNvSpPr>
              <a:spLocks noChangeArrowheads="1"/>
            </p:cNvSpPr>
            <p:nvPr/>
          </p:nvSpPr>
          <p:spPr bwMode="auto">
            <a:xfrm>
              <a:off x="4476402" y="3650859"/>
              <a:ext cx="1195947" cy="45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latin typeface="微软雅黑" panose="020B0503020204020204" charset="-122"/>
                  <a:ea typeface="微软雅黑" panose="020B0503020204020204" charset="-122"/>
                </a:rPr>
                <a:t>B</a:t>
              </a:r>
              <a:r>
                <a:rPr lang="zh-CN" altLang="en-US" sz="675" b="1">
                  <a:solidFill>
                    <a:srgbClr val="000000"/>
                  </a:solidFill>
                  <a:latin typeface="微软雅黑" panose="020B0503020204020204" charset="-122"/>
                  <a:ea typeface="微软雅黑" panose="020B0503020204020204" charset="-122"/>
                </a:rPr>
                <a:t>、付款银行</a:t>
              </a:r>
              <a:endParaRPr lang="zh-CN" altLang="en-US" sz="675" b="1">
                <a:solidFill>
                  <a:srgbClr val="000000"/>
                </a:solidFill>
                <a:latin typeface="微软雅黑" panose="020B0503020204020204" charset="-122"/>
                <a:ea typeface="微软雅黑" panose="020B0503020204020204" charset="-122"/>
              </a:endParaRPr>
            </a:p>
          </p:txBody>
        </p:sp>
      </p:grpSp>
      <p:grpSp>
        <p:nvGrpSpPr>
          <p:cNvPr id="126" name="组合 60"/>
          <p:cNvGrpSpPr/>
          <p:nvPr/>
        </p:nvGrpSpPr>
        <p:grpSpPr bwMode="auto">
          <a:xfrm>
            <a:off x="3383756" y="2313384"/>
            <a:ext cx="683200" cy="443858"/>
            <a:chOff x="5462715" y="2786058"/>
            <a:chExt cx="1424199" cy="1025467"/>
          </a:xfrm>
        </p:grpSpPr>
        <p:pic>
          <p:nvPicPr>
            <p:cNvPr id="127" name="Picture 9" descr="C:\Users\zhong.liujz.ALIPAY\Pictures\Microsoft 剪辑管理器\j03310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8" y="2786058"/>
              <a:ext cx="785819" cy="66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矩形 58"/>
            <p:cNvSpPr>
              <a:spLocks noChangeArrowheads="1"/>
            </p:cNvSpPr>
            <p:nvPr/>
          </p:nvSpPr>
          <p:spPr bwMode="auto">
            <a:xfrm>
              <a:off x="5462715" y="3358216"/>
              <a:ext cx="1424199" cy="45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latin typeface="微软雅黑" panose="020B0503020204020204" charset="-122"/>
                  <a:ea typeface="微软雅黑" panose="020B0503020204020204" charset="-122"/>
                </a:rPr>
                <a:t>A</a:t>
              </a:r>
              <a:r>
                <a:rPr lang="zh-CN" altLang="en-US" sz="675" b="1">
                  <a:solidFill>
                    <a:srgbClr val="000000"/>
                  </a:solidFill>
                  <a:latin typeface="微软雅黑" panose="020B0503020204020204" charset="-122"/>
                  <a:ea typeface="微软雅黑" panose="020B0503020204020204" charset="-122"/>
                </a:rPr>
                <a:t>、收款银行</a:t>
              </a:r>
              <a:endParaRPr lang="zh-CN" altLang="en-US" sz="675" b="1">
                <a:solidFill>
                  <a:srgbClr val="000000"/>
                </a:solidFill>
                <a:latin typeface="微软雅黑" panose="020B0503020204020204" charset="-122"/>
                <a:ea typeface="微软雅黑" panose="020B0503020204020204" charset="-122"/>
              </a:endParaRPr>
            </a:p>
          </p:txBody>
        </p:sp>
      </p:grpSp>
      <p:grpSp>
        <p:nvGrpSpPr>
          <p:cNvPr id="129" name="组合 72"/>
          <p:cNvGrpSpPr/>
          <p:nvPr/>
        </p:nvGrpSpPr>
        <p:grpSpPr bwMode="auto">
          <a:xfrm>
            <a:off x="1877180" y="4312444"/>
            <a:ext cx="1699454" cy="546960"/>
            <a:chOff x="3426738" y="2714623"/>
            <a:chExt cx="2605846" cy="650391"/>
          </a:xfrm>
        </p:grpSpPr>
        <p:sp>
          <p:nvSpPr>
            <p:cNvPr id="130" name="圆角矩形 129"/>
            <p:cNvSpPr/>
            <p:nvPr/>
          </p:nvSpPr>
          <p:spPr>
            <a:xfrm>
              <a:off x="3500432" y="2714623"/>
              <a:ext cx="1643074" cy="5889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base">
                <a:spcBef>
                  <a:spcPct val="0"/>
                </a:spcBef>
                <a:spcAft>
                  <a:spcPct val="0"/>
                </a:spcAft>
                <a:defRPr/>
              </a:pPr>
              <a:endParaRPr lang="zh-CN" altLang="en-US" sz="1500" b="1" dirty="0">
                <a:solidFill>
                  <a:srgbClr val="000000"/>
                </a:solidFill>
                <a:latin typeface="宋体" panose="02010600030101010101" pitchFamily="2" charset="-122"/>
              </a:endParaRPr>
            </a:p>
          </p:txBody>
        </p:sp>
        <p:pic>
          <p:nvPicPr>
            <p:cNvPr id="131" name="Picture 3" descr="C:\Users\ZHONGL~1.ALI\AppData\Local\Temp\TY{$MK8R~J6~5UYUCD@C59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4010" y="2768200"/>
              <a:ext cx="1099303" cy="3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2" descr="C:\Users\ZHONGL~1.ALI\AppData\Local\Temp\E4N9BJ2Y@DI)}MQ3T}{TWQ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583" y="2768203"/>
              <a:ext cx="419228" cy="3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矩形 132"/>
            <p:cNvSpPr/>
            <p:nvPr/>
          </p:nvSpPr>
          <p:spPr>
            <a:xfrm>
              <a:off x="3426738" y="3111040"/>
              <a:ext cx="2605846" cy="253974"/>
            </a:xfrm>
            <a:prstGeom prst="rect">
              <a:avLst/>
            </a:prstGeom>
            <a:ln>
              <a:noFill/>
            </a:ln>
          </p:spPr>
          <p:txBody>
            <a:bodyPr wrap="square">
              <a:spAutoFit/>
            </a:bodyPr>
            <a:lstStyle/>
            <a:p>
              <a:pPr defTabSz="685800" fontAlgn="base">
                <a:spcBef>
                  <a:spcPct val="0"/>
                </a:spcBef>
                <a:spcAft>
                  <a:spcPct val="0"/>
                </a:spcAft>
                <a:defRPr/>
              </a:pPr>
              <a:r>
                <a:rPr lang="zh-CN" altLang="en-US" sz="790" b="1" dirty="0">
                  <a:solidFill>
                    <a:srgbClr val="FF0000"/>
                  </a:solidFill>
                  <a:latin typeface="微软雅黑" panose="020B0503020204020204" charset="-122"/>
                  <a:ea typeface="微软雅黑" panose="020B0503020204020204" charset="-122"/>
                </a:rPr>
                <a:t>清算账户管理系统</a:t>
              </a:r>
              <a:endParaRPr lang="zh-CN" altLang="en-US" sz="790" b="1" dirty="0">
                <a:solidFill>
                  <a:srgbClr val="FF0000"/>
                </a:solidFill>
                <a:latin typeface="微软雅黑" panose="020B0503020204020204" charset="-122"/>
                <a:ea typeface="微软雅黑" panose="020B0503020204020204" charset="-122"/>
              </a:endParaRPr>
            </a:p>
          </p:txBody>
        </p:sp>
      </p:grpSp>
      <p:grpSp>
        <p:nvGrpSpPr>
          <p:cNvPr id="134" name="组合 3"/>
          <p:cNvGrpSpPr/>
          <p:nvPr/>
        </p:nvGrpSpPr>
        <p:grpSpPr bwMode="auto">
          <a:xfrm>
            <a:off x="4895850" y="4312446"/>
            <a:ext cx="1071563" cy="541125"/>
            <a:chOff x="3500432" y="2714623"/>
            <a:chExt cx="1643074" cy="643452"/>
          </a:xfrm>
        </p:grpSpPr>
        <p:sp>
          <p:nvSpPr>
            <p:cNvPr id="135" name="圆角矩形 134"/>
            <p:cNvSpPr/>
            <p:nvPr/>
          </p:nvSpPr>
          <p:spPr>
            <a:xfrm>
              <a:off x="3500432" y="2714623"/>
              <a:ext cx="1643074" cy="5889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base">
                <a:spcBef>
                  <a:spcPct val="0"/>
                </a:spcBef>
                <a:spcAft>
                  <a:spcPct val="0"/>
                </a:spcAft>
                <a:defRPr/>
              </a:pPr>
              <a:endParaRPr lang="zh-CN" altLang="en-US" sz="1500" b="1" dirty="0">
                <a:solidFill>
                  <a:srgbClr val="000000"/>
                </a:solidFill>
                <a:latin typeface="宋体" panose="02010600030101010101" pitchFamily="2" charset="-122"/>
              </a:endParaRPr>
            </a:p>
          </p:txBody>
        </p:sp>
        <p:pic>
          <p:nvPicPr>
            <p:cNvPr id="136" name="Picture 3" descr="C:\Users\ZHONGL~1.ALI\AppData\Local\Temp\TY{$MK8R~J6~5UYUCD@C59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4010" y="2768200"/>
              <a:ext cx="1099303" cy="3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2" descr="C:\Users\ZHONGL~1.ALI\AppData\Local\Temp\E4N9BJ2Y@DI)}MQ3T}{TWQ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583" y="2768203"/>
              <a:ext cx="419228" cy="3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矩形 137"/>
            <p:cNvSpPr/>
            <p:nvPr/>
          </p:nvSpPr>
          <p:spPr>
            <a:xfrm>
              <a:off x="3582585" y="3111040"/>
              <a:ext cx="1451382" cy="247035"/>
            </a:xfrm>
            <a:prstGeom prst="rect">
              <a:avLst/>
            </a:prstGeom>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zh-CN" altLang="en-US" sz="750" b="1">
                  <a:solidFill>
                    <a:srgbClr val="0070C0"/>
                  </a:solidFill>
                  <a:latin typeface="微软雅黑" panose="020B0503020204020204" charset="-122"/>
                  <a:ea typeface="微软雅黑" panose="020B0503020204020204" charset="-122"/>
                </a:rPr>
                <a:t>网银跨行支付系统</a:t>
              </a:r>
              <a:endParaRPr lang="zh-CN" altLang="en-US" sz="750" b="1">
                <a:solidFill>
                  <a:srgbClr val="0070C0"/>
                </a:solidFill>
                <a:latin typeface="微软雅黑" panose="020B0503020204020204" charset="-122"/>
                <a:ea typeface="微软雅黑" panose="020B0503020204020204" charset="-122"/>
              </a:endParaRPr>
            </a:p>
          </p:txBody>
        </p:sp>
      </p:grpSp>
      <p:grpSp>
        <p:nvGrpSpPr>
          <p:cNvPr id="139" name="组合 51"/>
          <p:cNvGrpSpPr/>
          <p:nvPr/>
        </p:nvGrpSpPr>
        <p:grpSpPr bwMode="auto">
          <a:xfrm>
            <a:off x="6849666" y="1053703"/>
            <a:ext cx="580608" cy="543871"/>
            <a:chOff x="149984" y="1313852"/>
            <a:chExt cx="1681872" cy="1746764"/>
          </a:xfrm>
        </p:grpSpPr>
        <p:pic>
          <p:nvPicPr>
            <p:cNvPr id="140" name="Picture 44" descr="C:\Users\zhong.liujz.ALIPAY\AppData\Local\Microsoft\Windows\Temporary Internet Files\Content.IE5\R6QDP62X\MCj0435714000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1334" y="1313852"/>
              <a:ext cx="744593" cy="1186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TextBox 17"/>
            <p:cNvSpPr txBox="1">
              <a:spLocks noChangeArrowheads="1"/>
            </p:cNvSpPr>
            <p:nvPr/>
          </p:nvSpPr>
          <p:spPr bwMode="auto">
            <a:xfrm>
              <a:off x="149984" y="2430450"/>
              <a:ext cx="1681872" cy="63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fontAlgn="base">
                <a:spcBef>
                  <a:spcPct val="0"/>
                </a:spcBef>
                <a:spcAft>
                  <a:spcPct val="0"/>
                </a:spcAft>
              </a:pPr>
              <a:r>
                <a:rPr lang="en-US" altLang="zh-CN" sz="675" b="1">
                  <a:solidFill>
                    <a:srgbClr val="000000"/>
                  </a:solidFill>
                  <a:latin typeface="微软雅黑" panose="020B0503020204020204" charset="-122"/>
                  <a:ea typeface="微软雅黑" panose="020B0503020204020204" charset="-122"/>
                </a:rPr>
                <a:t>a</a:t>
              </a:r>
              <a:r>
                <a:rPr lang="zh-CN" altLang="en-US" sz="675" b="1">
                  <a:solidFill>
                    <a:srgbClr val="000000"/>
                  </a:solidFill>
                  <a:latin typeface="微软雅黑" panose="020B0503020204020204" charset="-122"/>
                  <a:ea typeface="微软雅黑" panose="020B0503020204020204" charset="-122"/>
                </a:rPr>
                <a:t>、付款人</a:t>
              </a:r>
              <a:endParaRPr lang="zh-CN" altLang="en-US" sz="675" b="1">
                <a:solidFill>
                  <a:srgbClr val="000000"/>
                </a:solidFill>
                <a:latin typeface="微软雅黑" panose="020B0503020204020204" charset="-122"/>
                <a:ea typeface="微软雅黑" panose="020B0503020204020204"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20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20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0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2000"/>
                                        <p:tgtEl>
                                          <p:spTgt spid="77"/>
                                        </p:tgtEl>
                                      </p:cBhvr>
                                    </p:animEffect>
                                  </p:childTnLst>
                                </p:cTn>
                              </p:par>
                              <p:par>
                                <p:cTn id="17" presetID="10"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2000"/>
                                        <p:tgtEl>
                                          <p:spTgt spid="85"/>
                                        </p:tgtEl>
                                      </p:cBhvr>
                                    </p:animEffect>
                                  </p:childTnLst>
                                </p:cTn>
                              </p:par>
                              <p:par>
                                <p:cTn id="20" presetID="10" presetClass="entr" presetSubtype="0" fill="hold"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2000"/>
                                        <p:tgtEl>
                                          <p:spTgt spid="80"/>
                                        </p:tgtEl>
                                      </p:cBhvr>
                                    </p:animEffect>
                                  </p:childTnLst>
                                </p:cTn>
                              </p:par>
                              <p:par>
                                <p:cTn id="23" presetID="1"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2000"/>
                                        <p:tgtEl>
                                          <p:spTgt spid="108"/>
                                        </p:tgtEl>
                                      </p:cBhvr>
                                    </p:animEffect>
                                  </p:childTnLst>
                                </p:cTn>
                              </p:par>
                              <p:par>
                                <p:cTn id="28" presetID="10" presetClass="entr" presetSubtype="0" fill="hold"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2000"/>
                                        <p:tgtEl>
                                          <p:spTgt spid="65"/>
                                        </p:tgtEl>
                                      </p:cBhvr>
                                    </p:animEffect>
                                  </p:childTnLst>
                                </p:cTn>
                              </p:par>
                              <p:par>
                                <p:cTn id="31" presetID="10" presetClass="entr" presetSubtype="0" fill="hold" nodeType="with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fade">
                                      <p:cBhvr>
                                        <p:cTn id="33" dur="1000"/>
                                        <p:tgtEl>
                                          <p:spTgt spid="11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9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2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17"/>
                                        </p:tgtEl>
                                        <p:attrNameLst>
                                          <p:attrName>style.visibility</p:attrName>
                                        </p:attrNameLst>
                                      </p:cBhvr>
                                      <p:to>
                                        <p:strVal val="visible"/>
                                      </p:to>
                                    </p:set>
                                  </p:childTnLst>
                                </p:cTn>
                              </p:par>
                              <p:par>
                                <p:cTn id="68" presetID="10" presetClass="entr" presetSubtype="0"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fade">
                                      <p:cBhvr>
                                        <p:cTn id="70" dur="1000"/>
                                        <p:tgtEl>
                                          <p:spTgt spid="123"/>
                                        </p:tgtEl>
                                      </p:cBhvr>
                                    </p:animEffect>
                                  </p:childTnLst>
                                </p:cTn>
                              </p:par>
                              <p:par>
                                <p:cTn id="71" presetID="10"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animEffect transition="in" filter="fade">
                                      <p:cBhvr>
                                        <p:cTn id="73" dur="2000"/>
                                        <p:tgtEl>
                                          <p:spTgt spid="126"/>
                                        </p:tgtEl>
                                      </p:cBhvr>
                                    </p:animEffect>
                                  </p:childTnLst>
                                </p:cTn>
                              </p:par>
                              <p:par>
                                <p:cTn id="74" presetID="10" presetClass="entr" presetSubtype="0" fill="hold" nodeType="withEffect">
                                  <p:stCondLst>
                                    <p:cond delay="0"/>
                                  </p:stCondLst>
                                  <p:childTnLst>
                                    <p:set>
                                      <p:cBhvr>
                                        <p:cTn id="75" dur="1" fill="hold">
                                          <p:stCondLst>
                                            <p:cond delay="0"/>
                                          </p:stCondLst>
                                        </p:cTn>
                                        <p:tgtEl>
                                          <p:spTgt spid="134"/>
                                        </p:tgtEl>
                                        <p:attrNameLst>
                                          <p:attrName>style.visibility</p:attrName>
                                        </p:attrNameLst>
                                      </p:cBhvr>
                                      <p:to>
                                        <p:strVal val="visible"/>
                                      </p:to>
                                    </p:set>
                                    <p:animEffect transition="in" filter="fade">
                                      <p:cBhvr>
                                        <p:cTn id="76" dur="2000"/>
                                        <p:tgtEl>
                                          <p:spTgt spid="134"/>
                                        </p:tgtEl>
                                      </p:cBhvr>
                                    </p:animEffect>
                                  </p:childTnLst>
                                </p:cTn>
                              </p:par>
                              <p:par>
                                <p:cTn id="77" presetID="10" presetClass="entr" presetSubtype="0" fill="hold" nodeType="with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fade">
                                      <p:cBhvr>
                                        <p:cTn id="79" dur="2000"/>
                                        <p:tgtEl>
                                          <p:spTgt spid="129"/>
                                        </p:tgtEl>
                                      </p:cBhvr>
                                    </p:animEffect>
                                  </p:childTnLst>
                                </p:cTn>
                              </p:par>
                              <p:par>
                                <p:cTn id="80" presetID="10" presetClass="entr" presetSubtype="0" fill="hold" nodeType="withEffect">
                                  <p:stCondLst>
                                    <p:cond delay="0"/>
                                  </p:stCondLst>
                                  <p:childTnLst>
                                    <p:set>
                                      <p:cBhvr>
                                        <p:cTn id="81" dur="1" fill="hold">
                                          <p:stCondLst>
                                            <p:cond delay="0"/>
                                          </p:stCondLst>
                                        </p:cTn>
                                        <p:tgtEl>
                                          <p:spTgt spid="139"/>
                                        </p:tgtEl>
                                        <p:attrNameLst>
                                          <p:attrName>style.visibility</p:attrName>
                                        </p:attrNameLst>
                                      </p:cBhvr>
                                      <p:to>
                                        <p:strVal val="visible"/>
                                      </p:to>
                                    </p:set>
                                    <p:animEffect transition="in" filter="fade">
                                      <p:cBhvr>
                                        <p:cTn id="82" dur="1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7" name="Rectangle 2"/>
          <p:cNvSpPr txBox="1">
            <a:spLocks noChangeArrowheads="1"/>
          </p:cNvSpPr>
          <p:nvPr/>
        </p:nvSpPr>
        <p:spPr bwMode="auto">
          <a:xfrm>
            <a:off x="467544" y="195486"/>
            <a:ext cx="7632848"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IBPS-</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账户信息查询业务流程</a:t>
            </a:r>
            <a:r>
              <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rPr>
              <a:t>(</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在线认证方式</a:t>
            </a:r>
            <a:r>
              <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rPr>
              <a:t>)</a:t>
            </a:r>
            <a:endPar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grpSp>
        <p:nvGrpSpPr>
          <p:cNvPr id="142" name="组合 121"/>
          <p:cNvGrpSpPr/>
          <p:nvPr/>
        </p:nvGrpSpPr>
        <p:grpSpPr bwMode="auto">
          <a:xfrm>
            <a:off x="1259632" y="709836"/>
            <a:ext cx="6538230" cy="1339453"/>
            <a:chOff x="212580" y="1142984"/>
            <a:chExt cx="8717138" cy="1571636"/>
          </a:xfrm>
        </p:grpSpPr>
        <p:sp>
          <p:nvSpPr>
            <p:cNvPr id="143" name="圆角矩形 142"/>
            <p:cNvSpPr/>
            <p:nvPr/>
          </p:nvSpPr>
          <p:spPr bwMode="auto">
            <a:xfrm>
              <a:off x="286277" y="1142984"/>
              <a:ext cx="8643441" cy="1571636"/>
            </a:xfrm>
            <a:prstGeom prst="roundRect">
              <a:avLst/>
            </a:prstGeom>
            <a:solidFill>
              <a:srgbClr val="FFFF99">
                <a:alpha val="16863"/>
              </a:srgbClr>
            </a:solidFill>
            <a:ln w="3175">
              <a:solidFill>
                <a:schemeClr val="bg1">
                  <a:lumMod val="85000"/>
                </a:schemeClr>
              </a:solidFill>
              <a:prstDash val="dash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ctr">
                <a:defRPr/>
              </a:pPr>
              <a:endParaRPr lang="zh-CN" altLang="en-US" sz="1050" b="1">
                <a:solidFill>
                  <a:schemeClr val="tx1"/>
                </a:solidFill>
              </a:endParaRPr>
            </a:p>
          </p:txBody>
        </p:sp>
        <p:sp>
          <p:nvSpPr>
            <p:cNvPr id="144" name="TextBox 106"/>
            <p:cNvSpPr txBox="1">
              <a:spLocks noChangeArrowheads="1"/>
            </p:cNvSpPr>
            <p:nvPr/>
          </p:nvSpPr>
          <p:spPr bwMode="auto">
            <a:xfrm>
              <a:off x="212580" y="1356726"/>
              <a:ext cx="430862" cy="1357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900" b="1">
                <a:solidFill>
                  <a:srgbClr val="A50021"/>
                </a:solidFill>
                <a:latin typeface="微软雅黑" panose="020B0503020204020204" charset="-122"/>
                <a:ea typeface="微软雅黑" panose="020B0503020204020204" charset="-122"/>
              </a:endParaRPr>
            </a:p>
          </p:txBody>
        </p:sp>
      </p:grpSp>
      <p:grpSp>
        <p:nvGrpSpPr>
          <p:cNvPr id="145" name="组合 122"/>
          <p:cNvGrpSpPr/>
          <p:nvPr/>
        </p:nvGrpSpPr>
        <p:grpSpPr bwMode="auto">
          <a:xfrm>
            <a:off x="1262015" y="2168351"/>
            <a:ext cx="6528704" cy="2896791"/>
            <a:chOff x="224720" y="2786058"/>
            <a:chExt cx="8704998" cy="2061848"/>
          </a:xfrm>
        </p:grpSpPr>
        <p:sp>
          <p:nvSpPr>
            <p:cNvPr id="146" name="圆角矩形 145"/>
            <p:cNvSpPr/>
            <p:nvPr/>
          </p:nvSpPr>
          <p:spPr bwMode="auto">
            <a:xfrm>
              <a:off x="285720" y="2786058"/>
              <a:ext cx="8643998" cy="2061848"/>
            </a:xfrm>
            <a:prstGeom prst="roundRect">
              <a:avLst/>
            </a:prstGeom>
            <a:solidFill>
              <a:srgbClr val="FFFF00">
                <a:alpha val="16863"/>
              </a:srgbClr>
            </a:solidFill>
            <a:ln w="3175">
              <a:solidFill>
                <a:schemeClr val="bg1">
                  <a:lumMod val="85000"/>
                </a:schemeClr>
              </a:solidFill>
              <a:prstDash val="dash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ctr">
                <a:defRPr/>
              </a:pPr>
              <a:endParaRPr lang="zh-CN" altLang="en-US" sz="1050" b="1">
                <a:solidFill>
                  <a:schemeClr val="tx1"/>
                </a:solidFill>
              </a:endParaRPr>
            </a:p>
          </p:txBody>
        </p:sp>
        <p:sp>
          <p:nvSpPr>
            <p:cNvPr id="147" name="TextBox 107"/>
            <p:cNvSpPr txBox="1">
              <a:spLocks noChangeArrowheads="1"/>
            </p:cNvSpPr>
            <p:nvPr/>
          </p:nvSpPr>
          <p:spPr bwMode="auto">
            <a:xfrm>
              <a:off x="224720" y="3244246"/>
              <a:ext cx="430890" cy="135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900" b="1">
                <a:solidFill>
                  <a:srgbClr val="0000FF"/>
                </a:solidFill>
                <a:latin typeface="微软雅黑" panose="020B0503020204020204" charset="-122"/>
                <a:ea typeface="微软雅黑" panose="020B0503020204020204" charset="-122"/>
              </a:endParaRPr>
            </a:p>
          </p:txBody>
        </p:sp>
      </p:grpSp>
      <p:grpSp>
        <p:nvGrpSpPr>
          <p:cNvPr id="148" name="组合 72"/>
          <p:cNvGrpSpPr/>
          <p:nvPr/>
        </p:nvGrpSpPr>
        <p:grpSpPr bwMode="auto">
          <a:xfrm>
            <a:off x="1470881" y="4436492"/>
            <a:ext cx="1071563" cy="546960"/>
            <a:chOff x="3500432" y="2714623"/>
            <a:chExt cx="1643074" cy="650391"/>
          </a:xfrm>
        </p:grpSpPr>
        <p:sp>
          <p:nvSpPr>
            <p:cNvPr id="149" name="圆角矩形 148"/>
            <p:cNvSpPr/>
            <p:nvPr/>
          </p:nvSpPr>
          <p:spPr>
            <a:xfrm>
              <a:off x="3500432" y="2714623"/>
              <a:ext cx="1643074" cy="5889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500" b="1" dirty="0">
                <a:solidFill>
                  <a:schemeClr val="tx1"/>
                </a:solidFill>
                <a:latin typeface="+mj-ea"/>
                <a:ea typeface="+mj-ea"/>
              </a:endParaRPr>
            </a:p>
          </p:txBody>
        </p:sp>
        <p:pic>
          <p:nvPicPr>
            <p:cNvPr id="150" name="Picture 3" descr="C:\Users\ZHONGL~1.ALI\AppData\Local\Temp\TY{$MK8R~J6~5UYUCD@C595.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54010" y="2768200"/>
              <a:ext cx="1099303" cy="3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2" descr="C:\Users\ZHONGL~1.ALI\AppData\Local\Temp\E4N9BJ2Y@DI)}MQ3T}{TWQ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583" y="2768203"/>
              <a:ext cx="419228" cy="3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矩形 151"/>
            <p:cNvSpPr/>
            <p:nvPr/>
          </p:nvSpPr>
          <p:spPr>
            <a:xfrm>
              <a:off x="3582585" y="3111040"/>
              <a:ext cx="1517105" cy="253974"/>
            </a:xfrm>
            <a:prstGeom prst="rect">
              <a:avLst/>
            </a:prstGeom>
            <a:ln>
              <a:noFill/>
            </a:ln>
          </p:spPr>
          <p:txBody>
            <a:bodyPr wrap="square">
              <a:spAutoFit/>
            </a:bodyPr>
            <a:lstStyle/>
            <a:p>
              <a:pPr>
                <a:defRPr/>
              </a:pPr>
              <a:r>
                <a:rPr lang="zh-CN" altLang="en-US" sz="790" b="1" dirty="0">
                  <a:solidFill>
                    <a:srgbClr val="FF0000"/>
                  </a:solidFill>
                  <a:latin typeface="微软雅黑" panose="020B0503020204020204" charset="-122"/>
                  <a:ea typeface="微软雅黑" panose="020B0503020204020204" charset="-122"/>
                </a:rPr>
                <a:t>清算账户管理系统</a:t>
              </a:r>
              <a:endParaRPr lang="zh-CN" altLang="en-US" sz="790" b="1" dirty="0">
                <a:solidFill>
                  <a:srgbClr val="FF0000"/>
                </a:solidFill>
                <a:latin typeface="微软雅黑" panose="020B0503020204020204" charset="-122"/>
                <a:ea typeface="微软雅黑" panose="020B0503020204020204" charset="-122"/>
              </a:endParaRPr>
            </a:p>
          </p:txBody>
        </p:sp>
      </p:grpSp>
      <p:grpSp>
        <p:nvGrpSpPr>
          <p:cNvPr id="153" name="组合 3"/>
          <p:cNvGrpSpPr/>
          <p:nvPr/>
        </p:nvGrpSpPr>
        <p:grpSpPr bwMode="auto">
          <a:xfrm>
            <a:off x="4062871" y="4394822"/>
            <a:ext cx="1071563" cy="541125"/>
            <a:chOff x="3500432" y="2714623"/>
            <a:chExt cx="1643074" cy="643452"/>
          </a:xfrm>
        </p:grpSpPr>
        <p:sp>
          <p:nvSpPr>
            <p:cNvPr id="154" name="圆角矩形 153"/>
            <p:cNvSpPr/>
            <p:nvPr/>
          </p:nvSpPr>
          <p:spPr>
            <a:xfrm>
              <a:off x="3500432" y="2714623"/>
              <a:ext cx="1643074" cy="5889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500" b="1" dirty="0">
                <a:solidFill>
                  <a:schemeClr val="tx1"/>
                </a:solidFill>
                <a:latin typeface="+mj-ea"/>
                <a:ea typeface="+mj-ea"/>
              </a:endParaRPr>
            </a:p>
          </p:txBody>
        </p:sp>
        <p:pic>
          <p:nvPicPr>
            <p:cNvPr id="155" name="Picture 3" descr="C:\Users\ZHONGL~1.ALI\AppData\Local\Temp\TY{$MK8R~J6~5UYUCD@C595.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54010" y="2768200"/>
              <a:ext cx="1099303" cy="3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2" descr="C:\Users\ZHONGL~1.ALI\AppData\Local\Temp\E4N9BJ2Y@DI)}MQ3T}{TWQ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583" y="2768203"/>
              <a:ext cx="419228" cy="3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矩形 156"/>
            <p:cNvSpPr/>
            <p:nvPr/>
          </p:nvSpPr>
          <p:spPr>
            <a:xfrm>
              <a:off x="3582585" y="3111040"/>
              <a:ext cx="1451382" cy="247035"/>
            </a:xfrm>
            <a:prstGeom prst="rect">
              <a:avLst/>
            </a:prstGeom>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750" b="1">
                  <a:solidFill>
                    <a:srgbClr val="0070C0"/>
                  </a:solidFill>
                  <a:latin typeface="微软雅黑" panose="020B0503020204020204" charset="-122"/>
                  <a:ea typeface="微软雅黑" panose="020B0503020204020204" charset="-122"/>
                </a:rPr>
                <a:t>网银跨行支付系统</a:t>
              </a:r>
              <a:endParaRPr lang="zh-CN" altLang="en-US" sz="750" b="1">
                <a:solidFill>
                  <a:srgbClr val="0070C0"/>
                </a:solidFill>
                <a:latin typeface="微软雅黑" panose="020B0503020204020204" charset="-122"/>
                <a:ea typeface="微软雅黑" panose="020B0503020204020204" charset="-122"/>
              </a:endParaRPr>
            </a:p>
          </p:txBody>
        </p:sp>
      </p:grpSp>
      <p:grpSp>
        <p:nvGrpSpPr>
          <p:cNvPr id="158" name="组合 52"/>
          <p:cNvGrpSpPr/>
          <p:nvPr/>
        </p:nvGrpSpPr>
        <p:grpSpPr bwMode="auto">
          <a:xfrm>
            <a:off x="2550778" y="1088455"/>
            <a:ext cx="580608" cy="578398"/>
            <a:chOff x="6942733" y="2493856"/>
            <a:chExt cx="2221806" cy="2158421"/>
          </a:xfrm>
        </p:grpSpPr>
        <p:pic>
          <p:nvPicPr>
            <p:cNvPr id="159" name="Picture 6" descr="C:\Users\zhong.liujz.ALIPAY\AppData\Local\Microsoft\Windows\Temporary Internet Files\Content.IE5\R6QDP62X\MCj0089266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5651" y="2493856"/>
              <a:ext cx="1712677" cy="147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TextBox 50"/>
            <p:cNvSpPr txBox="1">
              <a:spLocks noChangeArrowheads="1"/>
            </p:cNvSpPr>
            <p:nvPr/>
          </p:nvSpPr>
          <p:spPr bwMode="auto">
            <a:xfrm>
              <a:off x="6942733" y="3920083"/>
              <a:ext cx="2221806" cy="73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675" b="1">
                  <a:latin typeface="微软雅黑" panose="020B0503020204020204" charset="-122"/>
                  <a:ea typeface="微软雅黑" panose="020B0503020204020204" charset="-122"/>
                </a:rPr>
                <a:t>a</a:t>
              </a:r>
              <a:r>
                <a:rPr lang="zh-CN" altLang="en-US" sz="675" b="1">
                  <a:latin typeface="微软雅黑" panose="020B0503020204020204" charset="-122"/>
                  <a:ea typeface="微软雅黑" panose="020B0503020204020204" charset="-122"/>
                </a:rPr>
                <a:t>、查询人</a:t>
              </a:r>
              <a:endParaRPr lang="zh-CN" altLang="en-US" sz="675" b="1">
                <a:latin typeface="微软雅黑" panose="020B0503020204020204" charset="-122"/>
                <a:ea typeface="微软雅黑" panose="020B0503020204020204" charset="-122"/>
              </a:endParaRPr>
            </a:p>
          </p:txBody>
        </p:sp>
      </p:grpSp>
      <p:grpSp>
        <p:nvGrpSpPr>
          <p:cNvPr id="161" name="组合 60"/>
          <p:cNvGrpSpPr/>
          <p:nvPr/>
        </p:nvGrpSpPr>
        <p:grpSpPr bwMode="auto">
          <a:xfrm>
            <a:off x="2513869" y="2720800"/>
            <a:ext cx="683200" cy="443858"/>
            <a:chOff x="5462715" y="2786058"/>
            <a:chExt cx="1425087" cy="1025467"/>
          </a:xfrm>
        </p:grpSpPr>
        <p:pic>
          <p:nvPicPr>
            <p:cNvPr id="162" name="Picture 9" descr="C:\Users\zhong.liujz.ALIPAY\Pictures\Microsoft 剪辑管理器\j03310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8" y="2786058"/>
              <a:ext cx="785819" cy="66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矩形 58"/>
            <p:cNvSpPr>
              <a:spLocks noChangeArrowheads="1"/>
            </p:cNvSpPr>
            <p:nvPr/>
          </p:nvSpPr>
          <p:spPr bwMode="auto">
            <a:xfrm>
              <a:off x="5462715" y="3358216"/>
              <a:ext cx="1425087" cy="45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675" b="1">
                  <a:latin typeface="微软雅黑" panose="020B0503020204020204" charset="-122"/>
                  <a:ea typeface="微软雅黑" panose="020B0503020204020204" charset="-122"/>
                </a:rPr>
                <a:t>A</a:t>
              </a:r>
              <a:r>
                <a:rPr lang="zh-CN" altLang="en-US" sz="675" b="1">
                  <a:latin typeface="微软雅黑" panose="020B0503020204020204" charset="-122"/>
                  <a:ea typeface="微软雅黑" panose="020B0503020204020204" charset="-122"/>
                </a:rPr>
                <a:t>、查询机构</a:t>
              </a:r>
              <a:endParaRPr lang="zh-CN" altLang="en-US" sz="675" b="1">
                <a:latin typeface="微软雅黑" panose="020B0503020204020204" charset="-122"/>
                <a:ea typeface="微软雅黑" panose="020B0503020204020204" charset="-122"/>
              </a:endParaRPr>
            </a:p>
          </p:txBody>
        </p:sp>
      </p:grpSp>
      <p:grpSp>
        <p:nvGrpSpPr>
          <p:cNvPr id="164" name="组合 51"/>
          <p:cNvGrpSpPr/>
          <p:nvPr/>
        </p:nvGrpSpPr>
        <p:grpSpPr bwMode="auto">
          <a:xfrm>
            <a:off x="5815471" y="1088454"/>
            <a:ext cx="675185" cy="543871"/>
            <a:chOff x="149984" y="1313852"/>
            <a:chExt cx="1954986" cy="1746764"/>
          </a:xfrm>
        </p:grpSpPr>
        <p:pic>
          <p:nvPicPr>
            <p:cNvPr id="165" name="Picture 44" descr="C:\Users\zhong.liujz.ALIPAY\AppData\Local\Microsoft\Windows\Temporary Internet Files\Content.IE5\R6QDP62X\MCj0435714000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334" y="1313852"/>
              <a:ext cx="744593" cy="1186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TextBox 17"/>
            <p:cNvSpPr txBox="1">
              <a:spLocks noChangeArrowheads="1"/>
            </p:cNvSpPr>
            <p:nvPr/>
          </p:nvSpPr>
          <p:spPr bwMode="auto">
            <a:xfrm>
              <a:off x="149984" y="2430450"/>
              <a:ext cx="1954986" cy="63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675" b="1">
                  <a:latin typeface="微软雅黑" panose="020B0503020204020204" charset="-122"/>
                  <a:ea typeface="微软雅黑" panose="020B0503020204020204" charset="-122"/>
                </a:rPr>
                <a:t>b</a:t>
              </a:r>
              <a:r>
                <a:rPr lang="zh-CN" altLang="en-US" sz="675" b="1">
                  <a:latin typeface="微软雅黑" panose="020B0503020204020204" charset="-122"/>
                  <a:ea typeface="微软雅黑" panose="020B0503020204020204" charset="-122"/>
                </a:rPr>
                <a:t>、被查询人</a:t>
              </a:r>
              <a:endParaRPr lang="zh-CN" altLang="en-US" sz="675" b="1">
                <a:latin typeface="微软雅黑" panose="020B0503020204020204" charset="-122"/>
                <a:ea typeface="微软雅黑" panose="020B0503020204020204" charset="-122"/>
              </a:endParaRPr>
            </a:p>
          </p:txBody>
        </p:sp>
      </p:grpSp>
      <p:grpSp>
        <p:nvGrpSpPr>
          <p:cNvPr id="167" name="Group 29"/>
          <p:cNvGrpSpPr/>
          <p:nvPr/>
        </p:nvGrpSpPr>
        <p:grpSpPr bwMode="auto">
          <a:xfrm>
            <a:off x="5633308" y="2686276"/>
            <a:ext cx="1022748" cy="478631"/>
            <a:chOff x="3560" y="2069"/>
            <a:chExt cx="859" cy="402"/>
          </a:xfrm>
        </p:grpSpPr>
        <p:pic>
          <p:nvPicPr>
            <p:cNvPr id="168" name="Picture 10" descr="C:\Users\zhong.liujz.ALIPAY\AppData\Local\Microsoft\Windows\Temporary Internet Files\Content.IE5\WLJ4CWJT\MCj0440380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5" y="2069"/>
              <a:ext cx="40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矩形 57"/>
            <p:cNvSpPr>
              <a:spLocks noChangeArrowheads="1"/>
            </p:cNvSpPr>
            <p:nvPr/>
          </p:nvSpPr>
          <p:spPr bwMode="auto">
            <a:xfrm>
              <a:off x="3560" y="2306"/>
              <a:ext cx="85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675" b="1">
                  <a:latin typeface="微软雅黑" panose="020B0503020204020204" charset="-122"/>
                  <a:ea typeface="微软雅黑" panose="020B0503020204020204" charset="-122"/>
                </a:rPr>
                <a:t>B</a:t>
              </a:r>
              <a:r>
                <a:rPr lang="zh-CN" altLang="en-US" sz="675" b="1">
                  <a:latin typeface="微软雅黑" panose="020B0503020204020204" charset="-122"/>
                  <a:ea typeface="微软雅黑" panose="020B0503020204020204" charset="-122"/>
                </a:rPr>
                <a:t>、被查询人开户银行</a:t>
              </a:r>
              <a:endParaRPr lang="zh-CN" altLang="en-US" sz="675" b="1">
                <a:latin typeface="微软雅黑" panose="020B0503020204020204" charset="-122"/>
                <a:ea typeface="微软雅黑" panose="020B0503020204020204" charset="-122"/>
              </a:endParaRPr>
            </a:p>
          </p:txBody>
        </p:sp>
      </p:grpSp>
      <p:grpSp>
        <p:nvGrpSpPr>
          <p:cNvPr id="170" name="Group 32"/>
          <p:cNvGrpSpPr/>
          <p:nvPr/>
        </p:nvGrpSpPr>
        <p:grpSpPr bwMode="auto">
          <a:xfrm>
            <a:off x="2392425" y="1627807"/>
            <a:ext cx="431006" cy="1052513"/>
            <a:chOff x="1069" y="1298"/>
            <a:chExt cx="362" cy="884"/>
          </a:xfrm>
        </p:grpSpPr>
        <p:cxnSp>
          <p:nvCxnSpPr>
            <p:cNvPr id="171" name="AutoShape 33"/>
            <p:cNvCxnSpPr>
              <a:cxnSpLocks noChangeShapeType="1"/>
            </p:cNvCxnSpPr>
            <p:nvPr/>
          </p:nvCxnSpPr>
          <p:spPr bwMode="auto">
            <a:xfrm>
              <a:off x="1383" y="1298"/>
              <a:ext cx="0" cy="884"/>
            </a:xfrm>
            <a:prstGeom prst="straightConnector1">
              <a:avLst/>
            </a:prstGeom>
            <a:noFill/>
            <a:ln w="9525">
              <a:solidFill>
                <a:schemeClr val="tx1"/>
              </a:solidFill>
              <a:round/>
              <a:tailEnd type="triangle" w="sm" len="lg"/>
            </a:ln>
            <a:extLst>
              <a:ext uri="{909E8E84-426E-40DD-AFC4-6F175D3DCCD1}">
                <a14:hiddenFill xmlns:a14="http://schemas.microsoft.com/office/drawing/2010/main">
                  <a:noFill/>
                </a14:hiddenFill>
              </a:ext>
            </a:extLst>
          </p:spPr>
        </p:cxnSp>
        <p:sp>
          <p:nvSpPr>
            <p:cNvPr id="172" name="TextBox 89"/>
            <p:cNvSpPr txBox="1"/>
            <p:nvPr/>
          </p:nvSpPr>
          <p:spPr>
            <a:xfrm>
              <a:off x="1069" y="1533"/>
              <a:ext cx="362" cy="408"/>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1</a:t>
              </a:r>
              <a:r>
                <a:rPr lang="zh-CN" altLang="en-US" sz="675" b="1"/>
                <a:t>、发送账户信息查询请求</a:t>
              </a:r>
              <a:endParaRPr lang="zh-CN" altLang="en-US" sz="675" b="1"/>
            </a:p>
          </p:txBody>
        </p:sp>
      </p:grpSp>
      <p:grpSp>
        <p:nvGrpSpPr>
          <p:cNvPr id="173" name="Group 35"/>
          <p:cNvGrpSpPr/>
          <p:nvPr/>
        </p:nvGrpSpPr>
        <p:grpSpPr bwMode="auto">
          <a:xfrm>
            <a:off x="2388853" y="3139901"/>
            <a:ext cx="1612106" cy="1452563"/>
            <a:chOff x="1079" y="2568"/>
            <a:chExt cx="1354" cy="1220"/>
          </a:xfrm>
        </p:grpSpPr>
        <p:cxnSp>
          <p:nvCxnSpPr>
            <p:cNvPr id="174" name="AutoShape 36"/>
            <p:cNvCxnSpPr>
              <a:cxnSpLocks noChangeShapeType="1"/>
            </p:cNvCxnSpPr>
            <p:nvPr/>
          </p:nvCxnSpPr>
          <p:spPr bwMode="auto">
            <a:xfrm rot="16200000" flipH="1">
              <a:off x="1298" y="2653"/>
              <a:ext cx="1220" cy="1050"/>
            </a:xfrm>
            <a:prstGeom prst="bentConnector2">
              <a:avLst/>
            </a:prstGeom>
            <a:noFill/>
            <a:ln w="9525">
              <a:solidFill>
                <a:schemeClr val="tx1"/>
              </a:solidFill>
              <a:miter lim="800000"/>
              <a:tailEnd type="triangle" w="sm" len="lg"/>
            </a:ln>
            <a:extLst>
              <a:ext uri="{909E8E84-426E-40DD-AFC4-6F175D3DCCD1}">
                <a14:hiddenFill xmlns:a14="http://schemas.microsoft.com/office/drawing/2010/main">
                  <a:noFill/>
                </a14:hiddenFill>
              </a:ext>
            </a:extLst>
          </p:spPr>
        </p:cxnSp>
        <p:sp>
          <p:nvSpPr>
            <p:cNvPr id="175" name="TextBox 89"/>
            <p:cNvSpPr txBox="1"/>
            <p:nvPr/>
          </p:nvSpPr>
          <p:spPr>
            <a:xfrm>
              <a:off x="1079" y="2840"/>
              <a:ext cx="362" cy="590"/>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2</a:t>
              </a:r>
              <a:r>
                <a:rPr lang="zh-CN" altLang="en-US" sz="675" b="1"/>
                <a:t>、发送账户信息查询请求</a:t>
              </a:r>
              <a:endParaRPr lang="zh-CN" altLang="en-US" sz="675" b="1"/>
            </a:p>
          </p:txBody>
        </p:sp>
      </p:grpSp>
      <p:grpSp>
        <p:nvGrpSpPr>
          <p:cNvPr id="176" name="Group 38"/>
          <p:cNvGrpSpPr/>
          <p:nvPr/>
        </p:nvGrpSpPr>
        <p:grpSpPr bwMode="auto">
          <a:xfrm>
            <a:off x="5142768" y="3118470"/>
            <a:ext cx="1438275" cy="1452563"/>
            <a:chOff x="3379" y="2550"/>
            <a:chExt cx="1208" cy="1220"/>
          </a:xfrm>
        </p:grpSpPr>
        <p:cxnSp>
          <p:nvCxnSpPr>
            <p:cNvPr id="177" name="AutoShape 39"/>
            <p:cNvCxnSpPr>
              <a:cxnSpLocks noChangeShapeType="1"/>
            </p:cNvCxnSpPr>
            <p:nvPr/>
          </p:nvCxnSpPr>
          <p:spPr bwMode="auto">
            <a:xfrm flipV="1">
              <a:off x="3379" y="2550"/>
              <a:ext cx="866" cy="1220"/>
            </a:xfrm>
            <a:prstGeom prst="bentConnector2">
              <a:avLst/>
            </a:prstGeom>
            <a:noFill/>
            <a:ln w="9525">
              <a:solidFill>
                <a:schemeClr val="tx1"/>
              </a:solidFill>
              <a:miter lim="800000"/>
              <a:tailEnd type="triangle" w="sm" len="lg"/>
            </a:ln>
            <a:extLst>
              <a:ext uri="{909E8E84-426E-40DD-AFC4-6F175D3DCCD1}">
                <a14:hiddenFill xmlns:a14="http://schemas.microsoft.com/office/drawing/2010/main">
                  <a:noFill/>
                </a14:hiddenFill>
              </a:ext>
            </a:extLst>
          </p:spPr>
        </p:cxnSp>
        <p:sp>
          <p:nvSpPr>
            <p:cNvPr id="178" name="TextBox 89"/>
            <p:cNvSpPr txBox="1"/>
            <p:nvPr/>
          </p:nvSpPr>
          <p:spPr>
            <a:xfrm>
              <a:off x="4225" y="2838"/>
              <a:ext cx="362" cy="408"/>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3</a:t>
              </a:r>
              <a:r>
                <a:rPr lang="zh-CN" altLang="en-US" sz="675" b="1"/>
                <a:t>、转发账户信息查询请求</a:t>
              </a:r>
              <a:endParaRPr lang="zh-CN" altLang="en-US" sz="675" b="1"/>
            </a:p>
          </p:txBody>
        </p:sp>
      </p:grpSp>
      <p:grpSp>
        <p:nvGrpSpPr>
          <p:cNvPr id="179" name="Group 41"/>
          <p:cNvGrpSpPr/>
          <p:nvPr/>
        </p:nvGrpSpPr>
        <p:grpSpPr bwMode="auto">
          <a:xfrm>
            <a:off x="4872496" y="2924399"/>
            <a:ext cx="1082279" cy="1482328"/>
            <a:chOff x="3150" y="2359"/>
            <a:chExt cx="909" cy="1245"/>
          </a:xfrm>
        </p:grpSpPr>
        <p:cxnSp>
          <p:nvCxnSpPr>
            <p:cNvPr id="180" name="AutoShape 42"/>
            <p:cNvCxnSpPr>
              <a:cxnSpLocks noChangeShapeType="1"/>
            </p:cNvCxnSpPr>
            <p:nvPr/>
          </p:nvCxnSpPr>
          <p:spPr bwMode="auto">
            <a:xfrm rot="10800000" flipV="1">
              <a:off x="3152" y="2359"/>
              <a:ext cx="907" cy="1245"/>
            </a:xfrm>
            <a:prstGeom prst="bentConnector2">
              <a:avLst/>
            </a:prstGeom>
            <a:noFill/>
            <a:ln w="9525">
              <a:solidFill>
                <a:schemeClr val="tx1"/>
              </a:solidFill>
              <a:miter lim="800000"/>
              <a:tailEnd type="triangle" w="sm" len="lg"/>
            </a:ln>
            <a:extLst>
              <a:ext uri="{909E8E84-426E-40DD-AFC4-6F175D3DCCD1}">
                <a14:hiddenFill xmlns:a14="http://schemas.microsoft.com/office/drawing/2010/main">
                  <a:noFill/>
                </a14:hiddenFill>
              </a:ext>
            </a:extLst>
          </p:spPr>
        </p:cxnSp>
        <p:sp>
          <p:nvSpPr>
            <p:cNvPr id="181" name="TextBox 89"/>
            <p:cNvSpPr txBox="1"/>
            <p:nvPr/>
          </p:nvSpPr>
          <p:spPr>
            <a:xfrm>
              <a:off x="3150" y="2840"/>
              <a:ext cx="362" cy="408"/>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4</a:t>
              </a:r>
              <a:r>
                <a:rPr lang="zh-CN" altLang="en-US" sz="675" b="1"/>
                <a:t>、返回被查询人开户行网关</a:t>
              </a:r>
              <a:endParaRPr lang="zh-CN" altLang="en-US" sz="675" b="1"/>
            </a:p>
          </p:txBody>
        </p:sp>
      </p:grpSp>
      <p:grpSp>
        <p:nvGrpSpPr>
          <p:cNvPr id="182" name="Group 44"/>
          <p:cNvGrpSpPr/>
          <p:nvPr/>
        </p:nvGrpSpPr>
        <p:grpSpPr bwMode="auto">
          <a:xfrm>
            <a:off x="2982975" y="2927970"/>
            <a:ext cx="1368028" cy="1493044"/>
            <a:chOff x="1565" y="2356"/>
            <a:chExt cx="1149" cy="1254"/>
          </a:xfrm>
        </p:grpSpPr>
        <p:cxnSp>
          <p:nvCxnSpPr>
            <p:cNvPr id="183" name="AutoShape 45"/>
            <p:cNvCxnSpPr>
              <a:cxnSpLocks noChangeShapeType="1"/>
            </p:cNvCxnSpPr>
            <p:nvPr/>
          </p:nvCxnSpPr>
          <p:spPr bwMode="auto">
            <a:xfrm rot="5400000" flipH="1">
              <a:off x="1489" y="2432"/>
              <a:ext cx="1254" cy="1101"/>
            </a:xfrm>
            <a:prstGeom prst="bentConnector2">
              <a:avLst/>
            </a:prstGeom>
            <a:noFill/>
            <a:ln w="9525">
              <a:solidFill>
                <a:schemeClr val="tx1"/>
              </a:solidFill>
              <a:miter lim="800000"/>
              <a:tailEnd type="triangle" w="sm" len="lg"/>
            </a:ln>
            <a:extLst>
              <a:ext uri="{909E8E84-426E-40DD-AFC4-6F175D3DCCD1}">
                <a14:hiddenFill xmlns:a14="http://schemas.microsoft.com/office/drawing/2010/main">
                  <a:noFill/>
                </a14:hiddenFill>
              </a:ext>
            </a:extLst>
          </p:spPr>
        </p:cxnSp>
        <p:sp>
          <p:nvSpPr>
            <p:cNvPr id="184" name="TextBox 89"/>
            <p:cNvSpPr txBox="1"/>
            <p:nvPr/>
          </p:nvSpPr>
          <p:spPr>
            <a:xfrm>
              <a:off x="2352" y="2830"/>
              <a:ext cx="362" cy="408"/>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5</a:t>
              </a:r>
              <a:r>
                <a:rPr lang="zh-CN" altLang="en-US" sz="675" b="1"/>
                <a:t>、返回被查询人开户行网关</a:t>
              </a:r>
              <a:endParaRPr lang="zh-CN" altLang="en-US" sz="675" b="1"/>
            </a:p>
          </p:txBody>
        </p:sp>
      </p:grpSp>
      <p:grpSp>
        <p:nvGrpSpPr>
          <p:cNvPr id="185" name="Group 47"/>
          <p:cNvGrpSpPr/>
          <p:nvPr/>
        </p:nvGrpSpPr>
        <p:grpSpPr bwMode="auto">
          <a:xfrm>
            <a:off x="2874628" y="1627807"/>
            <a:ext cx="431006" cy="1052513"/>
            <a:chOff x="1474" y="1298"/>
            <a:chExt cx="362" cy="884"/>
          </a:xfrm>
        </p:grpSpPr>
        <p:cxnSp>
          <p:nvCxnSpPr>
            <p:cNvPr id="186" name="AutoShape 48"/>
            <p:cNvCxnSpPr>
              <a:cxnSpLocks noChangeShapeType="1"/>
            </p:cNvCxnSpPr>
            <p:nvPr/>
          </p:nvCxnSpPr>
          <p:spPr bwMode="auto">
            <a:xfrm>
              <a:off x="1474" y="1298"/>
              <a:ext cx="0" cy="884"/>
            </a:xfrm>
            <a:prstGeom prst="straightConnector1">
              <a:avLst/>
            </a:prstGeom>
            <a:noFill/>
            <a:ln w="9525">
              <a:solidFill>
                <a:schemeClr val="tx1"/>
              </a:solidFill>
              <a:round/>
              <a:headEnd type="triangle" w="sm" len="lg"/>
              <a:tailEnd type="none" w="sm" len="lg"/>
            </a:ln>
            <a:extLst>
              <a:ext uri="{909E8E84-426E-40DD-AFC4-6F175D3DCCD1}">
                <a14:hiddenFill xmlns:a14="http://schemas.microsoft.com/office/drawing/2010/main">
                  <a:noFill/>
                </a14:hiddenFill>
              </a:ext>
            </a:extLst>
          </p:spPr>
        </p:cxnSp>
        <p:sp>
          <p:nvSpPr>
            <p:cNvPr id="187" name="TextBox 89"/>
            <p:cNvSpPr txBox="1"/>
            <p:nvPr/>
          </p:nvSpPr>
          <p:spPr>
            <a:xfrm>
              <a:off x="1474" y="1525"/>
              <a:ext cx="362" cy="408"/>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6</a:t>
              </a:r>
              <a:r>
                <a:rPr lang="zh-CN" altLang="en-US" sz="675" b="1"/>
                <a:t>、返回被查询人网关，</a:t>
              </a:r>
              <a:endParaRPr lang="zh-CN" altLang="en-US" sz="675" b="1"/>
            </a:p>
          </p:txBody>
        </p:sp>
      </p:grpSp>
      <p:grpSp>
        <p:nvGrpSpPr>
          <p:cNvPr id="188" name="Group 55"/>
          <p:cNvGrpSpPr/>
          <p:nvPr/>
        </p:nvGrpSpPr>
        <p:grpSpPr bwMode="auto">
          <a:xfrm>
            <a:off x="3072271" y="1387301"/>
            <a:ext cx="2980135" cy="1320404"/>
            <a:chOff x="1640" y="1096"/>
            <a:chExt cx="2503" cy="1109"/>
          </a:xfrm>
        </p:grpSpPr>
        <p:cxnSp>
          <p:nvCxnSpPr>
            <p:cNvPr id="189" name="AutoShape 51"/>
            <p:cNvCxnSpPr>
              <a:cxnSpLocks noChangeShapeType="1"/>
            </p:cNvCxnSpPr>
            <p:nvPr/>
          </p:nvCxnSpPr>
          <p:spPr bwMode="auto">
            <a:xfrm>
              <a:off x="1640" y="1096"/>
              <a:ext cx="2503" cy="1109"/>
            </a:xfrm>
            <a:prstGeom prst="straightConnector1">
              <a:avLst/>
            </a:prstGeom>
            <a:noFill/>
            <a:ln w="9525">
              <a:solidFill>
                <a:schemeClr val="tx1"/>
              </a:solidFill>
              <a:round/>
              <a:tailEnd type="triangle" w="sm" len="lg"/>
            </a:ln>
            <a:extLst>
              <a:ext uri="{909E8E84-426E-40DD-AFC4-6F175D3DCCD1}">
                <a14:hiddenFill xmlns:a14="http://schemas.microsoft.com/office/drawing/2010/main">
                  <a:noFill/>
                </a14:hiddenFill>
              </a:ext>
            </a:extLst>
          </p:spPr>
        </p:cxnSp>
        <p:sp>
          <p:nvSpPr>
            <p:cNvPr id="190" name="TextBox 89"/>
            <p:cNvSpPr txBox="1">
              <a:spLocks noChangeArrowheads="1"/>
            </p:cNvSpPr>
            <p:nvPr/>
          </p:nvSpPr>
          <p:spPr bwMode="auto">
            <a:xfrm rot="1500000">
              <a:off x="2132" y="1525"/>
              <a:ext cx="1791"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675" b="1"/>
                <a:t>7</a:t>
              </a:r>
              <a:r>
                <a:rPr lang="zh-CN" altLang="en-US" sz="675" b="1"/>
                <a:t>、输入被查询人账户和密码等验证信息</a:t>
              </a:r>
              <a:endParaRPr lang="zh-CN" altLang="en-US" sz="675" b="1"/>
            </a:p>
          </p:txBody>
        </p:sp>
      </p:grpSp>
      <p:grpSp>
        <p:nvGrpSpPr>
          <p:cNvPr id="191" name="Group 64"/>
          <p:cNvGrpSpPr/>
          <p:nvPr/>
        </p:nvGrpSpPr>
        <p:grpSpPr bwMode="auto">
          <a:xfrm>
            <a:off x="4681996" y="2616026"/>
            <a:ext cx="1214438" cy="1788319"/>
            <a:chOff x="2992" y="2128"/>
            <a:chExt cx="1020" cy="1502"/>
          </a:xfrm>
        </p:grpSpPr>
        <p:cxnSp>
          <p:nvCxnSpPr>
            <p:cNvPr id="192" name="AutoShape 57"/>
            <p:cNvCxnSpPr>
              <a:cxnSpLocks noChangeShapeType="1"/>
            </p:cNvCxnSpPr>
            <p:nvPr/>
          </p:nvCxnSpPr>
          <p:spPr bwMode="auto">
            <a:xfrm rot="10800000" flipV="1">
              <a:off x="2992" y="2272"/>
              <a:ext cx="1020" cy="1358"/>
            </a:xfrm>
            <a:prstGeom prst="bentConnector2">
              <a:avLst/>
            </a:prstGeom>
            <a:noFill/>
            <a:ln w="9525">
              <a:solidFill>
                <a:schemeClr val="tx1"/>
              </a:solidFill>
              <a:miter lim="800000"/>
              <a:tailEnd type="triangle" w="sm" len="lg"/>
            </a:ln>
            <a:extLst>
              <a:ext uri="{909E8E84-426E-40DD-AFC4-6F175D3DCCD1}">
                <a14:hiddenFill xmlns:a14="http://schemas.microsoft.com/office/drawing/2010/main">
                  <a:noFill/>
                </a14:hiddenFill>
              </a:ext>
            </a:extLst>
          </p:spPr>
        </p:cxnSp>
        <p:sp>
          <p:nvSpPr>
            <p:cNvPr id="193" name="TextBox 89"/>
            <p:cNvSpPr txBox="1"/>
            <p:nvPr/>
          </p:nvSpPr>
          <p:spPr>
            <a:xfrm>
              <a:off x="3016" y="2128"/>
              <a:ext cx="726" cy="181"/>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8</a:t>
              </a:r>
              <a:r>
                <a:rPr lang="zh-CN" altLang="en-US" sz="675" b="1"/>
                <a:t>、返回账户信息</a:t>
              </a:r>
              <a:endParaRPr lang="zh-CN" altLang="en-US" sz="675" b="1"/>
            </a:p>
          </p:txBody>
        </p:sp>
      </p:grpSp>
      <p:grpSp>
        <p:nvGrpSpPr>
          <p:cNvPr id="194" name="Group 73"/>
          <p:cNvGrpSpPr/>
          <p:nvPr/>
        </p:nvGrpSpPr>
        <p:grpSpPr bwMode="auto">
          <a:xfrm>
            <a:off x="3029409" y="2600548"/>
            <a:ext cx="1465660" cy="1789509"/>
            <a:chOff x="1604" y="2115"/>
            <a:chExt cx="1231" cy="1503"/>
          </a:xfrm>
        </p:grpSpPr>
        <p:cxnSp>
          <p:nvCxnSpPr>
            <p:cNvPr id="195" name="AutoShape 65"/>
            <p:cNvCxnSpPr>
              <a:cxnSpLocks noChangeShapeType="1"/>
            </p:cNvCxnSpPr>
            <p:nvPr/>
          </p:nvCxnSpPr>
          <p:spPr bwMode="auto">
            <a:xfrm rot="5400000" flipH="1">
              <a:off x="1544" y="2327"/>
              <a:ext cx="1351" cy="1231"/>
            </a:xfrm>
            <a:prstGeom prst="bentConnector2">
              <a:avLst/>
            </a:prstGeom>
            <a:noFill/>
            <a:ln w="9525">
              <a:solidFill>
                <a:schemeClr val="tx1"/>
              </a:solidFill>
              <a:miter lim="800000"/>
              <a:tailEnd type="triangle" w="sm" len="lg"/>
            </a:ln>
            <a:extLst>
              <a:ext uri="{909E8E84-426E-40DD-AFC4-6F175D3DCCD1}">
                <a14:hiddenFill xmlns:a14="http://schemas.microsoft.com/office/drawing/2010/main">
                  <a:noFill/>
                </a14:hiddenFill>
              </a:ext>
            </a:extLst>
          </p:spPr>
        </p:cxnSp>
        <p:sp>
          <p:nvSpPr>
            <p:cNvPr id="196" name="TextBox 89"/>
            <p:cNvSpPr txBox="1"/>
            <p:nvPr/>
          </p:nvSpPr>
          <p:spPr>
            <a:xfrm>
              <a:off x="1791" y="2115"/>
              <a:ext cx="726" cy="195"/>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9</a:t>
              </a:r>
              <a:r>
                <a:rPr lang="zh-CN" altLang="en-US" sz="675" b="1"/>
                <a:t>、返回账户信息</a:t>
              </a:r>
              <a:endParaRPr lang="zh-CN" altLang="en-US" sz="675" b="1"/>
            </a:p>
          </p:txBody>
        </p:sp>
      </p:grpSp>
      <p:grpSp>
        <p:nvGrpSpPr>
          <p:cNvPr id="197" name="Group 76"/>
          <p:cNvGrpSpPr/>
          <p:nvPr/>
        </p:nvGrpSpPr>
        <p:grpSpPr bwMode="auto">
          <a:xfrm>
            <a:off x="1889981" y="1286099"/>
            <a:ext cx="745331" cy="1578769"/>
            <a:chOff x="647" y="1011"/>
            <a:chExt cx="626" cy="1326"/>
          </a:xfrm>
        </p:grpSpPr>
        <p:cxnSp>
          <p:nvCxnSpPr>
            <p:cNvPr id="198" name="AutoShape 67"/>
            <p:cNvCxnSpPr>
              <a:cxnSpLocks noChangeShapeType="1"/>
            </p:cNvCxnSpPr>
            <p:nvPr/>
          </p:nvCxnSpPr>
          <p:spPr bwMode="auto">
            <a:xfrm rot="10800000">
              <a:off x="1264" y="1011"/>
              <a:ext cx="9" cy="1326"/>
            </a:xfrm>
            <a:prstGeom prst="bentConnector3">
              <a:avLst>
                <a:gd name="adj1" fmla="val 4177778"/>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99" name="TextBox 89"/>
            <p:cNvSpPr txBox="1"/>
            <p:nvPr/>
          </p:nvSpPr>
          <p:spPr>
            <a:xfrm>
              <a:off x="647" y="1389"/>
              <a:ext cx="272" cy="499"/>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10</a:t>
              </a:r>
              <a:r>
                <a:rPr lang="zh-CN" altLang="en-US" sz="675" b="1"/>
                <a:t>、返回账户信息</a:t>
              </a:r>
              <a:endParaRPr lang="zh-CN" altLang="en-US" sz="675" b="1"/>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7" name="Rectangle 2"/>
          <p:cNvSpPr txBox="1">
            <a:spLocks noChangeArrowheads="1"/>
          </p:cNvSpPr>
          <p:nvPr/>
        </p:nvSpPr>
        <p:spPr bwMode="auto">
          <a:xfrm>
            <a:off x="467544" y="155293"/>
            <a:ext cx="6408712"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IBPS-</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账户信息查询业务流程</a:t>
            </a:r>
            <a:r>
              <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rPr>
              <a:t>(</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协议认证方式</a:t>
            </a:r>
            <a:r>
              <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rPr>
              <a:t>)</a:t>
            </a:r>
            <a:endPar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grpSp>
        <p:nvGrpSpPr>
          <p:cNvPr id="142" name="组合 121"/>
          <p:cNvGrpSpPr/>
          <p:nvPr/>
        </p:nvGrpSpPr>
        <p:grpSpPr bwMode="auto">
          <a:xfrm>
            <a:off x="1282986" y="771550"/>
            <a:ext cx="6538230" cy="1339453"/>
            <a:chOff x="212580" y="1142984"/>
            <a:chExt cx="8717138" cy="1571636"/>
          </a:xfrm>
        </p:grpSpPr>
        <p:sp>
          <p:nvSpPr>
            <p:cNvPr id="143" name="圆角矩形 142"/>
            <p:cNvSpPr/>
            <p:nvPr/>
          </p:nvSpPr>
          <p:spPr bwMode="auto">
            <a:xfrm>
              <a:off x="286277" y="1142984"/>
              <a:ext cx="8643441" cy="1571636"/>
            </a:xfrm>
            <a:prstGeom prst="roundRect">
              <a:avLst/>
            </a:prstGeom>
            <a:solidFill>
              <a:srgbClr val="FFFF99">
                <a:alpha val="16863"/>
              </a:srgbClr>
            </a:solidFill>
            <a:ln w="3175">
              <a:solidFill>
                <a:schemeClr val="bg1">
                  <a:lumMod val="85000"/>
                </a:schemeClr>
              </a:solidFill>
              <a:prstDash val="dash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ctr">
                <a:defRPr/>
              </a:pPr>
              <a:endParaRPr lang="zh-CN" altLang="en-US" sz="1050" b="1">
                <a:solidFill>
                  <a:schemeClr val="tx1"/>
                </a:solidFill>
              </a:endParaRPr>
            </a:p>
          </p:txBody>
        </p:sp>
        <p:sp>
          <p:nvSpPr>
            <p:cNvPr id="144" name="TextBox 106"/>
            <p:cNvSpPr txBox="1">
              <a:spLocks noChangeArrowheads="1"/>
            </p:cNvSpPr>
            <p:nvPr/>
          </p:nvSpPr>
          <p:spPr bwMode="auto">
            <a:xfrm>
              <a:off x="212580" y="1356726"/>
              <a:ext cx="430862" cy="1357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900" b="1">
                <a:solidFill>
                  <a:srgbClr val="A50021"/>
                </a:solidFill>
                <a:latin typeface="微软雅黑" panose="020B0503020204020204" charset="-122"/>
                <a:ea typeface="微软雅黑" panose="020B0503020204020204" charset="-122"/>
              </a:endParaRPr>
            </a:p>
          </p:txBody>
        </p:sp>
      </p:grpSp>
      <p:grpSp>
        <p:nvGrpSpPr>
          <p:cNvPr id="145" name="组合 122"/>
          <p:cNvGrpSpPr/>
          <p:nvPr/>
        </p:nvGrpSpPr>
        <p:grpSpPr bwMode="auto">
          <a:xfrm>
            <a:off x="1285369" y="2230065"/>
            <a:ext cx="6528704" cy="2896791"/>
            <a:chOff x="224720" y="2786058"/>
            <a:chExt cx="8704998" cy="2061848"/>
          </a:xfrm>
        </p:grpSpPr>
        <p:sp>
          <p:nvSpPr>
            <p:cNvPr id="146" name="圆角矩形 145"/>
            <p:cNvSpPr/>
            <p:nvPr/>
          </p:nvSpPr>
          <p:spPr bwMode="auto">
            <a:xfrm>
              <a:off x="285720" y="2786058"/>
              <a:ext cx="8643998" cy="2061848"/>
            </a:xfrm>
            <a:prstGeom prst="roundRect">
              <a:avLst/>
            </a:prstGeom>
            <a:solidFill>
              <a:srgbClr val="FFFF00">
                <a:alpha val="16863"/>
              </a:srgbClr>
            </a:solidFill>
            <a:ln w="3175">
              <a:solidFill>
                <a:schemeClr val="bg1">
                  <a:lumMod val="85000"/>
                </a:schemeClr>
              </a:solidFill>
              <a:prstDash val="dash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ctr">
                <a:defRPr/>
              </a:pPr>
              <a:endParaRPr lang="zh-CN" altLang="en-US" sz="1050" b="1">
                <a:solidFill>
                  <a:schemeClr val="tx1"/>
                </a:solidFill>
              </a:endParaRPr>
            </a:p>
          </p:txBody>
        </p:sp>
        <p:sp>
          <p:nvSpPr>
            <p:cNvPr id="147" name="TextBox 107"/>
            <p:cNvSpPr txBox="1">
              <a:spLocks noChangeArrowheads="1"/>
            </p:cNvSpPr>
            <p:nvPr/>
          </p:nvSpPr>
          <p:spPr bwMode="auto">
            <a:xfrm>
              <a:off x="224720" y="3244246"/>
              <a:ext cx="430890" cy="135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900" b="1">
                <a:solidFill>
                  <a:srgbClr val="0000FF"/>
                </a:solidFill>
                <a:latin typeface="微软雅黑" panose="020B0503020204020204" charset="-122"/>
                <a:ea typeface="微软雅黑" panose="020B0503020204020204" charset="-122"/>
              </a:endParaRPr>
            </a:p>
          </p:txBody>
        </p:sp>
      </p:grpSp>
      <p:grpSp>
        <p:nvGrpSpPr>
          <p:cNvPr id="148" name="组合 72"/>
          <p:cNvGrpSpPr/>
          <p:nvPr/>
        </p:nvGrpSpPr>
        <p:grpSpPr bwMode="auto">
          <a:xfrm>
            <a:off x="1494235" y="4498206"/>
            <a:ext cx="1071563" cy="546960"/>
            <a:chOff x="3500432" y="2714623"/>
            <a:chExt cx="1643074" cy="650391"/>
          </a:xfrm>
        </p:grpSpPr>
        <p:sp>
          <p:nvSpPr>
            <p:cNvPr id="149" name="圆角矩形 148"/>
            <p:cNvSpPr/>
            <p:nvPr/>
          </p:nvSpPr>
          <p:spPr>
            <a:xfrm>
              <a:off x="3500432" y="2714623"/>
              <a:ext cx="1643074" cy="5889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500" b="1" dirty="0">
                <a:solidFill>
                  <a:schemeClr val="tx1"/>
                </a:solidFill>
                <a:latin typeface="+mj-ea"/>
                <a:ea typeface="+mj-ea"/>
              </a:endParaRPr>
            </a:p>
          </p:txBody>
        </p:sp>
        <p:pic>
          <p:nvPicPr>
            <p:cNvPr id="150" name="Picture 3" descr="C:\Users\ZHONGL~1.ALI\AppData\Local\Temp\TY{$MK8R~J6~5UYUCD@C595.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54010" y="2768200"/>
              <a:ext cx="1099303" cy="3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2" descr="C:\Users\ZHONGL~1.ALI\AppData\Local\Temp\E4N9BJ2Y@DI)}MQ3T}{TWQ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583" y="2768203"/>
              <a:ext cx="419228" cy="3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矩形 151"/>
            <p:cNvSpPr/>
            <p:nvPr/>
          </p:nvSpPr>
          <p:spPr>
            <a:xfrm>
              <a:off x="3582585" y="3111040"/>
              <a:ext cx="1517105" cy="253974"/>
            </a:xfrm>
            <a:prstGeom prst="rect">
              <a:avLst/>
            </a:prstGeom>
            <a:ln>
              <a:noFill/>
            </a:ln>
          </p:spPr>
          <p:txBody>
            <a:bodyPr wrap="square">
              <a:spAutoFit/>
            </a:bodyPr>
            <a:lstStyle/>
            <a:p>
              <a:pPr>
                <a:defRPr/>
              </a:pPr>
              <a:r>
                <a:rPr lang="zh-CN" altLang="en-US" sz="790" b="1" dirty="0">
                  <a:solidFill>
                    <a:srgbClr val="FF0000"/>
                  </a:solidFill>
                  <a:latin typeface="微软雅黑" panose="020B0503020204020204" charset="-122"/>
                  <a:ea typeface="微软雅黑" panose="020B0503020204020204" charset="-122"/>
                </a:rPr>
                <a:t>清算账户管理系统</a:t>
              </a:r>
              <a:endParaRPr lang="zh-CN" altLang="en-US" sz="790" b="1" dirty="0">
                <a:solidFill>
                  <a:srgbClr val="FF0000"/>
                </a:solidFill>
                <a:latin typeface="微软雅黑" panose="020B0503020204020204" charset="-122"/>
                <a:ea typeface="微软雅黑" panose="020B0503020204020204" charset="-122"/>
              </a:endParaRPr>
            </a:p>
          </p:txBody>
        </p:sp>
      </p:grpSp>
      <p:grpSp>
        <p:nvGrpSpPr>
          <p:cNvPr id="153" name="组合 3"/>
          <p:cNvGrpSpPr/>
          <p:nvPr/>
        </p:nvGrpSpPr>
        <p:grpSpPr bwMode="auto">
          <a:xfrm>
            <a:off x="4086225" y="4456536"/>
            <a:ext cx="1071563" cy="541125"/>
            <a:chOff x="3500432" y="2714623"/>
            <a:chExt cx="1643074" cy="643452"/>
          </a:xfrm>
        </p:grpSpPr>
        <p:sp>
          <p:nvSpPr>
            <p:cNvPr id="154" name="圆角矩形 153"/>
            <p:cNvSpPr/>
            <p:nvPr/>
          </p:nvSpPr>
          <p:spPr>
            <a:xfrm>
              <a:off x="3500432" y="2714623"/>
              <a:ext cx="1643074" cy="5889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500" b="1" dirty="0">
                <a:solidFill>
                  <a:schemeClr val="tx1"/>
                </a:solidFill>
                <a:latin typeface="+mj-ea"/>
                <a:ea typeface="+mj-ea"/>
              </a:endParaRPr>
            </a:p>
          </p:txBody>
        </p:sp>
        <p:pic>
          <p:nvPicPr>
            <p:cNvPr id="155" name="Picture 3" descr="C:\Users\ZHONGL~1.ALI\AppData\Local\Temp\TY{$MK8R~J6~5UYUCD@C595.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54010" y="2768200"/>
              <a:ext cx="1099303" cy="3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2" descr="C:\Users\ZHONGL~1.ALI\AppData\Local\Temp\E4N9BJ2Y@DI)}MQ3T}{TWQ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583" y="2768203"/>
              <a:ext cx="419228" cy="36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矩形 156"/>
            <p:cNvSpPr/>
            <p:nvPr/>
          </p:nvSpPr>
          <p:spPr>
            <a:xfrm>
              <a:off x="3582585" y="3111040"/>
              <a:ext cx="1451382" cy="247035"/>
            </a:xfrm>
            <a:prstGeom prst="rect">
              <a:avLst/>
            </a:prstGeom>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750" b="1">
                  <a:solidFill>
                    <a:srgbClr val="0070C0"/>
                  </a:solidFill>
                  <a:latin typeface="微软雅黑" panose="020B0503020204020204" charset="-122"/>
                  <a:ea typeface="微软雅黑" panose="020B0503020204020204" charset="-122"/>
                </a:rPr>
                <a:t>网银跨行支付系统</a:t>
              </a:r>
              <a:endParaRPr lang="zh-CN" altLang="en-US" sz="750" b="1">
                <a:solidFill>
                  <a:srgbClr val="0070C0"/>
                </a:solidFill>
                <a:latin typeface="微软雅黑" panose="020B0503020204020204" charset="-122"/>
                <a:ea typeface="微软雅黑" panose="020B0503020204020204" charset="-122"/>
              </a:endParaRPr>
            </a:p>
          </p:txBody>
        </p:sp>
      </p:grpSp>
      <p:grpSp>
        <p:nvGrpSpPr>
          <p:cNvPr id="158" name="组合 52"/>
          <p:cNvGrpSpPr/>
          <p:nvPr/>
        </p:nvGrpSpPr>
        <p:grpSpPr bwMode="auto">
          <a:xfrm>
            <a:off x="2574132" y="1150169"/>
            <a:ext cx="580608" cy="578398"/>
            <a:chOff x="6942733" y="2493856"/>
            <a:chExt cx="2221806" cy="2158421"/>
          </a:xfrm>
        </p:grpSpPr>
        <p:pic>
          <p:nvPicPr>
            <p:cNvPr id="159" name="Picture 6" descr="C:\Users\zhong.liujz.ALIPAY\AppData\Local\Microsoft\Windows\Temporary Internet Files\Content.IE5\R6QDP62X\MCj0089266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5651" y="2493856"/>
              <a:ext cx="1712677" cy="147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TextBox 50"/>
            <p:cNvSpPr txBox="1">
              <a:spLocks noChangeArrowheads="1"/>
            </p:cNvSpPr>
            <p:nvPr/>
          </p:nvSpPr>
          <p:spPr bwMode="auto">
            <a:xfrm>
              <a:off x="6942733" y="3920083"/>
              <a:ext cx="2221806" cy="73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675" b="1">
                  <a:latin typeface="微软雅黑" panose="020B0503020204020204" charset="-122"/>
                  <a:ea typeface="微软雅黑" panose="020B0503020204020204" charset="-122"/>
                </a:rPr>
                <a:t>a</a:t>
              </a:r>
              <a:r>
                <a:rPr lang="zh-CN" altLang="en-US" sz="675" b="1">
                  <a:latin typeface="微软雅黑" panose="020B0503020204020204" charset="-122"/>
                  <a:ea typeface="微软雅黑" panose="020B0503020204020204" charset="-122"/>
                </a:rPr>
                <a:t>、查询人</a:t>
              </a:r>
              <a:endParaRPr lang="zh-CN" altLang="en-US" sz="675" b="1">
                <a:latin typeface="微软雅黑" panose="020B0503020204020204" charset="-122"/>
                <a:ea typeface="微软雅黑" panose="020B0503020204020204" charset="-122"/>
              </a:endParaRPr>
            </a:p>
          </p:txBody>
        </p:sp>
      </p:grpSp>
      <p:grpSp>
        <p:nvGrpSpPr>
          <p:cNvPr id="161" name="组合 60"/>
          <p:cNvGrpSpPr/>
          <p:nvPr/>
        </p:nvGrpSpPr>
        <p:grpSpPr bwMode="auto">
          <a:xfrm>
            <a:off x="2537223" y="2782514"/>
            <a:ext cx="683200" cy="443858"/>
            <a:chOff x="5462715" y="2786058"/>
            <a:chExt cx="1425087" cy="1025467"/>
          </a:xfrm>
        </p:grpSpPr>
        <p:pic>
          <p:nvPicPr>
            <p:cNvPr id="162" name="Picture 9" descr="C:\Users\zhong.liujz.ALIPAY\Pictures\Microsoft 剪辑管理器\j03310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8" y="2786058"/>
              <a:ext cx="785819" cy="66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矩形 58"/>
            <p:cNvSpPr>
              <a:spLocks noChangeArrowheads="1"/>
            </p:cNvSpPr>
            <p:nvPr/>
          </p:nvSpPr>
          <p:spPr bwMode="auto">
            <a:xfrm>
              <a:off x="5462715" y="3358216"/>
              <a:ext cx="1425087" cy="45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675" b="1">
                  <a:latin typeface="微软雅黑" panose="020B0503020204020204" charset="-122"/>
                  <a:ea typeface="微软雅黑" panose="020B0503020204020204" charset="-122"/>
                </a:rPr>
                <a:t>A</a:t>
              </a:r>
              <a:r>
                <a:rPr lang="zh-CN" altLang="en-US" sz="675" b="1">
                  <a:latin typeface="微软雅黑" panose="020B0503020204020204" charset="-122"/>
                  <a:ea typeface="微软雅黑" panose="020B0503020204020204" charset="-122"/>
                </a:rPr>
                <a:t>、查询机构</a:t>
              </a:r>
              <a:endParaRPr lang="zh-CN" altLang="en-US" sz="675" b="1">
                <a:latin typeface="微软雅黑" panose="020B0503020204020204" charset="-122"/>
                <a:ea typeface="微软雅黑" panose="020B0503020204020204" charset="-122"/>
              </a:endParaRPr>
            </a:p>
          </p:txBody>
        </p:sp>
      </p:grpSp>
      <p:grpSp>
        <p:nvGrpSpPr>
          <p:cNvPr id="164" name="组合 51"/>
          <p:cNvGrpSpPr/>
          <p:nvPr/>
        </p:nvGrpSpPr>
        <p:grpSpPr bwMode="auto">
          <a:xfrm>
            <a:off x="5838825" y="1150168"/>
            <a:ext cx="675185" cy="543871"/>
            <a:chOff x="149984" y="1313852"/>
            <a:chExt cx="1954986" cy="1746764"/>
          </a:xfrm>
        </p:grpSpPr>
        <p:pic>
          <p:nvPicPr>
            <p:cNvPr id="165" name="Picture 44" descr="C:\Users\zhong.liujz.ALIPAY\AppData\Local\Microsoft\Windows\Temporary Internet Files\Content.IE5\R6QDP62X\MCj0435714000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334" y="1313852"/>
              <a:ext cx="744593" cy="1186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TextBox 17"/>
            <p:cNvSpPr txBox="1">
              <a:spLocks noChangeArrowheads="1"/>
            </p:cNvSpPr>
            <p:nvPr/>
          </p:nvSpPr>
          <p:spPr bwMode="auto">
            <a:xfrm>
              <a:off x="149984" y="2430450"/>
              <a:ext cx="1954986" cy="63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675" b="1">
                  <a:latin typeface="微软雅黑" panose="020B0503020204020204" charset="-122"/>
                  <a:ea typeface="微软雅黑" panose="020B0503020204020204" charset="-122"/>
                </a:rPr>
                <a:t>b</a:t>
              </a:r>
              <a:r>
                <a:rPr lang="zh-CN" altLang="en-US" sz="675" b="1">
                  <a:latin typeface="微软雅黑" panose="020B0503020204020204" charset="-122"/>
                  <a:ea typeface="微软雅黑" panose="020B0503020204020204" charset="-122"/>
                </a:rPr>
                <a:t>、被查询人</a:t>
              </a:r>
              <a:endParaRPr lang="zh-CN" altLang="en-US" sz="675" b="1">
                <a:latin typeface="微软雅黑" panose="020B0503020204020204" charset="-122"/>
                <a:ea typeface="微软雅黑" panose="020B0503020204020204" charset="-122"/>
              </a:endParaRPr>
            </a:p>
          </p:txBody>
        </p:sp>
      </p:grpSp>
      <p:grpSp>
        <p:nvGrpSpPr>
          <p:cNvPr id="167" name="Group 263"/>
          <p:cNvGrpSpPr/>
          <p:nvPr/>
        </p:nvGrpSpPr>
        <p:grpSpPr bwMode="auto">
          <a:xfrm>
            <a:off x="5656662" y="2747990"/>
            <a:ext cx="1022748" cy="478631"/>
            <a:chOff x="3560" y="2069"/>
            <a:chExt cx="859" cy="402"/>
          </a:xfrm>
        </p:grpSpPr>
        <p:pic>
          <p:nvPicPr>
            <p:cNvPr id="168" name="Picture 10" descr="C:\Users\zhong.liujz.ALIPAY\AppData\Local\Microsoft\Windows\Temporary Internet Files\Content.IE5\WLJ4CWJT\MCj0440380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5" y="2069"/>
              <a:ext cx="40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矩形 57"/>
            <p:cNvSpPr>
              <a:spLocks noChangeArrowheads="1"/>
            </p:cNvSpPr>
            <p:nvPr/>
          </p:nvSpPr>
          <p:spPr bwMode="auto">
            <a:xfrm>
              <a:off x="3560" y="2306"/>
              <a:ext cx="85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675" b="1">
                  <a:latin typeface="微软雅黑" panose="020B0503020204020204" charset="-122"/>
                  <a:ea typeface="微软雅黑" panose="020B0503020204020204" charset="-122"/>
                </a:rPr>
                <a:t>B</a:t>
              </a:r>
              <a:r>
                <a:rPr lang="zh-CN" altLang="en-US" sz="675" b="1">
                  <a:latin typeface="微软雅黑" panose="020B0503020204020204" charset="-122"/>
                  <a:ea typeface="微软雅黑" panose="020B0503020204020204" charset="-122"/>
                </a:rPr>
                <a:t>、被查询人开户银行</a:t>
              </a:r>
              <a:endParaRPr lang="zh-CN" altLang="en-US" sz="675" b="1">
                <a:latin typeface="微软雅黑" panose="020B0503020204020204" charset="-122"/>
                <a:ea typeface="微软雅黑" panose="020B0503020204020204" charset="-122"/>
              </a:endParaRPr>
            </a:p>
          </p:txBody>
        </p:sp>
      </p:grpSp>
      <p:grpSp>
        <p:nvGrpSpPr>
          <p:cNvPr id="170" name="Group 282"/>
          <p:cNvGrpSpPr/>
          <p:nvPr/>
        </p:nvGrpSpPr>
        <p:grpSpPr bwMode="auto">
          <a:xfrm>
            <a:off x="2415779" y="1689521"/>
            <a:ext cx="431006" cy="1052513"/>
            <a:chOff x="1069" y="1298"/>
            <a:chExt cx="362" cy="884"/>
          </a:xfrm>
        </p:grpSpPr>
        <p:cxnSp>
          <p:nvCxnSpPr>
            <p:cNvPr id="171" name="AutoShape 267"/>
            <p:cNvCxnSpPr>
              <a:cxnSpLocks noChangeShapeType="1"/>
            </p:cNvCxnSpPr>
            <p:nvPr/>
          </p:nvCxnSpPr>
          <p:spPr bwMode="auto">
            <a:xfrm>
              <a:off x="1383" y="1298"/>
              <a:ext cx="0" cy="884"/>
            </a:xfrm>
            <a:prstGeom prst="straightConnector1">
              <a:avLst/>
            </a:prstGeom>
            <a:noFill/>
            <a:ln w="9525">
              <a:solidFill>
                <a:schemeClr val="tx1"/>
              </a:solidFill>
              <a:round/>
              <a:tailEnd type="triangle" w="sm" len="lg"/>
            </a:ln>
            <a:extLst>
              <a:ext uri="{909E8E84-426E-40DD-AFC4-6F175D3DCCD1}">
                <a14:hiddenFill xmlns:a14="http://schemas.microsoft.com/office/drawing/2010/main">
                  <a:noFill/>
                </a14:hiddenFill>
              </a:ext>
            </a:extLst>
          </p:spPr>
        </p:cxnSp>
        <p:sp>
          <p:nvSpPr>
            <p:cNvPr id="172" name="TextBox 89"/>
            <p:cNvSpPr txBox="1"/>
            <p:nvPr/>
          </p:nvSpPr>
          <p:spPr>
            <a:xfrm>
              <a:off x="1069" y="1533"/>
              <a:ext cx="362" cy="408"/>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1</a:t>
              </a:r>
              <a:r>
                <a:rPr lang="zh-CN" altLang="en-US" sz="675" b="1"/>
                <a:t>、发送账户信息查询请求</a:t>
              </a:r>
              <a:endParaRPr lang="zh-CN" altLang="en-US" sz="675" b="1"/>
            </a:p>
          </p:txBody>
        </p:sp>
      </p:grpSp>
      <p:grpSp>
        <p:nvGrpSpPr>
          <p:cNvPr id="173" name="Group 288"/>
          <p:cNvGrpSpPr/>
          <p:nvPr/>
        </p:nvGrpSpPr>
        <p:grpSpPr bwMode="auto">
          <a:xfrm>
            <a:off x="2427685" y="3201615"/>
            <a:ext cx="1612106" cy="1452563"/>
            <a:chOff x="1079" y="2568"/>
            <a:chExt cx="1354" cy="1220"/>
          </a:xfrm>
        </p:grpSpPr>
        <p:cxnSp>
          <p:nvCxnSpPr>
            <p:cNvPr id="174" name="AutoShape 268"/>
            <p:cNvCxnSpPr>
              <a:cxnSpLocks noChangeShapeType="1"/>
            </p:cNvCxnSpPr>
            <p:nvPr/>
          </p:nvCxnSpPr>
          <p:spPr bwMode="auto">
            <a:xfrm rot="16200000" flipH="1">
              <a:off x="1298" y="2653"/>
              <a:ext cx="1220" cy="1050"/>
            </a:xfrm>
            <a:prstGeom prst="bentConnector2">
              <a:avLst/>
            </a:prstGeom>
            <a:noFill/>
            <a:ln w="9525">
              <a:solidFill>
                <a:schemeClr val="tx1"/>
              </a:solidFill>
              <a:miter lim="800000"/>
              <a:tailEnd type="triangle" w="sm" len="lg"/>
            </a:ln>
            <a:extLst>
              <a:ext uri="{909E8E84-426E-40DD-AFC4-6F175D3DCCD1}">
                <a14:hiddenFill xmlns:a14="http://schemas.microsoft.com/office/drawing/2010/main">
                  <a:noFill/>
                </a14:hiddenFill>
              </a:ext>
            </a:extLst>
          </p:spPr>
        </p:cxnSp>
        <p:sp>
          <p:nvSpPr>
            <p:cNvPr id="175" name="TextBox 89"/>
            <p:cNvSpPr txBox="1"/>
            <p:nvPr/>
          </p:nvSpPr>
          <p:spPr>
            <a:xfrm>
              <a:off x="1079" y="2840"/>
              <a:ext cx="362" cy="590"/>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2</a:t>
              </a:r>
              <a:r>
                <a:rPr lang="zh-CN" altLang="en-US" sz="675" b="1"/>
                <a:t>、根据授权协议发送账户信息查询请求</a:t>
              </a:r>
              <a:endParaRPr lang="zh-CN" altLang="en-US" sz="675" b="1"/>
            </a:p>
          </p:txBody>
        </p:sp>
      </p:grpSp>
      <p:grpSp>
        <p:nvGrpSpPr>
          <p:cNvPr id="176" name="Group 297"/>
          <p:cNvGrpSpPr/>
          <p:nvPr/>
        </p:nvGrpSpPr>
        <p:grpSpPr bwMode="auto">
          <a:xfrm>
            <a:off x="5166122" y="3180184"/>
            <a:ext cx="1438275" cy="1452563"/>
            <a:chOff x="3379" y="2550"/>
            <a:chExt cx="1208" cy="1220"/>
          </a:xfrm>
        </p:grpSpPr>
        <p:cxnSp>
          <p:nvCxnSpPr>
            <p:cNvPr id="177" name="AutoShape 269"/>
            <p:cNvCxnSpPr>
              <a:cxnSpLocks noChangeShapeType="1"/>
            </p:cNvCxnSpPr>
            <p:nvPr/>
          </p:nvCxnSpPr>
          <p:spPr bwMode="auto">
            <a:xfrm flipV="1">
              <a:off x="3379" y="2550"/>
              <a:ext cx="866" cy="1220"/>
            </a:xfrm>
            <a:prstGeom prst="bentConnector2">
              <a:avLst/>
            </a:prstGeom>
            <a:noFill/>
            <a:ln w="9525">
              <a:solidFill>
                <a:schemeClr val="tx1"/>
              </a:solidFill>
              <a:miter lim="800000"/>
              <a:tailEnd type="triangle" w="sm" len="lg"/>
            </a:ln>
            <a:extLst>
              <a:ext uri="{909E8E84-426E-40DD-AFC4-6F175D3DCCD1}">
                <a14:hiddenFill xmlns:a14="http://schemas.microsoft.com/office/drawing/2010/main">
                  <a:noFill/>
                </a14:hiddenFill>
              </a:ext>
            </a:extLst>
          </p:spPr>
        </p:cxnSp>
        <p:sp>
          <p:nvSpPr>
            <p:cNvPr id="178" name="TextBox 89"/>
            <p:cNvSpPr txBox="1"/>
            <p:nvPr/>
          </p:nvSpPr>
          <p:spPr>
            <a:xfrm>
              <a:off x="4225" y="2838"/>
              <a:ext cx="362" cy="408"/>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3</a:t>
              </a:r>
              <a:r>
                <a:rPr lang="zh-CN" altLang="en-US" sz="675" b="1"/>
                <a:t>、转发账户信息查询请求</a:t>
              </a:r>
              <a:endParaRPr lang="zh-CN" altLang="en-US" sz="675" b="1"/>
            </a:p>
          </p:txBody>
        </p:sp>
      </p:grpSp>
      <p:grpSp>
        <p:nvGrpSpPr>
          <p:cNvPr id="179" name="Group 294"/>
          <p:cNvGrpSpPr/>
          <p:nvPr/>
        </p:nvGrpSpPr>
        <p:grpSpPr bwMode="auto">
          <a:xfrm>
            <a:off x="4893469" y="2952775"/>
            <a:ext cx="1082279" cy="1482328"/>
            <a:chOff x="3150" y="2359"/>
            <a:chExt cx="909" cy="1245"/>
          </a:xfrm>
        </p:grpSpPr>
        <p:cxnSp>
          <p:nvCxnSpPr>
            <p:cNvPr id="180" name="AutoShape 270"/>
            <p:cNvCxnSpPr>
              <a:cxnSpLocks noChangeShapeType="1"/>
            </p:cNvCxnSpPr>
            <p:nvPr/>
          </p:nvCxnSpPr>
          <p:spPr bwMode="auto">
            <a:xfrm rot="10800000" flipV="1">
              <a:off x="3152" y="2359"/>
              <a:ext cx="907" cy="1245"/>
            </a:xfrm>
            <a:prstGeom prst="bentConnector2">
              <a:avLst/>
            </a:prstGeom>
            <a:noFill/>
            <a:ln w="9525">
              <a:solidFill>
                <a:schemeClr val="tx1"/>
              </a:solidFill>
              <a:miter lim="800000"/>
              <a:tailEnd type="triangle" w="sm" len="lg"/>
            </a:ln>
            <a:extLst>
              <a:ext uri="{909E8E84-426E-40DD-AFC4-6F175D3DCCD1}">
                <a14:hiddenFill xmlns:a14="http://schemas.microsoft.com/office/drawing/2010/main">
                  <a:noFill/>
                </a14:hiddenFill>
              </a:ext>
            </a:extLst>
          </p:spPr>
        </p:cxnSp>
        <p:sp>
          <p:nvSpPr>
            <p:cNvPr id="181" name="TextBox 89"/>
            <p:cNvSpPr txBox="1"/>
            <p:nvPr/>
          </p:nvSpPr>
          <p:spPr>
            <a:xfrm>
              <a:off x="3150" y="2840"/>
              <a:ext cx="362" cy="408"/>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4</a:t>
              </a:r>
              <a:r>
                <a:rPr lang="zh-CN" altLang="en-US" sz="675" b="1"/>
                <a:t>、验证协议，返回账户信息</a:t>
              </a:r>
              <a:endParaRPr lang="zh-CN" altLang="en-US" sz="675" b="1"/>
            </a:p>
          </p:txBody>
        </p:sp>
      </p:grpSp>
      <p:grpSp>
        <p:nvGrpSpPr>
          <p:cNvPr id="182" name="Group 291"/>
          <p:cNvGrpSpPr/>
          <p:nvPr/>
        </p:nvGrpSpPr>
        <p:grpSpPr bwMode="auto">
          <a:xfrm>
            <a:off x="3006329" y="2949203"/>
            <a:ext cx="1368028" cy="1493044"/>
            <a:chOff x="1565" y="2356"/>
            <a:chExt cx="1149" cy="1254"/>
          </a:xfrm>
        </p:grpSpPr>
        <p:cxnSp>
          <p:nvCxnSpPr>
            <p:cNvPr id="183" name="AutoShape 272"/>
            <p:cNvCxnSpPr>
              <a:cxnSpLocks noChangeShapeType="1"/>
            </p:cNvCxnSpPr>
            <p:nvPr/>
          </p:nvCxnSpPr>
          <p:spPr bwMode="auto">
            <a:xfrm rot="5400000" flipH="1">
              <a:off x="1489" y="2432"/>
              <a:ext cx="1254" cy="1101"/>
            </a:xfrm>
            <a:prstGeom prst="bentConnector2">
              <a:avLst/>
            </a:prstGeom>
            <a:noFill/>
            <a:ln w="9525">
              <a:solidFill>
                <a:schemeClr val="tx1"/>
              </a:solidFill>
              <a:miter lim="800000"/>
              <a:tailEnd type="triangle" w="sm" len="lg"/>
            </a:ln>
            <a:extLst>
              <a:ext uri="{909E8E84-426E-40DD-AFC4-6F175D3DCCD1}">
                <a14:hiddenFill xmlns:a14="http://schemas.microsoft.com/office/drawing/2010/main">
                  <a:noFill/>
                </a14:hiddenFill>
              </a:ext>
            </a:extLst>
          </p:spPr>
        </p:cxnSp>
        <p:sp>
          <p:nvSpPr>
            <p:cNvPr id="184" name="TextBox 89"/>
            <p:cNvSpPr txBox="1"/>
            <p:nvPr/>
          </p:nvSpPr>
          <p:spPr>
            <a:xfrm>
              <a:off x="2352" y="2830"/>
              <a:ext cx="362" cy="408"/>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5</a:t>
              </a:r>
              <a:r>
                <a:rPr lang="zh-CN" altLang="en-US" sz="675" b="1"/>
                <a:t>、返回账户信息</a:t>
              </a:r>
              <a:endParaRPr lang="zh-CN" altLang="en-US" sz="675" b="1"/>
            </a:p>
          </p:txBody>
        </p:sp>
      </p:grpSp>
      <p:grpSp>
        <p:nvGrpSpPr>
          <p:cNvPr id="185" name="Group 285"/>
          <p:cNvGrpSpPr/>
          <p:nvPr/>
        </p:nvGrpSpPr>
        <p:grpSpPr bwMode="auto">
          <a:xfrm>
            <a:off x="2897982" y="1689521"/>
            <a:ext cx="431006" cy="1052513"/>
            <a:chOff x="1474" y="1298"/>
            <a:chExt cx="362" cy="884"/>
          </a:xfrm>
        </p:grpSpPr>
        <p:cxnSp>
          <p:nvCxnSpPr>
            <p:cNvPr id="186" name="AutoShape 273"/>
            <p:cNvCxnSpPr>
              <a:cxnSpLocks noChangeShapeType="1"/>
            </p:cNvCxnSpPr>
            <p:nvPr/>
          </p:nvCxnSpPr>
          <p:spPr bwMode="auto">
            <a:xfrm>
              <a:off x="1474" y="1298"/>
              <a:ext cx="0" cy="884"/>
            </a:xfrm>
            <a:prstGeom prst="straightConnector1">
              <a:avLst/>
            </a:prstGeom>
            <a:noFill/>
            <a:ln w="9525">
              <a:solidFill>
                <a:schemeClr val="tx1"/>
              </a:solidFill>
              <a:round/>
              <a:headEnd type="triangle" w="sm" len="lg"/>
              <a:tailEnd type="none" w="sm" len="lg"/>
            </a:ln>
            <a:extLst>
              <a:ext uri="{909E8E84-426E-40DD-AFC4-6F175D3DCCD1}">
                <a14:hiddenFill xmlns:a14="http://schemas.microsoft.com/office/drawing/2010/main">
                  <a:noFill/>
                </a14:hiddenFill>
              </a:ext>
            </a:extLst>
          </p:spPr>
        </p:cxnSp>
        <p:sp>
          <p:nvSpPr>
            <p:cNvPr id="187" name="TextBox 89"/>
            <p:cNvSpPr txBox="1"/>
            <p:nvPr/>
          </p:nvSpPr>
          <p:spPr>
            <a:xfrm>
              <a:off x="1474" y="1525"/>
              <a:ext cx="362" cy="408"/>
            </a:xfrm>
            <a:prstGeom prst="rect">
              <a:avLst/>
            </a:prstGeom>
            <a:noFill/>
          </p:spPr>
          <p:style>
            <a:lnRef idx="0">
              <a:scrgbClr r="0" g="0" b="0"/>
            </a:lnRef>
            <a:fillRef idx="0">
              <a:scrgbClr r="0" g="0" b="0"/>
            </a:fillRef>
            <a:effectRef idx="0">
              <a:scrgbClr r="0" g="0" b="0"/>
            </a:effectRef>
            <a:fontRef idx="minor">
              <a:schemeClr val="tx1"/>
            </a:fontRef>
          </p:style>
          <p:txBody>
            <a:bodyPr/>
            <a:lstStyle/>
            <a:p>
              <a:pPr>
                <a:defRPr/>
              </a:pPr>
              <a:r>
                <a:rPr lang="en-US" altLang="zh-CN" sz="675" b="1"/>
                <a:t>6</a:t>
              </a:r>
              <a:r>
                <a:rPr lang="zh-CN" altLang="en-US" sz="675" b="1"/>
                <a:t>、显示账户信息</a:t>
              </a:r>
              <a:endParaRPr lang="zh-CN" altLang="en-US" sz="675" b="1"/>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1835696" y="843558"/>
            <a:ext cx="4824536" cy="4299942"/>
          </a:xfrm>
          <a:prstGeom prst="rect">
            <a:avLst/>
          </a:prstGeom>
        </p:spPr>
      </p:pic>
      <p:sp>
        <p:nvSpPr>
          <p:cNvPr id="4" name="Rectangle 2"/>
          <p:cNvSpPr txBox="1">
            <a:spLocks noChangeArrowheads="1"/>
          </p:cNvSpPr>
          <p:nvPr/>
        </p:nvSpPr>
        <p:spPr bwMode="auto">
          <a:xfrm>
            <a:off x="467544" y="155293"/>
            <a:ext cx="6408712"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网联平台</a:t>
            </a: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成长史</a:t>
            </a:r>
            <a:endPar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标题 1"/>
          <p:cNvSpPr/>
          <p:nvPr/>
        </p:nvSpPr>
        <p:spPr>
          <a:xfrm>
            <a:off x="574353" y="204252"/>
            <a:ext cx="5750691" cy="445094"/>
          </a:xfrm>
          <a:prstGeom prst="rect">
            <a:avLst/>
          </a:prstGeom>
          <a:ln w="12700">
            <a:miter lim="400000"/>
          </a:ln>
        </p:spPr>
        <p:txBody>
          <a:bodyPr lIns="45718" tIns="45718" rIns="45718" bIns="45718">
            <a:noAutofit/>
          </a:bodyPr>
          <a:lstStyle/>
          <a:p>
            <a:pPr defTabSz="685800">
              <a:defRPr b="1">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400" b="1" dirty="0">
                <a:solidFill>
                  <a:srgbClr val="013C80"/>
                </a:solidFill>
                <a:latin typeface="微软雅黑" panose="020B0503020204020204" charset="-122"/>
                <a:ea typeface="微软雅黑" panose="020B0503020204020204" charset="-122"/>
                <a:cs typeface="微软雅黑" panose="020B0503020204020204" charset="-122"/>
              </a:rPr>
              <a:t>网联平台</a:t>
            </a:r>
            <a:r>
              <a:rPr lang="en-US" altLang="zh-CN" sz="2400" b="1" dirty="0" smtClean="0">
                <a:solidFill>
                  <a:srgbClr val="013C80"/>
                </a:solidFill>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013C80"/>
                </a:solidFill>
                <a:latin typeface="微软雅黑" panose="020B0503020204020204" charset="-122"/>
                <a:ea typeface="微软雅黑" panose="020B0503020204020204" charset="-122"/>
                <a:cs typeface="微软雅黑" panose="020B0503020204020204" charset="-122"/>
              </a:rPr>
              <a:t>未建设网</a:t>
            </a:r>
            <a:r>
              <a:rPr lang="zh-CN" altLang="en-US" sz="2400" b="1" dirty="0">
                <a:solidFill>
                  <a:srgbClr val="013C80"/>
                </a:solidFill>
                <a:latin typeface="微软雅黑" panose="020B0503020204020204" charset="-122"/>
                <a:ea typeface="微软雅黑" panose="020B0503020204020204" charset="-122"/>
                <a:cs typeface="微软雅黑" panose="020B0503020204020204" charset="-122"/>
              </a:rPr>
              <a:t>联平台前的交互模式</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endParaRPr>
          </a:p>
        </p:txBody>
      </p:sp>
      <p:sp>
        <p:nvSpPr>
          <p:cNvPr id="2" name="圆角矩形 1"/>
          <p:cNvSpPr/>
          <p:nvPr/>
        </p:nvSpPr>
        <p:spPr>
          <a:xfrm>
            <a:off x="812827" y="1251317"/>
            <a:ext cx="1670941" cy="408618"/>
          </a:xfrm>
          <a:prstGeom prst="roundRect">
            <a:avLst/>
          </a:prstGeom>
          <a:solidFill>
            <a:schemeClr val="accent2">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工 行</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4" name="圆角矩形 3"/>
          <p:cNvSpPr/>
          <p:nvPr/>
        </p:nvSpPr>
        <p:spPr>
          <a:xfrm>
            <a:off x="2771800" y="1251317"/>
            <a:ext cx="1670941" cy="408618"/>
          </a:xfrm>
          <a:prstGeom prst="roundRect">
            <a:avLst/>
          </a:prstGeom>
          <a:solidFill>
            <a:schemeClr val="accent2">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smtClean="0">
                <a:solidFill>
                  <a:schemeClr val="bg1"/>
                </a:solidFill>
                <a:latin typeface="微软雅黑" panose="020B0503020204020204" charset="-122"/>
                <a:ea typeface="微软雅黑" panose="020B0503020204020204" charset="-122"/>
                <a:cs typeface="微软雅黑" panose="020B0503020204020204" charset="-122"/>
              </a:rPr>
              <a:t>农</a:t>
            </a: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 行</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5" name="圆角矩形 4"/>
          <p:cNvSpPr/>
          <p:nvPr/>
        </p:nvSpPr>
        <p:spPr>
          <a:xfrm>
            <a:off x="4729409" y="1251317"/>
            <a:ext cx="1670941" cy="408618"/>
          </a:xfrm>
          <a:prstGeom prst="roundRect">
            <a:avLst/>
          </a:prstGeom>
          <a:solidFill>
            <a:schemeClr val="accent2">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smtClean="0">
                <a:solidFill>
                  <a:schemeClr val="bg1"/>
                </a:solidFill>
                <a:latin typeface="微软雅黑" panose="020B0503020204020204" charset="-122"/>
                <a:ea typeface="微软雅黑" panose="020B0503020204020204" charset="-122"/>
                <a:cs typeface="微软雅黑" panose="020B0503020204020204" charset="-122"/>
              </a:rPr>
              <a:t>中</a:t>
            </a: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 行</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6" name="圆角矩形 5"/>
          <p:cNvSpPr/>
          <p:nvPr/>
        </p:nvSpPr>
        <p:spPr>
          <a:xfrm>
            <a:off x="6706862" y="1251317"/>
            <a:ext cx="1670941" cy="408618"/>
          </a:xfrm>
          <a:prstGeom prst="roundRect">
            <a:avLst/>
          </a:prstGeom>
          <a:solidFill>
            <a:schemeClr val="accent2">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smtClean="0">
                <a:solidFill>
                  <a:schemeClr val="bg1"/>
                </a:solidFill>
                <a:latin typeface="微软雅黑" panose="020B0503020204020204" charset="-122"/>
                <a:ea typeface="微软雅黑" panose="020B0503020204020204" charset="-122"/>
                <a:cs typeface="微软雅黑" panose="020B0503020204020204" charset="-122"/>
              </a:rPr>
              <a:t>建</a:t>
            </a: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 行</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3" name="椭圆 2"/>
          <p:cNvSpPr/>
          <p:nvPr/>
        </p:nvSpPr>
        <p:spPr>
          <a:xfrm>
            <a:off x="1475656" y="2484453"/>
            <a:ext cx="1485740" cy="519345"/>
          </a:xfrm>
          <a:prstGeom prst="ellipse">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支付宝</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8" name="椭圆 7"/>
          <p:cNvSpPr/>
          <p:nvPr/>
        </p:nvSpPr>
        <p:spPr>
          <a:xfrm>
            <a:off x="3995936" y="2484453"/>
            <a:ext cx="1485740" cy="519345"/>
          </a:xfrm>
          <a:prstGeom prst="ellipse">
            <a:avLst/>
          </a:prstGeom>
          <a:solidFill>
            <a:schemeClr val="accent1">
              <a:lumMod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财付通</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9" name="椭圆 8"/>
          <p:cNvSpPr/>
          <p:nvPr/>
        </p:nvSpPr>
        <p:spPr>
          <a:xfrm>
            <a:off x="6400350" y="2484453"/>
            <a:ext cx="1485740" cy="519345"/>
          </a:xfrm>
          <a:prstGeom prst="ellipse">
            <a:avLst/>
          </a:prstGeom>
          <a:solidFill>
            <a:srgbClr val="6131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其他三方</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7" name="椭圆 6"/>
          <p:cNvSpPr/>
          <p:nvPr/>
        </p:nvSpPr>
        <p:spPr>
          <a:xfrm>
            <a:off x="2123728" y="3867894"/>
            <a:ext cx="1008112" cy="519345"/>
          </a:xfrm>
          <a:prstGeom prst="ellipse">
            <a:avLst/>
          </a:prstGeom>
          <a:solidFill>
            <a:schemeClr val="accent1">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商户</a:t>
            </a:r>
            <a:r>
              <a:rPr kumimoji="0" lang="en-US" altLang="zh-CN"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A</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 name="椭圆 10"/>
          <p:cNvSpPr/>
          <p:nvPr/>
        </p:nvSpPr>
        <p:spPr>
          <a:xfrm>
            <a:off x="4176817" y="3867894"/>
            <a:ext cx="1008112" cy="519345"/>
          </a:xfrm>
          <a:prstGeom prst="ellipse">
            <a:avLst/>
          </a:prstGeom>
          <a:solidFill>
            <a:schemeClr val="accent1">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商户</a:t>
            </a:r>
            <a:r>
              <a:rPr kumimoji="0" lang="en-US" altLang="zh-CN"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A</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 name="椭圆 11"/>
          <p:cNvSpPr/>
          <p:nvPr/>
        </p:nvSpPr>
        <p:spPr>
          <a:xfrm>
            <a:off x="6229906" y="3867894"/>
            <a:ext cx="1008112" cy="519345"/>
          </a:xfrm>
          <a:prstGeom prst="ellipse">
            <a:avLst/>
          </a:prstGeom>
          <a:solidFill>
            <a:schemeClr val="accent1">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商户</a:t>
            </a:r>
            <a:r>
              <a:rPr kumimoji="0" lang="en-US" altLang="zh-CN"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A</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cxnSp>
        <p:nvCxnSpPr>
          <p:cNvPr id="17" name="直线箭头连接符 16"/>
          <p:cNvCxnSpPr>
            <a:stCxn id="3" idx="0"/>
            <a:endCxn id="2" idx="2"/>
          </p:cNvCxnSpPr>
          <p:nvPr/>
        </p:nvCxnSpPr>
        <p:spPr>
          <a:xfrm flipH="1" flipV="1">
            <a:off x="1648298" y="1659935"/>
            <a:ext cx="570228" cy="824518"/>
          </a:xfrm>
          <a:prstGeom prst="straightConnector1">
            <a:avLst/>
          </a:prstGeom>
          <a:noFill/>
          <a:ln w="25400" cap="sq">
            <a:solidFill>
              <a:schemeClr val="accent2">
                <a:lumMod val="75000"/>
              </a:schemeClr>
            </a:solidFill>
            <a:prstDash val="solid"/>
            <a:round/>
            <a:headEnd w="lg" len="lg"/>
            <a:tailEnd type="stealth"/>
          </a:ln>
          <a:effectLst/>
          <a:sp3d/>
        </p:spPr>
        <p:style>
          <a:lnRef idx="0">
            <a:scrgbClr r="0" g="0" b="0"/>
          </a:lnRef>
          <a:fillRef idx="0">
            <a:scrgbClr r="0" g="0" b="0"/>
          </a:fillRef>
          <a:effectRef idx="0">
            <a:scrgbClr r="0" g="0" b="0"/>
          </a:effectRef>
          <a:fontRef idx="none"/>
        </p:style>
      </p:cxnSp>
      <p:cxnSp>
        <p:nvCxnSpPr>
          <p:cNvPr id="20" name="直线箭头连接符 19"/>
          <p:cNvCxnSpPr>
            <a:stCxn id="3" idx="0"/>
            <a:endCxn id="4" idx="2"/>
          </p:cNvCxnSpPr>
          <p:nvPr/>
        </p:nvCxnSpPr>
        <p:spPr>
          <a:xfrm flipV="1">
            <a:off x="2218526" y="1659935"/>
            <a:ext cx="1388745" cy="824518"/>
          </a:xfrm>
          <a:prstGeom prst="straightConnector1">
            <a:avLst/>
          </a:prstGeom>
          <a:noFill/>
          <a:ln w="25400" cap="flat">
            <a:solidFill>
              <a:schemeClr val="accent2">
                <a:lumMod val="7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22" name="直线箭头连接符 21"/>
          <p:cNvCxnSpPr>
            <a:stCxn id="3" idx="0"/>
            <a:endCxn id="5" idx="2"/>
          </p:cNvCxnSpPr>
          <p:nvPr/>
        </p:nvCxnSpPr>
        <p:spPr>
          <a:xfrm flipV="1">
            <a:off x="2218526" y="1659935"/>
            <a:ext cx="3346354" cy="824518"/>
          </a:xfrm>
          <a:prstGeom prst="straightConnector1">
            <a:avLst/>
          </a:prstGeom>
          <a:noFill/>
          <a:ln w="25400" cap="flat">
            <a:solidFill>
              <a:schemeClr val="accent2">
                <a:lumMod val="7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24" name="直线箭头连接符 23"/>
          <p:cNvCxnSpPr>
            <a:stCxn id="3" idx="0"/>
            <a:endCxn id="6" idx="2"/>
          </p:cNvCxnSpPr>
          <p:nvPr/>
        </p:nvCxnSpPr>
        <p:spPr>
          <a:xfrm flipV="1">
            <a:off x="2218526" y="1659935"/>
            <a:ext cx="5323807" cy="824518"/>
          </a:xfrm>
          <a:prstGeom prst="straightConnector1">
            <a:avLst/>
          </a:prstGeom>
          <a:noFill/>
          <a:ln w="25400" cap="flat">
            <a:solidFill>
              <a:schemeClr val="accent2">
                <a:lumMod val="7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26" name="直线箭头连接符 25"/>
          <p:cNvCxnSpPr>
            <a:stCxn id="8" idx="0"/>
            <a:endCxn id="2" idx="2"/>
          </p:cNvCxnSpPr>
          <p:nvPr/>
        </p:nvCxnSpPr>
        <p:spPr>
          <a:xfrm flipH="1" flipV="1">
            <a:off x="1648298" y="1659935"/>
            <a:ext cx="3090508" cy="824518"/>
          </a:xfrm>
          <a:prstGeom prst="straightConnector1">
            <a:avLst/>
          </a:prstGeom>
          <a:noFill/>
          <a:ln w="25400" cap="flat">
            <a:solidFill>
              <a:schemeClr val="accent5">
                <a:lumMod val="2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28" name="直线箭头连接符 27"/>
          <p:cNvCxnSpPr>
            <a:stCxn id="8" idx="0"/>
            <a:endCxn id="4" idx="2"/>
          </p:cNvCxnSpPr>
          <p:nvPr/>
        </p:nvCxnSpPr>
        <p:spPr>
          <a:xfrm flipH="1" flipV="1">
            <a:off x="3607271" y="1659935"/>
            <a:ext cx="1131535" cy="824518"/>
          </a:xfrm>
          <a:prstGeom prst="straightConnector1">
            <a:avLst/>
          </a:prstGeom>
          <a:noFill/>
          <a:ln w="25400" cap="flat">
            <a:solidFill>
              <a:schemeClr val="accent5">
                <a:lumMod val="2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30" name="直线箭头连接符 29"/>
          <p:cNvCxnSpPr>
            <a:stCxn id="8" idx="0"/>
            <a:endCxn id="5" idx="2"/>
          </p:cNvCxnSpPr>
          <p:nvPr/>
        </p:nvCxnSpPr>
        <p:spPr>
          <a:xfrm flipV="1">
            <a:off x="4738806" y="1659935"/>
            <a:ext cx="826074" cy="824518"/>
          </a:xfrm>
          <a:prstGeom prst="straightConnector1">
            <a:avLst/>
          </a:prstGeom>
          <a:noFill/>
          <a:ln w="25400" cap="flat">
            <a:solidFill>
              <a:schemeClr val="accent5">
                <a:lumMod val="2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32" name="直线箭头连接符 31"/>
          <p:cNvCxnSpPr>
            <a:stCxn id="8" idx="0"/>
            <a:endCxn id="6" idx="2"/>
          </p:cNvCxnSpPr>
          <p:nvPr/>
        </p:nvCxnSpPr>
        <p:spPr>
          <a:xfrm flipV="1">
            <a:off x="4738806" y="1659935"/>
            <a:ext cx="2803527" cy="824518"/>
          </a:xfrm>
          <a:prstGeom prst="straightConnector1">
            <a:avLst/>
          </a:prstGeom>
          <a:noFill/>
          <a:ln w="25400" cap="flat">
            <a:solidFill>
              <a:schemeClr val="accent5">
                <a:lumMod val="2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37" name="直线箭头连接符 36"/>
          <p:cNvCxnSpPr>
            <a:stCxn id="9" idx="0"/>
            <a:endCxn id="6" idx="2"/>
          </p:cNvCxnSpPr>
          <p:nvPr/>
        </p:nvCxnSpPr>
        <p:spPr>
          <a:xfrm flipV="1">
            <a:off x="7143220" y="1659935"/>
            <a:ext cx="399113" cy="824518"/>
          </a:xfrm>
          <a:prstGeom prst="straightConnector1">
            <a:avLst/>
          </a:prstGeom>
          <a:noFill/>
          <a:ln w="25400" cap="flat">
            <a:solidFill>
              <a:srgbClr val="613144"/>
            </a:solidFill>
            <a:prstDash val="solid"/>
            <a:round/>
            <a:tailEnd type="triangle"/>
          </a:ln>
          <a:effectLst/>
          <a:sp3d/>
        </p:spPr>
        <p:style>
          <a:lnRef idx="0">
            <a:scrgbClr r="0" g="0" b="0"/>
          </a:lnRef>
          <a:fillRef idx="0">
            <a:scrgbClr r="0" g="0" b="0"/>
          </a:fillRef>
          <a:effectRef idx="0">
            <a:scrgbClr r="0" g="0" b="0"/>
          </a:effectRef>
          <a:fontRef idx="none"/>
        </p:style>
      </p:cxnSp>
      <p:cxnSp>
        <p:nvCxnSpPr>
          <p:cNvPr id="39" name="直线箭头连接符 38"/>
          <p:cNvCxnSpPr>
            <a:stCxn id="9" idx="0"/>
            <a:endCxn id="5" idx="2"/>
          </p:cNvCxnSpPr>
          <p:nvPr/>
        </p:nvCxnSpPr>
        <p:spPr>
          <a:xfrm flipH="1" flipV="1">
            <a:off x="5564880" y="1659935"/>
            <a:ext cx="1578340" cy="824518"/>
          </a:xfrm>
          <a:prstGeom prst="straightConnector1">
            <a:avLst/>
          </a:prstGeom>
          <a:noFill/>
          <a:ln w="25400" cap="flat">
            <a:solidFill>
              <a:srgbClr val="613144"/>
            </a:solidFill>
            <a:prstDash val="solid"/>
            <a:round/>
            <a:tailEnd type="triangle"/>
          </a:ln>
          <a:effectLst/>
          <a:sp3d/>
        </p:spPr>
        <p:style>
          <a:lnRef idx="0">
            <a:scrgbClr r="0" g="0" b="0"/>
          </a:lnRef>
          <a:fillRef idx="0">
            <a:scrgbClr r="0" g="0" b="0"/>
          </a:fillRef>
          <a:effectRef idx="0">
            <a:scrgbClr r="0" g="0" b="0"/>
          </a:effectRef>
          <a:fontRef idx="none"/>
        </p:style>
      </p:cxnSp>
      <p:cxnSp>
        <p:nvCxnSpPr>
          <p:cNvPr id="41" name="直线箭头连接符 40"/>
          <p:cNvCxnSpPr>
            <a:stCxn id="9" idx="0"/>
            <a:endCxn id="4" idx="2"/>
          </p:cNvCxnSpPr>
          <p:nvPr/>
        </p:nvCxnSpPr>
        <p:spPr>
          <a:xfrm flipH="1" flipV="1">
            <a:off x="3607271" y="1659935"/>
            <a:ext cx="3535949" cy="824518"/>
          </a:xfrm>
          <a:prstGeom prst="straightConnector1">
            <a:avLst/>
          </a:prstGeom>
          <a:noFill/>
          <a:ln w="25400" cap="flat">
            <a:solidFill>
              <a:srgbClr val="613144"/>
            </a:solidFill>
            <a:prstDash val="solid"/>
            <a:round/>
            <a:tailEnd type="triangle"/>
          </a:ln>
          <a:effectLst/>
          <a:sp3d/>
        </p:spPr>
        <p:style>
          <a:lnRef idx="0">
            <a:scrgbClr r="0" g="0" b="0"/>
          </a:lnRef>
          <a:fillRef idx="0">
            <a:scrgbClr r="0" g="0" b="0"/>
          </a:fillRef>
          <a:effectRef idx="0">
            <a:scrgbClr r="0" g="0" b="0"/>
          </a:effectRef>
          <a:fontRef idx="none"/>
        </p:style>
      </p:cxnSp>
      <p:cxnSp>
        <p:nvCxnSpPr>
          <p:cNvPr id="44" name="直线箭头连接符 43"/>
          <p:cNvCxnSpPr>
            <a:stCxn id="9" idx="0"/>
            <a:endCxn id="2" idx="2"/>
          </p:cNvCxnSpPr>
          <p:nvPr/>
        </p:nvCxnSpPr>
        <p:spPr>
          <a:xfrm flipH="1" flipV="1">
            <a:off x="1648298" y="1659935"/>
            <a:ext cx="5494922" cy="824518"/>
          </a:xfrm>
          <a:prstGeom prst="straightConnector1">
            <a:avLst/>
          </a:prstGeom>
          <a:noFill/>
          <a:ln w="25400" cap="flat">
            <a:solidFill>
              <a:srgbClr val="613144"/>
            </a:solidFill>
            <a:prstDash val="solid"/>
            <a:round/>
            <a:tailEnd type="triangle"/>
          </a:ln>
          <a:effectLst/>
          <a:sp3d/>
        </p:spPr>
        <p:style>
          <a:lnRef idx="0">
            <a:scrgbClr r="0" g="0" b="0"/>
          </a:lnRef>
          <a:fillRef idx="0">
            <a:scrgbClr r="0" g="0" b="0"/>
          </a:fillRef>
          <a:effectRef idx="0">
            <a:scrgbClr r="0" g="0" b="0"/>
          </a:effectRef>
          <a:fontRef idx="none"/>
        </p:style>
      </p:cxnSp>
      <p:cxnSp>
        <p:nvCxnSpPr>
          <p:cNvPr id="47" name="直线箭头连接符 46"/>
          <p:cNvCxnSpPr>
            <a:stCxn id="7" idx="0"/>
            <a:endCxn id="3" idx="4"/>
          </p:cNvCxnSpPr>
          <p:nvPr/>
        </p:nvCxnSpPr>
        <p:spPr>
          <a:xfrm flipH="1" flipV="1">
            <a:off x="2218526" y="3003798"/>
            <a:ext cx="409258"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0" name="直线箭头连接符 49"/>
          <p:cNvCxnSpPr>
            <a:stCxn id="7" idx="0"/>
            <a:endCxn id="8" idx="4"/>
          </p:cNvCxnSpPr>
          <p:nvPr/>
        </p:nvCxnSpPr>
        <p:spPr>
          <a:xfrm flipV="1">
            <a:off x="2627784" y="3003798"/>
            <a:ext cx="2111022"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2" name="直线箭头连接符 51"/>
          <p:cNvCxnSpPr>
            <a:stCxn id="7" idx="0"/>
            <a:endCxn id="9" idx="4"/>
          </p:cNvCxnSpPr>
          <p:nvPr/>
        </p:nvCxnSpPr>
        <p:spPr>
          <a:xfrm flipV="1">
            <a:off x="2627784" y="3003798"/>
            <a:ext cx="4515436"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4" name="直线箭头连接符 53"/>
          <p:cNvCxnSpPr>
            <a:stCxn id="11" idx="0"/>
            <a:endCxn id="8" idx="4"/>
          </p:cNvCxnSpPr>
          <p:nvPr/>
        </p:nvCxnSpPr>
        <p:spPr>
          <a:xfrm flipV="1">
            <a:off x="4680873" y="3003798"/>
            <a:ext cx="57933"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6" name="直线箭头连接符 55"/>
          <p:cNvCxnSpPr>
            <a:stCxn id="11" idx="0"/>
            <a:endCxn id="9" idx="4"/>
          </p:cNvCxnSpPr>
          <p:nvPr/>
        </p:nvCxnSpPr>
        <p:spPr>
          <a:xfrm flipV="1">
            <a:off x="4680873" y="3003798"/>
            <a:ext cx="2462347"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8" name="直线箭头连接符 57"/>
          <p:cNvCxnSpPr>
            <a:stCxn id="11" idx="0"/>
            <a:endCxn id="3" idx="4"/>
          </p:cNvCxnSpPr>
          <p:nvPr/>
        </p:nvCxnSpPr>
        <p:spPr>
          <a:xfrm flipH="1" flipV="1">
            <a:off x="2218526" y="3003798"/>
            <a:ext cx="2462347"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2" name="直线箭头连接符 61"/>
          <p:cNvCxnSpPr>
            <a:stCxn id="12" idx="0"/>
            <a:endCxn id="9" idx="4"/>
          </p:cNvCxnSpPr>
          <p:nvPr/>
        </p:nvCxnSpPr>
        <p:spPr>
          <a:xfrm flipV="1">
            <a:off x="6733962" y="3003798"/>
            <a:ext cx="409258"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40" name="直线箭头连接符 639"/>
          <p:cNvCxnSpPr>
            <a:stCxn id="12" idx="0"/>
            <a:endCxn id="8" idx="4"/>
          </p:cNvCxnSpPr>
          <p:nvPr/>
        </p:nvCxnSpPr>
        <p:spPr>
          <a:xfrm flipH="1" flipV="1">
            <a:off x="4738806" y="3003798"/>
            <a:ext cx="1995156"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42" name="直线箭头连接符 641"/>
          <p:cNvCxnSpPr>
            <a:stCxn id="12" idx="0"/>
            <a:endCxn id="3" idx="4"/>
          </p:cNvCxnSpPr>
          <p:nvPr/>
        </p:nvCxnSpPr>
        <p:spPr>
          <a:xfrm flipH="1" flipV="1">
            <a:off x="2218526" y="3003798"/>
            <a:ext cx="4515436"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标题 1"/>
          <p:cNvSpPr/>
          <p:nvPr/>
        </p:nvSpPr>
        <p:spPr>
          <a:xfrm>
            <a:off x="588364" y="218638"/>
            <a:ext cx="5423796" cy="445094"/>
          </a:xfrm>
          <a:prstGeom prst="rect">
            <a:avLst/>
          </a:prstGeom>
          <a:ln w="12700">
            <a:miter lim="400000"/>
          </a:ln>
        </p:spPr>
        <p:txBody>
          <a:bodyPr lIns="45718" tIns="45718" rIns="45718" bIns="45718">
            <a:noAutofit/>
          </a:bodyPr>
          <a:lstStyle>
            <a:lvl1pPr defTabSz="685800">
              <a:defRPr b="1">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400" dirty="0">
                <a:latin typeface="微软雅黑" panose="020B0503020204020204" charset="-122"/>
                <a:ea typeface="微软雅黑" panose="020B0503020204020204" charset="-122"/>
                <a:cs typeface="微软雅黑" panose="020B0503020204020204" charset="-122"/>
              </a:rPr>
              <a:t>网联平台</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建设</a:t>
            </a:r>
            <a:r>
              <a:rPr lang="zh-CN" altLang="en-US" sz="2400" dirty="0" smtClean="0">
                <a:latin typeface="微软雅黑" panose="020B0503020204020204" charset="-122"/>
                <a:ea typeface="微软雅黑" panose="020B0503020204020204" charset="-122"/>
                <a:cs typeface="微软雅黑" panose="020B0503020204020204" charset="-122"/>
              </a:rPr>
              <a:t>网</a:t>
            </a:r>
            <a:r>
              <a:rPr lang="zh-CN" altLang="en-US" sz="2400" dirty="0">
                <a:latin typeface="微软雅黑" panose="020B0503020204020204" charset="-122"/>
                <a:ea typeface="微软雅黑" panose="020B0503020204020204" charset="-122"/>
                <a:cs typeface="微软雅黑" panose="020B0503020204020204" charset="-122"/>
              </a:rPr>
              <a:t>联平台后的交互模式</a:t>
            </a:r>
            <a:endParaRPr sz="2400" dirty="0">
              <a:latin typeface="微软雅黑" panose="020B0503020204020204" charset="-122"/>
              <a:ea typeface="微软雅黑" panose="020B0503020204020204" charset="-122"/>
              <a:cs typeface="微软雅黑" panose="020B0503020204020204" charset="-122"/>
            </a:endParaRPr>
          </a:p>
        </p:txBody>
      </p:sp>
      <p:sp>
        <p:nvSpPr>
          <p:cNvPr id="3" name="圆角矩形 2"/>
          <p:cNvSpPr/>
          <p:nvPr/>
        </p:nvSpPr>
        <p:spPr>
          <a:xfrm>
            <a:off x="812827" y="987574"/>
            <a:ext cx="1670941" cy="408618"/>
          </a:xfrm>
          <a:prstGeom prst="roundRect">
            <a:avLst/>
          </a:prstGeom>
          <a:solidFill>
            <a:schemeClr val="accent2">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工 行</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4" name="圆角矩形 3"/>
          <p:cNvSpPr/>
          <p:nvPr/>
        </p:nvSpPr>
        <p:spPr>
          <a:xfrm>
            <a:off x="2771800" y="987574"/>
            <a:ext cx="1670941" cy="408618"/>
          </a:xfrm>
          <a:prstGeom prst="roundRect">
            <a:avLst/>
          </a:prstGeom>
          <a:solidFill>
            <a:schemeClr val="accent2">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smtClean="0">
                <a:solidFill>
                  <a:schemeClr val="bg1"/>
                </a:solidFill>
                <a:latin typeface="微软雅黑" panose="020B0503020204020204" charset="-122"/>
                <a:ea typeface="微软雅黑" panose="020B0503020204020204" charset="-122"/>
                <a:cs typeface="微软雅黑" panose="020B0503020204020204" charset="-122"/>
              </a:rPr>
              <a:t>农</a:t>
            </a: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 行</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5" name="圆角矩形 4"/>
          <p:cNvSpPr/>
          <p:nvPr/>
        </p:nvSpPr>
        <p:spPr>
          <a:xfrm>
            <a:off x="4729409" y="987574"/>
            <a:ext cx="1670941" cy="408618"/>
          </a:xfrm>
          <a:prstGeom prst="roundRect">
            <a:avLst/>
          </a:prstGeom>
          <a:solidFill>
            <a:schemeClr val="accent2">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smtClean="0">
                <a:solidFill>
                  <a:schemeClr val="bg1"/>
                </a:solidFill>
                <a:latin typeface="微软雅黑" panose="020B0503020204020204" charset="-122"/>
                <a:ea typeface="微软雅黑" panose="020B0503020204020204" charset="-122"/>
                <a:cs typeface="微软雅黑" panose="020B0503020204020204" charset="-122"/>
              </a:rPr>
              <a:t>中</a:t>
            </a: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 行</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6" name="圆角矩形 5"/>
          <p:cNvSpPr/>
          <p:nvPr/>
        </p:nvSpPr>
        <p:spPr>
          <a:xfrm>
            <a:off x="6706862" y="987574"/>
            <a:ext cx="1670941" cy="408618"/>
          </a:xfrm>
          <a:prstGeom prst="roundRect">
            <a:avLst/>
          </a:prstGeom>
          <a:solidFill>
            <a:schemeClr val="accent2">
              <a:lumMod val="7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smtClean="0">
                <a:solidFill>
                  <a:schemeClr val="bg1"/>
                </a:solidFill>
                <a:latin typeface="微软雅黑" panose="020B0503020204020204" charset="-122"/>
                <a:ea typeface="微软雅黑" panose="020B0503020204020204" charset="-122"/>
                <a:cs typeface="微软雅黑" panose="020B0503020204020204" charset="-122"/>
              </a:rPr>
              <a:t>建</a:t>
            </a: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 行</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7" name="圆角矩形 6"/>
          <p:cNvSpPr/>
          <p:nvPr/>
        </p:nvSpPr>
        <p:spPr>
          <a:xfrm>
            <a:off x="2771800" y="1983971"/>
            <a:ext cx="3628550" cy="408618"/>
          </a:xfrm>
          <a:prstGeom prst="roundRect">
            <a:avLst/>
          </a:prstGeom>
          <a:solidFill>
            <a:schemeClr val="accent6">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网  联</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9" name="椭圆 8"/>
          <p:cNvSpPr/>
          <p:nvPr/>
        </p:nvSpPr>
        <p:spPr>
          <a:xfrm>
            <a:off x="1475656" y="3003798"/>
            <a:ext cx="1485740" cy="519345"/>
          </a:xfrm>
          <a:prstGeom prst="ellipse">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支付宝</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0" name="椭圆 9"/>
          <p:cNvSpPr/>
          <p:nvPr/>
        </p:nvSpPr>
        <p:spPr>
          <a:xfrm>
            <a:off x="3995936" y="3003798"/>
            <a:ext cx="1485740" cy="519345"/>
          </a:xfrm>
          <a:prstGeom prst="ellipse">
            <a:avLst/>
          </a:prstGeom>
          <a:solidFill>
            <a:schemeClr val="accent1">
              <a:lumMod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财付通</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 name="椭圆 10"/>
          <p:cNvSpPr/>
          <p:nvPr/>
        </p:nvSpPr>
        <p:spPr>
          <a:xfrm>
            <a:off x="6400350" y="3003798"/>
            <a:ext cx="1485740" cy="519345"/>
          </a:xfrm>
          <a:prstGeom prst="ellipse">
            <a:avLst/>
          </a:prstGeom>
          <a:solidFill>
            <a:srgbClr val="6131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其他三方</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 name="椭圆 11"/>
          <p:cNvSpPr/>
          <p:nvPr/>
        </p:nvSpPr>
        <p:spPr>
          <a:xfrm>
            <a:off x="2123728" y="4387239"/>
            <a:ext cx="1008112" cy="519345"/>
          </a:xfrm>
          <a:prstGeom prst="ellipse">
            <a:avLst/>
          </a:prstGeom>
          <a:solidFill>
            <a:schemeClr val="accent1">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商户</a:t>
            </a:r>
            <a:r>
              <a:rPr kumimoji="0" lang="en-US" altLang="zh-CN"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A</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3" name="椭圆 12"/>
          <p:cNvSpPr/>
          <p:nvPr/>
        </p:nvSpPr>
        <p:spPr>
          <a:xfrm>
            <a:off x="4176817" y="4387239"/>
            <a:ext cx="1008112" cy="519345"/>
          </a:xfrm>
          <a:prstGeom prst="ellipse">
            <a:avLst/>
          </a:prstGeom>
          <a:solidFill>
            <a:schemeClr val="accent1">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商户</a:t>
            </a:r>
            <a:r>
              <a:rPr kumimoji="0" lang="en-US" altLang="zh-CN"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A</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4" name="椭圆 13"/>
          <p:cNvSpPr/>
          <p:nvPr/>
        </p:nvSpPr>
        <p:spPr>
          <a:xfrm>
            <a:off x="6229906" y="4387239"/>
            <a:ext cx="1008112" cy="519345"/>
          </a:xfrm>
          <a:prstGeom prst="ellipse">
            <a:avLst/>
          </a:prstGeom>
          <a:solidFill>
            <a:schemeClr val="accent1">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商户</a:t>
            </a:r>
            <a:r>
              <a:rPr kumimoji="0" lang="en-US" altLang="zh-CN" sz="1800" b="0"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A</a:t>
            </a:r>
            <a:endParaRPr kumimoji="0" lang="zh-CN" altLang="en-US" sz="1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cxnSp>
        <p:nvCxnSpPr>
          <p:cNvPr id="15" name="直线箭头连接符 14"/>
          <p:cNvCxnSpPr>
            <a:stCxn id="14" idx="0"/>
            <a:endCxn id="10" idx="4"/>
          </p:cNvCxnSpPr>
          <p:nvPr/>
        </p:nvCxnSpPr>
        <p:spPr>
          <a:xfrm flipH="1" flipV="1">
            <a:off x="2218526" y="3523143"/>
            <a:ext cx="409258"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6" name="直线箭头连接符 15"/>
          <p:cNvCxnSpPr>
            <a:stCxn id="14" idx="0"/>
            <a:endCxn id="15" idx="4"/>
          </p:cNvCxnSpPr>
          <p:nvPr/>
        </p:nvCxnSpPr>
        <p:spPr>
          <a:xfrm flipV="1">
            <a:off x="2627784" y="3523143"/>
            <a:ext cx="2111022"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7" name="直线箭头连接符 16"/>
          <p:cNvCxnSpPr>
            <a:stCxn id="14" idx="0"/>
            <a:endCxn id="16" idx="4"/>
          </p:cNvCxnSpPr>
          <p:nvPr/>
        </p:nvCxnSpPr>
        <p:spPr>
          <a:xfrm flipV="1">
            <a:off x="2627784" y="3523143"/>
            <a:ext cx="4515436"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8" name="直线箭头连接符 17"/>
          <p:cNvCxnSpPr>
            <a:stCxn id="18" idx="0"/>
            <a:endCxn id="15" idx="4"/>
          </p:cNvCxnSpPr>
          <p:nvPr/>
        </p:nvCxnSpPr>
        <p:spPr>
          <a:xfrm flipV="1">
            <a:off x="4680873" y="3523143"/>
            <a:ext cx="57933"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9" name="直线箭头连接符 18"/>
          <p:cNvCxnSpPr>
            <a:stCxn id="18" idx="0"/>
            <a:endCxn id="16" idx="4"/>
          </p:cNvCxnSpPr>
          <p:nvPr/>
        </p:nvCxnSpPr>
        <p:spPr>
          <a:xfrm flipV="1">
            <a:off x="4680873" y="3523143"/>
            <a:ext cx="2462347"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0" name="直线箭头连接符 19"/>
          <p:cNvCxnSpPr>
            <a:stCxn id="18" idx="0"/>
            <a:endCxn id="10" idx="4"/>
          </p:cNvCxnSpPr>
          <p:nvPr/>
        </p:nvCxnSpPr>
        <p:spPr>
          <a:xfrm flipH="1" flipV="1">
            <a:off x="2218526" y="3523143"/>
            <a:ext cx="2462347"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1" name="直线箭头连接符 20"/>
          <p:cNvCxnSpPr>
            <a:stCxn id="19" idx="0"/>
            <a:endCxn id="16" idx="4"/>
          </p:cNvCxnSpPr>
          <p:nvPr/>
        </p:nvCxnSpPr>
        <p:spPr>
          <a:xfrm flipV="1">
            <a:off x="6733962" y="3523143"/>
            <a:ext cx="409258"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2" name="直线箭头连接符 21"/>
          <p:cNvCxnSpPr>
            <a:stCxn id="19" idx="0"/>
            <a:endCxn id="15" idx="4"/>
          </p:cNvCxnSpPr>
          <p:nvPr/>
        </p:nvCxnSpPr>
        <p:spPr>
          <a:xfrm flipH="1" flipV="1">
            <a:off x="4738806" y="3523143"/>
            <a:ext cx="1995156"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直线箭头连接符 22"/>
          <p:cNvCxnSpPr>
            <a:stCxn id="19" idx="0"/>
            <a:endCxn id="10" idx="4"/>
          </p:cNvCxnSpPr>
          <p:nvPr/>
        </p:nvCxnSpPr>
        <p:spPr>
          <a:xfrm flipH="1" flipV="1">
            <a:off x="2218526" y="3523143"/>
            <a:ext cx="4515436" cy="864096"/>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4" name="直线箭头连接符 23"/>
          <p:cNvCxnSpPr>
            <a:stCxn id="11" idx="0"/>
            <a:endCxn id="7" idx="2"/>
          </p:cNvCxnSpPr>
          <p:nvPr/>
        </p:nvCxnSpPr>
        <p:spPr>
          <a:xfrm flipH="1" flipV="1">
            <a:off x="4586075" y="2392589"/>
            <a:ext cx="2557145" cy="611209"/>
          </a:xfrm>
          <a:prstGeom prst="straightConnector1">
            <a:avLst/>
          </a:prstGeom>
          <a:noFill/>
          <a:ln w="25400" cap="flat">
            <a:solidFill>
              <a:srgbClr val="613144"/>
            </a:solidFill>
            <a:prstDash val="solid"/>
            <a:round/>
            <a:tailEnd type="triangle"/>
          </a:ln>
          <a:effectLst/>
          <a:sp3d/>
        </p:spPr>
        <p:style>
          <a:lnRef idx="0">
            <a:scrgbClr r="0" g="0" b="0"/>
          </a:lnRef>
          <a:fillRef idx="0">
            <a:scrgbClr r="0" g="0" b="0"/>
          </a:fillRef>
          <a:effectRef idx="0">
            <a:scrgbClr r="0" g="0" b="0"/>
          </a:effectRef>
          <a:fontRef idx="none"/>
        </p:style>
      </p:cxnSp>
      <p:cxnSp>
        <p:nvCxnSpPr>
          <p:cNvPr id="26" name="直线箭头连接符 25"/>
          <p:cNvCxnSpPr>
            <a:stCxn id="10" idx="0"/>
            <a:endCxn id="7" idx="2"/>
          </p:cNvCxnSpPr>
          <p:nvPr/>
        </p:nvCxnSpPr>
        <p:spPr>
          <a:xfrm flipH="1" flipV="1">
            <a:off x="4586075" y="2392589"/>
            <a:ext cx="152731" cy="611209"/>
          </a:xfrm>
          <a:prstGeom prst="straightConnector1">
            <a:avLst/>
          </a:prstGeom>
          <a:noFill/>
          <a:ln w="25400" cap="flat">
            <a:solidFill>
              <a:schemeClr val="accent5">
                <a:lumMod val="2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28" name="直线箭头连接符 27"/>
          <p:cNvCxnSpPr>
            <a:stCxn id="9" idx="0"/>
          </p:cNvCxnSpPr>
          <p:nvPr/>
        </p:nvCxnSpPr>
        <p:spPr>
          <a:xfrm flipV="1">
            <a:off x="2218526" y="2392589"/>
            <a:ext cx="2462347" cy="611209"/>
          </a:xfrm>
          <a:prstGeom prst="straightConnector1">
            <a:avLst/>
          </a:prstGeom>
          <a:noFill/>
          <a:ln w="25400" cap="flat">
            <a:solidFill>
              <a:srgbClr val="0070C0"/>
            </a:solidFill>
            <a:prstDash val="solid"/>
            <a:round/>
            <a:tailEnd type="triangle"/>
          </a:ln>
          <a:effectLst/>
          <a:sp3d/>
        </p:spPr>
        <p:style>
          <a:lnRef idx="0">
            <a:scrgbClr r="0" g="0" b="0"/>
          </a:lnRef>
          <a:fillRef idx="0">
            <a:scrgbClr r="0" g="0" b="0"/>
          </a:fillRef>
          <a:effectRef idx="0">
            <a:scrgbClr r="0" g="0" b="0"/>
          </a:effectRef>
          <a:fontRef idx="none"/>
        </p:style>
      </p:cxnSp>
      <p:cxnSp>
        <p:nvCxnSpPr>
          <p:cNvPr id="32" name="直线箭头连接符 31"/>
          <p:cNvCxnSpPr>
            <a:stCxn id="7" idx="0"/>
          </p:cNvCxnSpPr>
          <p:nvPr/>
        </p:nvCxnSpPr>
        <p:spPr>
          <a:xfrm flipH="1" flipV="1">
            <a:off x="1619672" y="1396192"/>
            <a:ext cx="2966403" cy="587779"/>
          </a:xfrm>
          <a:prstGeom prst="straightConnector1">
            <a:avLst/>
          </a:prstGeom>
          <a:noFill/>
          <a:ln w="25400" cap="flat">
            <a:solidFill>
              <a:schemeClr val="accent2">
                <a:lumMod val="40000"/>
                <a:lumOff val="60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34" name="直线箭头连接符 33"/>
          <p:cNvCxnSpPr>
            <a:stCxn id="7" idx="0"/>
            <a:endCxn id="4" idx="2"/>
          </p:cNvCxnSpPr>
          <p:nvPr/>
        </p:nvCxnSpPr>
        <p:spPr>
          <a:xfrm flipH="1" flipV="1">
            <a:off x="3607271" y="1396192"/>
            <a:ext cx="978804" cy="587779"/>
          </a:xfrm>
          <a:prstGeom prst="straightConnector1">
            <a:avLst/>
          </a:prstGeom>
          <a:noFill/>
          <a:ln w="25400" cap="flat">
            <a:solidFill>
              <a:schemeClr val="accent2">
                <a:lumMod val="40000"/>
                <a:lumOff val="60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38" name="直线箭头连接符 37"/>
          <p:cNvCxnSpPr>
            <a:stCxn id="7" idx="0"/>
            <a:endCxn id="5" idx="2"/>
          </p:cNvCxnSpPr>
          <p:nvPr/>
        </p:nvCxnSpPr>
        <p:spPr>
          <a:xfrm flipV="1">
            <a:off x="4586075" y="1396192"/>
            <a:ext cx="978805" cy="587779"/>
          </a:xfrm>
          <a:prstGeom prst="straightConnector1">
            <a:avLst/>
          </a:prstGeom>
          <a:noFill/>
          <a:ln w="25400" cap="flat">
            <a:solidFill>
              <a:schemeClr val="accent2">
                <a:lumMod val="40000"/>
                <a:lumOff val="60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40" name="直线箭头连接符 39"/>
          <p:cNvCxnSpPr>
            <a:stCxn id="7" idx="0"/>
            <a:endCxn id="6" idx="2"/>
          </p:cNvCxnSpPr>
          <p:nvPr/>
        </p:nvCxnSpPr>
        <p:spPr>
          <a:xfrm flipV="1">
            <a:off x="4586075" y="1396192"/>
            <a:ext cx="2956258" cy="587779"/>
          </a:xfrm>
          <a:prstGeom prst="straightConnector1">
            <a:avLst/>
          </a:prstGeom>
          <a:noFill/>
          <a:ln w="25400" cap="flat">
            <a:solidFill>
              <a:schemeClr val="accent2">
                <a:lumMod val="40000"/>
                <a:lumOff val="60000"/>
              </a:schemeClr>
            </a:solidFill>
            <a:prstDash val="solid"/>
            <a:round/>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1"/>
          <p:cNvSpPr txBox="1">
            <a:spLocks noGrp="1"/>
          </p:cNvSpPr>
          <p:nvPr>
            <p:ph type="title"/>
          </p:nvPr>
        </p:nvSpPr>
        <p:spPr>
          <a:xfrm>
            <a:off x="539552" y="267494"/>
            <a:ext cx="6840760" cy="328613"/>
          </a:xfrm>
          <a:prstGeom prst="rect">
            <a:avLst/>
          </a:prstGeom>
        </p:spPr>
        <p:txBody>
          <a:bodyPr>
            <a:noAutofit/>
          </a:bodyPr>
          <a:lstStyle/>
          <a:p>
            <a:r>
              <a:rPr lang="zh-CN" altLang="en-US" sz="2400" dirty="0" smtClean="0"/>
              <a:t>从一次</a:t>
            </a:r>
            <a:r>
              <a:rPr lang="en-US" altLang="zh-CN" sz="2400" dirty="0" smtClean="0"/>
              <a:t>ATM</a:t>
            </a:r>
            <a:r>
              <a:rPr lang="zh-CN" altLang="en-US" sz="2400" dirty="0" smtClean="0"/>
              <a:t>跨行取款，来讲讲支付清算的概念</a:t>
            </a:r>
            <a:endParaRPr sz="2400" dirty="0"/>
          </a:p>
        </p:txBody>
      </p:sp>
      <p:sp>
        <p:nvSpPr>
          <p:cNvPr id="2" name="Rectangle 1"/>
          <p:cNvSpPr/>
          <p:nvPr/>
        </p:nvSpPr>
        <p:spPr>
          <a:xfrm>
            <a:off x="340937" y="1092035"/>
            <a:ext cx="7836709" cy="3416320"/>
          </a:xfrm>
          <a:prstGeom prst="rect">
            <a:avLst/>
          </a:prstGeom>
        </p:spPr>
        <p:txBody>
          <a:bodyPr wrap="square">
            <a:spAutoFit/>
          </a:bodyPr>
          <a:lstStyle/>
          <a:p>
            <a:pPr defTabSz="309245" hangingPunct="0"/>
            <a:r>
              <a:rPr lang="zh-CN" altLang="en-US" sz="1200" kern="0" dirty="0" smtClean="0">
                <a:solidFill>
                  <a:srgbClr val="333333"/>
                </a:solidFill>
                <a:latin typeface="Helvetica Neue Medium"/>
                <a:sym typeface="Helvetica Neue Medium"/>
              </a:rPr>
              <a:t> </a:t>
            </a:r>
            <a:endParaRPr lang="en-US" altLang="zh-CN" sz="1200" kern="0" dirty="0">
              <a:solidFill>
                <a:srgbClr val="333333"/>
              </a:solidFill>
              <a:latin typeface="Helvetica Neue Medium"/>
              <a:sym typeface="Helvetica Neue Medium"/>
            </a:endParaRPr>
          </a:p>
          <a:p>
            <a:pPr defTabSz="309245" hangingPunct="0"/>
            <a:r>
              <a:rPr lang="zh-CN" altLang="en-US" sz="1200" kern="0" dirty="0">
                <a:solidFill>
                  <a:srgbClr val="333333"/>
                </a:solidFill>
                <a:latin typeface="微软雅黑" panose="020B0503020204020204" charset="-122"/>
                <a:ea typeface="微软雅黑" panose="020B0503020204020204" charset="-122"/>
                <a:sym typeface="Helvetica Neue Medium"/>
              </a:rPr>
              <a:t>假如你拿着一张工行卡去建行的 </a:t>
            </a:r>
            <a:r>
              <a:rPr lang="en-US" sz="1200" kern="0" dirty="0">
                <a:solidFill>
                  <a:srgbClr val="333333"/>
                </a:solidFill>
                <a:latin typeface="微软雅黑" panose="020B0503020204020204" charset="-122"/>
                <a:ea typeface="微软雅黑" panose="020B0503020204020204" charset="-122"/>
                <a:sym typeface="Helvetica Neue Medium"/>
              </a:rPr>
              <a:t>ATM </a:t>
            </a:r>
            <a:r>
              <a:rPr lang="en-US" altLang="en-US" sz="1200" kern="0" dirty="0">
                <a:solidFill>
                  <a:srgbClr val="333333"/>
                </a:solidFill>
                <a:latin typeface="微软雅黑" panose="020B0503020204020204" charset="-122"/>
                <a:ea typeface="微软雅黑" panose="020B0503020204020204" charset="-122"/>
                <a:sym typeface="Helvetica Neue Medium"/>
              </a:rPr>
              <a:t>取</a:t>
            </a:r>
            <a:r>
              <a:rPr lang="zh-CN" altLang="en-US" sz="1200" kern="0" dirty="0">
                <a:solidFill>
                  <a:srgbClr val="333333"/>
                </a:solidFill>
                <a:latin typeface="微软雅黑" panose="020B0503020204020204" charset="-122"/>
                <a:ea typeface="微软雅黑" panose="020B0503020204020204" charset="-122"/>
                <a:sym typeface="Helvetica Neue Medium"/>
              </a:rPr>
              <a:t>了 </a:t>
            </a:r>
            <a:r>
              <a:rPr lang="en-US" altLang="zh-CN" sz="1200" kern="0" dirty="0" smtClean="0">
                <a:solidFill>
                  <a:srgbClr val="333333"/>
                </a:solidFill>
                <a:latin typeface="微软雅黑" panose="020B0503020204020204" charset="-122"/>
                <a:ea typeface="微软雅黑" panose="020B0503020204020204" charset="-122"/>
                <a:sym typeface="Helvetica Neue Medium"/>
              </a:rPr>
              <a:t>500 </a:t>
            </a:r>
            <a:r>
              <a:rPr lang="zh-CN" altLang="en-US" sz="1200" kern="0" dirty="0">
                <a:solidFill>
                  <a:srgbClr val="333333"/>
                </a:solidFill>
                <a:latin typeface="微软雅黑" panose="020B0503020204020204" charset="-122"/>
                <a:ea typeface="微软雅黑" panose="020B0503020204020204" charset="-122"/>
                <a:sym typeface="Helvetica Neue Medium"/>
              </a:rPr>
              <a:t>元，这时候</a:t>
            </a:r>
            <a:r>
              <a:rPr lang="zh-CN" altLang="en-US" sz="1200" kern="0" dirty="0" smtClean="0">
                <a:solidFill>
                  <a:srgbClr val="333333"/>
                </a:solidFill>
                <a:latin typeface="微软雅黑" panose="020B0503020204020204" charset="-122"/>
                <a:ea typeface="微软雅黑" panose="020B0503020204020204" charset="-122"/>
                <a:sym typeface="Helvetica Neue Medium"/>
              </a:rPr>
              <a:t>就发生</a:t>
            </a:r>
            <a:r>
              <a:rPr lang="zh-CN" altLang="en-US" sz="1200" kern="0" dirty="0">
                <a:solidFill>
                  <a:srgbClr val="333333"/>
                </a:solidFill>
                <a:latin typeface="微软雅黑" panose="020B0503020204020204" charset="-122"/>
                <a:ea typeface="微软雅黑" panose="020B0503020204020204" charset="-122"/>
                <a:sym typeface="Helvetica Neue Medium"/>
              </a:rPr>
              <a:t>了跨行业务。 </a:t>
            </a:r>
            <a:endParaRPr lang="en-US" altLang="zh-CN" sz="1200" kern="0" dirty="0">
              <a:solidFill>
                <a:srgbClr val="333333"/>
              </a:solidFill>
              <a:latin typeface="微软雅黑" panose="020B0503020204020204" charset="-122"/>
              <a:ea typeface="微软雅黑" panose="020B0503020204020204" charset="-122"/>
              <a:sym typeface="Helvetica Neue Medium"/>
            </a:endParaRPr>
          </a:p>
          <a:p>
            <a:pPr defTabSz="309245" hangingPunct="0"/>
            <a:endParaRPr lang="en-US" altLang="zh-CN" sz="1200" kern="0" dirty="0">
              <a:solidFill>
                <a:srgbClr val="333333"/>
              </a:solidFill>
              <a:latin typeface="微软雅黑" panose="020B0503020204020204" charset="-122"/>
              <a:ea typeface="微软雅黑" panose="020B0503020204020204" charset="-122"/>
              <a:sym typeface="Helvetica Neue Medium"/>
            </a:endParaRPr>
          </a:p>
          <a:p>
            <a:pPr defTabSz="309245" hangingPunct="0"/>
            <a:r>
              <a:rPr lang="zh-CN" altLang="en-US" sz="1200" kern="0" dirty="0">
                <a:solidFill>
                  <a:srgbClr val="333333"/>
                </a:solidFill>
                <a:latin typeface="微软雅黑" panose="020B0503020204020204" charset="-122"/>
                <a:ea typeface="微软雅黑" panose="020B0503020204020204" charset="-122"/>
                <a:sym typeface="Helvetica Neue Medium"/>
              </a:rPr>
              <a:t>这个过程非常简单</a:t>
            </a:r>
            <a:r>
              <a:rPr lang="en-US" altLang="zh-CN" sz="1200" kern="0" dirty="0">
                <a:solidFill>
                  <a:srgbClr val="333333"/>
                </a:solidFill>
                <a:latin typeface="微软雅黑" panose="020B0503020204020204" charset="-122"/>
                <a:ea typeface="微软雅黑" panose="020B0503020204020204" charset="-122"/>
                <a:sym typeface="Helvetica Neue Medium"/>
              </a:rPr>
              <a:t>:</a:t>
            </a:r>
            <a:endParaRPr lang="en-US" altLang="zh-CN" sz="1200" kern="0" dirty="0">
              <a:solidFill>
                <a:srgbClr val="333333"/>
              </a:solidFill>
              <a:latin typeface="微软雅黑" panose="020B0503020204020204" charset="-122"/>
              <a:ea typeface="微软雅黑" panose="020B0503020204020204" charset="-122"/>
              <a:sym typeface="Helvetica Neue Medium"/>
            </a:endParaRPr>
          </a:p>
          <a:p>
            <a:pPr defTabSz="309245" hangingPunct="0"/>
            <a:br>
              <a:rPr lang="en-US" altLang="zh-CN" sz="1200" kern="0" dirty="0">
                <a:solidFill>
                  <a:srgbClr val="333333"/>
                </a:solidFill>
                <a:latin typeface="微软雅黑" panose="020B0503020204020204" charset="-122"/>
                <a:ea typeface="微软雅黑" panose="020B0503020204020204" charset="-122"/>
                <a:sym typeface="Helvetica Neue Medium"/>
              </a:rPr>
            </a:br>
            <a:r>
              <a:rPr lang="zh-CN" altLang="en-US" sz="1200" kern="0" dirty="0">
                <a:solidFill>
                  <a:srgbClr val="333333"/>
                </a:solidFill>
                <a:latin typeface="微软雅黑" panose="020B0503020204020204" charset="-122"/>
                <a:ea typeface="微软雅黑" panose="020B0503020204020204" charset="-122"/>
                <a:sym typeface="Helvetica Neue Medium"/>
              </a:rPr>
              <a:t>建行系统告诉工行系统，有个工行用户要在我这儿</a:t>
            </a:r>
            <a:r>
              <a:rPr lang="en-US" altLang="en-US" sz="1200" kern="0" dirty="0" smtClean="0">
                <a:solidFill>
                  <a:srgbClr val="333333"/>
                </a:solidFill>
                <a:latin typeface="微软雅黑" panose="020B0503020204020204" charset="-122"/>
                <a:ea typeface="微软雅黑" panose="020B0503020204020204" charset="-122"/>
                <a:sym typeface="Helvetica Neue Medium"/>
              </a:rPr>
              <a:t>取 </a:t>
            </a:r>
            <a:r>
              <a:rPr lang="en-US" altLang="zh-CN" sz="1200" kern="0" dirty="0" smtClean="0">
                <a:solidFill>
                  <a:srgbClr val="333333"/>
                </a:solidFill>
                <a:latin typeface="微软雅黑" panose="020B0503020204020204" charset="-122"/>
                <a:ea typeface="微软雅黑" panose="020B0503020204020204" charset="-122"/>
                <a:sym typeface="Helvetica Neue Medium"/>
              </a:rPr>
              <a:t>500 </a:t>
            </a:r>
            <a:r>
              <a:rPr lang="zh-CN" altLang="en-US" sz="1200" kern="0" dirty="0" smtClean="0">
                <a:solidFill>
                  <a:srgbClr val="333333"/>
                </a:solidFill>
                <a:latin typeface="微软雅黑" panose="020B0503020204020204" charset="-122"/>
                <a:ea typeface="微软雅黑" panose="020B0503020204020204" charset="-122"/>
                <a:sym typeface="Helvetica Neue Medium"/>
              </a:rPr>
              <a:t>元</a:t>
            </a:r>
            <a:r>
              <a:rPr lang="zh-CN" altLang="en-US" sz="1200" kern="0" dirty="0">
                <a:solidFill>
                  <a:srgbClr val="333333"/>
                </a:solidFill>
                <a:latin typeface="微软雅黑" panose="020B0503020204020204" charset="-122"/>
                <a:ea typeface="微软雅黑" panose="020B0503020204020204" charset="-122"/>
                <a:sym typeface="Helvetica Neue Medium"/>
              </a:rPr>
              <a:t>，能</a:t>
            </a:r>
            <a:r>
              <a:rPr lang="en-US" altLang="en-US" sz="1200" kern="0" dirty="0">
                <a:solidFill>
                  <a:srgbClr val="333333"/>
                </a:solidFill>
                <a:latin typeface="微软雅黑" panose="020B0503020204020204" charset="-122"/>
                <a:ea typeface="微软雅黑" panose="020B0503020204020204" charset="-122"/>
                <a:sym typeface="Helvetica Neue Medium"/>
              </a:rPr>
              <a:t>不</a:t>
            </a:r>
            <a:r>
              <a:rPr lang="zh-CN" altLang="en-US" sz="1200" kern="0" dirty="0">
                <a:solidFill>
                  <a:srgbClr val="333333"/>
                </a:solidFill>
                <a:latin typeface="微软雅黑" panose="020B0503020204020204" charset="-122"/>
                <a:ea typeface="微软雅黑" panose="020B0503020204020204" charset="-122"/>
                <a:sym typeface="Helvetica Neue Medium"/>
              </a:rPr>
              <a:t>能让他</a:t>
            </a:r>
            <a:r>
              <a:rPr lang="en-US" altLang="en-US" sz="1200" kern="0" dirty="0">
                <a:solidFill>
                  <a:srgbClr val="333333"/>
                </a:solidFill>
                <a:latin typeface="微软雅黑" panose="020B0503020204020204" charset="-122"/>
                <a:ea typeface="微软雅黑" panose="020B0503020204020204" charset="-122"/>
                <a:sym typeface="Helvetica Neue Medium"/>
              </a:rPr>
              <a:t>取</a:t>
            </a:r>
            <a:r>
              <a:rPr lang="en-US" altLang="zh-CN" sz="1200" kern="0" dirty="0">
                <a:solidFill>
                  <a:srgbClr val="333333"/>
                </a:solidFill>
                <a:latin typeface="微软雅黑" panose="020B0503020204020204" charset="-122"/>
                <a:ea typeface="微软雅黑" panose="020B0503020204020204" charset="-122"/>
                <a:sym typeface="Helvetica Neue Medium"/>
              </a:rPr>
              <a:t>? </a:t>
            </a:r>
            <a:endParaRPr lang="en-US" altLang="zh-CN" sz="1200" kern="0" dirty="0">
              <a:solidFill>
                <a:srgbClr val="333333"/>
              </a:solidFill>
              <a:latin typeface="微软雅黑" panose="020B0503020204020204" charset="-122"/>
              <a:ea typeface="微软雅黑" panose="020B0503020204020204" charset="-122"/>
              <a:sym typeface="Helvetica Neue Medium"/>
            </a:endParaRPr>
          </a:p>
          <a:p>
            <a:pPr defTabSz="309245" hangingPunct="0"/>
            <a:endParaRPr lang="en-US" altLang="zh-CN" sz="1200" kern="0" dirty="0">
              <a:solidFill>
                <a:srgbClr val="333333"/>
              </a:solidFill>
              <a:latin typeface="微软雅黑" panose="020B0503020204020204" charset="-122"/>
              <a:ea typeface="微软雅黑" panose="020B0503020204020204" charset="-122"/>
              <a:sym typeface="Helvetica Neue Medium"/>
            </a:endParaRPr>
          </a:p>
          <a:p>
            <a:pPr defTabSz="309245" hangingPunct="0"/>
            <a:r>
              <a:rPr lang="zh-CN" altLang="en-US" sz="1200" kern="0" dirty="0">
                <a:solidFill>
                  <a:srgbClr val="333333"/>
                </a:solidFill>
                <a:latin typeface="微软雅黑" panose="020B0503020204020204" charset="-122"/>
                <a:ea typeface="微软雅黑" panose="020B0503020204020204" charset="-122"/>
                <a:sym typeface="Helvetica Neue Medium"/>
              </a:rPr>
              <a:t>工行说，他的工行账户够扣 </a:t>
            </a:r>
            <a:r>
              <a:rPr lang="en-US" altLang="zh-CN" sz="1200" kern="0" dirty="0" smtClean="0">
                <a:solidFill>
                  <a:srgbClr val="333333"/>
                </a:solidFill>
                <a:latin typeface="微软雅黑" panose="020B0503020204020204" charset="-122"/>
                <a:ea typeface="微软雅黑" panose="020B0503020204020204" charset="-122"/>
                <a:sym typeface="Helvetica Neue Medium"/>
              </a:rPr>
              <a:t>500 </a:t>
            </a:r>
            <a:r>
              <a:rPr lang="zh-CN" altLang="en-US" sz="1200" kern="0" dirty="0">
                <a:solidFill>
                  <a:srgbClr val="333333"/>
                </a:solidFill>
                <a:latin typeface="微软雅黑" panose="020B0503020204020204" charset="-122"/>
                <a:ea typeface="微软雅黑" panose="020B0503020204020204" charset="-122"/>
                <a:sym typeface="Helvetica Neue Medium"/>
              </a:rPr>
              <a:t>元，你先帮我给了吧</a:t>
            </a:r>
            <a:r>
              <a:rPr lang="en-US" altLang="zh-CN" sz="1200" kern="0" dirty="0">
                <a:solidFill>
                  <a:srgbClr val="333333"/>
                </a:solidFill>
                <a:latin typeface="微软雅黑" panose="020B0503020204020204" charset="-122"/>
                <a:ea typeface="微软雅黑" panose="020B0503020204020204" charset="-122"/>
                <a:sym typeface="Helvetica Neue Medium"/>
              </a:rPr>
              <a:t>!</a:t>
            </a:r>
            <a:endParaRPr lang="en-US" altLang="zh-CN" sz="1200" kern="0" dirty="0">
              <a:solidFill>
                <a:srgbClr val="333333"/>
              </a:solidFill>
              <a:latin typeface="微软雅黑" panose="020B0503020204020204" charset="-122"/>
              <a:ea typeface="微软雅黑" panose="020B0503020204020204" charset="-122"/>
              <a:sym typeface="Helvetica Neue Medium"/>
            </a:endParaRPr>
          </a:p>
          <a:p>
            <a:pPr defTabSz="309245" hangingPunct="0"/>
            <a:br>
              <a:rPr lang="en-US" altLang="zh-CN" sz="1200" kern="0" dirty="0">
                <a:solidFill>
                  <a:srgbClr val="333333"/>
                </a:solidFill>
                <a:latin typeface="微软雅黑" panose="020B0503020204020204" charset="-122"/>
                <a:ea typeface="微软雅黑" panose="020B0503020204020204" charset="-122"/>
                <a:sym typeface="Helvetica Neue Medium"/>
              </a:rPr>
            </a:br>
            <a:r>
              <a:rPr lang="zh-CN" altLang="en-US" sz="1200" kern="0" dirty="0">
                <a:solidFill>
                  <a:srgbClr val="333333"/>
                </a:solidFill>
                <a:latin typeface="微软雅黑" panose="020B0503020204020204" charset="-122"/>
                <a:ea typeface="微软雅黑" panose="020B0503020204020204" charset="-122"/>
                <a:sym typeface="Helvetica Neue Medium"/>
              </a:rPr>
              <a:t>建行 </a:t>
            </a:r>
            <a:r>
              <a:rPr lang="en-US" sz="1200" kern="0" dirty="0">
                <a:solidFill>
                  <a:srgbClr val="333333"/>
                </a:solidFill>
                <a:latin typeface="微软雅黑" panose="020B0503020204020204" charset="-122"/>
                <a:ea typeface="微软雅黑" panose="020B0503020204020204" charset="-122"/>
                <a:sym typeface="Helvetica Neue Medium"/>
              </a:rPr>
              <a:t>ATM </a:t>
            </a:r>
            <a:r>
              <a:rPr lang="zh-CN" altLang="en-US" sz="1200" kern="0" dirty="0">
                <a:solidFill>
                  <a:srgbClr val="333333"/>
                </a:solidFill>
                <a:latin typeface="微软雅黑" panose="020B0503020204020204" charset="-122"/>
                <a:ea typeface="微软雅黑" panose="020B0503020204020204" charset="-122"/>
                <a:sym typeface="Helvetica Neue Medium"/>
              </a:rPr>
              <a:t>就</a:t>
            </a:r>
            <a:r>
              <a:rPr lang="en-US" altLang="en-US" sz="1200" kern="0" dirty="0">
                <a:solidFill>
                  <a:srgbClr val="333333"/>
                </a:solidFill>
                <a:latin typeface="微软雅黑" panose="020B0503020204020204" charset="-122"/>
                <a:ea typeface="微软雅黑" panose="020B0503020204020204" charset="-122"/>
                <a:sym typeface="Helvetica Neue Medium"/>
              </a:rPr>
              <a:t>吐</a:t>
            </a:r>
            <a:r>
              <a:rPr lang="zh-CN" altLang="en-US" sz="1200" kern="0" dirty="0">
                <a:solidFill>
                  <a:srgbClr val="333333"/>
                </a:solidFill>
                <a:latin typeface="微软雅黑" panose="020B0503020204020204" charset="-122"/>
                <a:ea typeface="微软雅黑" panose="020B0503020204020204" charset="-122"/>
                <a:sym typeface="Helvetica Neue Medium"/>
              </a:rPr>
              <a:t>出 </a:t>
            </a:r>
            <a:r>
              <a:rPr lang="en-US" altLang="zh-CN" sz="1200" kern="0" dirty="0" smtClean="0">
                <a:solidFill>
                  <a:srgbClr val="333333"/>
                </a:solidFill>
                <a:latin typeface="微软雅黑" panose="020B0503020204020204" charset="-122"/>
                <a:ea typeface="微软雅黑" panose="020B0503020204020204" charset="-122"/>
                <a:sym typeface="Helvetica Neue Medium"/>
              </a:rPr>
              <a:t>500 </a:t>
            </a:r>
            <a:r>
              <a:rPr lang="zh-CN" altLang="en-US" sz="1200" kern="0" dirty="0">
                <a:solidFill>
                  <a:srgbClr val="333333"/>
                </a:solidFill>
                <a:latin typeface="微软雅黑" panose="020B0503020204020204" charset="-122"/>
                <a:ea typeface="微软雅黑" panose="020B0503020204020204" charset="-122"/>
                <a:sym typeface="Helvetica Neue Medium"/>
              </a:rPr>
              <a:t>元给</a:t>
            </a:r>
            <a:r>
              <a:rPr lang="zh-CN" altLang="en-US" sz="1200" kern="0" dirty="0" smtClean="0">
                <a:solidFill>
                  <a:srgbClr val="333333"/>
                </a:solidFill>
                <a:latin typeface="微软雅黑" panose="020B0503020204020204" charset="-122"/>
                <a:ea typeface="微软雅黑" panose="020B0503020204020204" charset="-122"/>
                <a:sym typeface="Helvetica Neue Medium"/>
              </a:rPr>
              <a:t>你。</a:t>
            </a:r>
            <a:endParaRPr lang="en-US" altLang="zh-CN" sz="1200" kern="0" dirty="0">
              <a:solidFill>
                <a:srgbClr val="000000"/>
              </a:solidFill>
              <a:latin typeface="微软雅黑" panose="020B0503020204020204" charset="-122"/>
              <a:ea typeface="微软雅黑" panose="020B0503020204020204" charset="-122"/>
              <a:sym typeface="Helvetica Neue Medium"/>
            </a:endParaRPr>
          </a:p>
          <a:p>
            <a:pPr defTabSz="309245" hangingPunct="0"/>
            <a:endParaRPr lang="en-US" altLang="zh-CN" sz="1200" kern="0" dirty="0">
              <a:solidFill>
                <a:srgbClr val="333333"/>
              </a:solidFill>
              <a:latin typeface="微软雅黑" panose="020B0503020204020204" charset="-122"/>
              <a:ea typeface="微软雅黑" panose="020B0503020204020204" charset="-122"/>
              <a:sym typeface="Helvetica Neue Medium"/>
            </a:endParaRPr>
          </a:p>
          <a:p>
            <a:pPr defTabSz="309245" hangingPunct="0"/>
            <a:r>
              <a:rPr lang="en-US" altLang="en-US" sz="1200" kern="0" dirty="0">
                <a:solidFill>
                  <a:srgbClr val="333333"/>
                </a:solidFill>
                <a:latin typeface="微软雅黑" panose="020B0503020204020204" charset="-122"/>
                <a:ea typeface="微软雅黑" panose="020B0503020204020204" charset="-122"/>
                <a:sym typeface="Helvetica Neue Medium"/>
              </a:rPr>
              <a:t>于是</a:t>
            </a:r>
            <a:r>
              <a:rPr lang="zh-CN" altLang="en-US" sz="1200" kern="0" dirty="0">
                <a:solidFill>
                  <a:srgbClr val="333333"/>
                </a:solidFill>
                <a:latin typeface="微软雅黑" panose="020B0503020204020204" charset="-122"/>
                <a:ea typeface="微软雅黑" panose="020B0503020204020204" charset="-122"/>
                <a:sym typeface="Helvetica Neue Medium"/>
              </a:rPr>
              <a:t>，你拿到</a:t>
            </a:r>
            <a:r>
              <a:rPr lang="zh-CN" altLang="en-US" sz="1200" kern="0" dirty="0" smtClean="0">
                <a:solidFill>
                  <a:srgbClr val="333333"/>
                </a:solidFill>
                <a:latin typeface="微软雅黑" panose="020B0503020204020204" charset="-122"/>
                <a:ea typeface="微软雅黑" panose="020B0503020204020204" charset="-122"/>
                <a:sym typeface="Helvetica Neue Medium"/>
              </a:rPr>
              <a:t>了 </a:t>
            </a:r>
            <a:r>
              <a:rPr lang="en-US" altLang="zh-CN" sz="1200" kern="0" dirty="0" smtClean="0">
                <a:solidFill>
                  <a:srgbClr val="333333"/>
                </a:solidFill>
                <a:latin typeface="微软雅黑" panose="020B0503020204020204" charset="-122"/>
                <a:ea typeface="微软雅黑" panose="020B0503020204020204" charset="-122"/>
                <a:sym typeface="Helvetica Neue Medium"/>
              </a:rPr>
              <a:t>500 </a:t>
            </a:r>
            <a:r>
              <a:rPr lang="zh-CN" altLang="en-US" sz="1200" kern="0" dirty="0" smtClean="0">
                <a:solidFill>
                  <a:srgbClr val="333333"/>
                </a:solidFill>
                <a:latin typeface="微软雅黑" panose="020B0503020204020204" charset="-122"/>
                <a:ea typeface="微软雅黑" panose="020B0503020204020204" charset="-122"/>
                <a:sym typeface="Helvetica Neue Medium"/>
              </a:rPr>
              <a:t>元现金</a:t>
            </a:r>
            <a:r>
              <a:rPr lang="zh-CN" altLang="en-US" sz="1200" kern="0" dirty="0">
                <a:solidFill>
                  <a:srgbClr val="333333"/>
                </a:solidFill>
                <a:latin typeface="微软雅黑" panose="020B0503020204020204" charset="-122"/>
                <a:ea typeface="微软雅黑" panose="020B0503020204020204" charset="-122"/>
                <a:sym typeface="Helvetica Neue Medium"/>
              </a:rPr>
              <a:t>，同时你的工行账户也减少了 </a:t>
            </a:r>
            <a:r>
              <a:rPr lang="en-US" altLang="zh-CN" sz="1200" kern="0" dirty="0" smtClean="0">
                <a:solidFill>
                  <a:srgbClr val="333333"/>
                </a:solidFill>
                <a:latin typeface="微软雅黑" panose="020B0503020204020204" charset="-122"/>
                <a:ea typeface="微软雅黑" panose="020B0503020204020204" charset="-122"/>
                <a:sym typeface="Helvetica Neue Medium"/>
              </a:rPr>
              <a:t>500 </a:t>
            </a:r>
            <a:r>
              <a:rPr lang="zh-CN" altLang="en-US" sz="1200" kern="0" dirty="0">
                <a:solidFill>
                  <a:srgbClr val="333333"/>
                </a:solidFill>
                <a:latin typeface="微软雅黑" panose="020B0503020204020204" charset="-122"/>
                <a:ea typeface="微软雅黑" panose="020B0503020204020204" charset="-122"/>
                <a:sym typeface="Helvetica Neue Medium"/>
              </a:rPr>
              <a:t>元。对你而言，整个交易就已经结束</a:t>
            </a:r>
            <a:r>
              <a:rPr lang="zh-CN" altLang="en-US" sz="1200" kern="0" dirty="0" smtClean="0">
                <a:solidFill>
                  <a:srgbClr val="333333"/>
                </a:solidFill>
                <a:latin typeface="微软雅黑" panose="020B0503020204020204" charset="-122"/>
                <a:ea typeface="微软雅黑" panose="020B0503020204020204" charset="-122"/>
                <a:sym typeface="Helvetica Neue Medium"/>
              </a:rPr>
              <a:t>了，但是建行</a:t>
            </a:r>
            <a:r>
              <a:rPr lang="zh-CN" altLang="en-US" sz="1200" kern="0" dirty="0">
                <a:solidFill>
                  <a:srgbClr val="333333"/>
                </a:solidFill>
                <a:latin typeface="微软雅黑" panose="020B0503020204020204" charset="-122"/>
                <a:ea typeface="微软雅黑" panose="020B0503020204020204" charset="-122"/>
                <a:sym typeface="Helvetica Neue Medium"/>
              </a:rPr>
              <a:t>先替工行给了你 </a:t>
            </a:r>
            <a:r>
              <a:rPr lang="en-US" altLang="zh-CN" sz="1200" kern="0" dirty="0" smtClean="0">
                <a:solidFill>
                  <a:srgbClr val="333333"/>
                </a:solidFill>
                <a:latin typeface="微软雅黑" panose="020B0503020204020204" charset="-122"/>
                <a:ea typeface="微软雅黑" panose="020B0503020204020204" charset="-122"/>
                <a:sym typeface="Helvetica Neue Medium"/>
              </a:rPr>
              <a:t>500 </a:t>
            </a:r>
            <a:r>
              <a:rPr lang="zh-CN" altLang="en-US" sz="1200" kern="0" dirty="0">
                <a:solidFill>
                  <a:srgbClr val="333333"/>
                </a:solidFill>
                <a:latin typeface="微软雅黑" panose="020B0503020204020204" charset="-122"/>
                <a:ea typeface="微软雅黑" panose="020B0503020204020204" charset="-122"/>
                <a:sym typeface="Helvetica Neue Medium"/>
              </a:rPr>
              <a:t>元，这里形成了一个银行间的债务</a:t>
            </a:r>
            <a:r>
              <a:rPr lang="zh-CN" altLang="en-US" sz="1200" kern="0" dirty="0" smtClean="0">
                <a:solidFill>
                  <a:srgbClr val="333333"/>
                </a:solidFill>
                <a:latin typeface="微软雅黑" panose="020B0503020204020204" charset="-122"/>
                <a:ea typeface="微软雅黑" panose="020B0503020204020204" charset="-122"/>
                <a:sym typeface="Helvetica Neue Medium"/>
              </a:rPr>
              <a:t>关系。</a:t>
            </a:r>
            <a:endParaRPr lang="en-US" altLang="zh-CN" sz="1200" kern="0" dirty="0">
              <a:solidFill>
                <a:srgbClr val="333333"/>
              </a:solidFill>
              <a:latin typeface="微软雅黑" panose="020B0503020204020204" charset="-122"/>
              <a:ea typeface="微软雅黑" panose="020B0503020204020204" charset="-122"/>
              <a:sym typeface="Helvetica Neue Medium"/>
            </a:endParaRPr>
          </a:p>
          <a:p>
            <a:pPr defTabSz="309245" hangingPunct="0"/>
            <a:endParaRPr lang="en-US" altLang="zh-CN" sz="1200" kern="0" dirty="0">
              <a:solidFill>
                <a:srgbClr val="333333"/>
              </a:solidFill>
              <a:latin typeface="微软雅黑" panose="020B0503020204020204" charset="-122"/>
              <a:ea typeface="微软雅黑" panose="020B0503020204020204" charset="-122"/>
              <a:sym typeface="Helvetica Neue Medium"/>
            </a:endParaRPr>
          </a:p>
          <a:p>
            <a:pPr defTabSz="309245" hangingPunct="0"/>
            <a:r>
              <a:rPr lang="zh-CN" altLang="en-US" sz="1200" kern="0" dirty="0">
                <a:solidFill>
                  <a:srgbClr val="333333"/>
                </a:solidFill>
                <a:latin typeface="微软雅黑" panose="020B0503020204020204" charset="-122"/>
                <a:ea typeface="微软雅黑" panose="020B0503020204020204" charset="-122"/>
                <a:sym typeface="Helvetica Neue Medium"/>
              </a:rPr>
              <a:t>工行欠建行 </a:t>
            </a:r>
            <a:r>
              <a:rPr lang="en-US" altLang="zh-CN" sz="1200" kern="0" dirty="0" smtClean="0">
                <a:solidFill>
                  <a:srgbClr val="333333"/>
                </a:solidFill>
                <a:latin typeface="微软雅黑" panose="020B0503020204020204" charset="-122"/>
                <a:ea typeface="微软雅黑" panose="020B0503020204020204" charset="-122"/>
                <a:sym typeface="Helvetica Neue Medium"/>
              </a:rPr>
              <a:t>500 </a:t>
            </a:r>
            <a:r>
              <a:rPr lang="zh-CN" altLang="en-US" sz="1200" kern="0" dirty="0">
                <a:solidFill>
                  <a:srgbClr val="333333"/>
                </a:solidFill>
                <a:latin typeface="微软雅黑" panose="020B0503020204020204" charset="-122"/>
                <a:ea typeface="微软雅黑" panose="020B0503020204020204" charset="-122"/>
                <a:sym typeface="Helvetica Neue Medium"/>
              </a:rPr>
              <a:t>元。这 </a:t>
            </a:r>
            <a:r>
              <a:rPr lang="en-US" altLang="zh-CN" sz="1200" kern="0" dirty="0" smtClean="0">
                <a:solidFill>
                  <a:srgbClr val="333333"/>
                </a:solidFill>
                <a:latin typeface="微软雅黑" panose="020B0503020204020204" charset="-122"/>
                <a:ea typeface="微软雅黑" panose="020B0503020204020204" charset="-122"/>
                <a:sym typeface="Helvetica Neue Medium"/>
              </a:rPr>
              <a:t>500 </a:t>
            </a:r>
            <a:r>
              <a:rPr lang="zh-CN" altLang="en-US" sz="1200" kern="0" dirty="0">
                <a:solidFill>
                  <a:srgbClr val="333333"/>
                </a:solidFill>
                <a:latin typeface="微软雅黑" panose="020B0503020204020204" charset="-122"/>
                <a:ea typeface="微软雅黑" panose="020B0503020204020204" charset="-122"/>
                <a:sym typeface="Helvetica Neue Medium"/>
              </a:rPr>
              <a:t>元何时还，怎么还，虽说是银行</a:t>
            </a:r>
            <a:r>
              <a:rPr lang="zh-CN" altLang="en-US" sz="1200" kern="0" dirty="0" smtClean="0">
                <a:solidFill>
                  <a:srgbClr val="333333"/>
                </a:solidFill>
                <a:latin typeface="微软雅黑" panose="020B0503020204020204" charset="-122"/>
                <a:ea typeface="微软雅黑" panose="020B0503020204020204" charset="-122"/>
                <a:sym typeface="Helvetica Neue Medium"/>
              </a:rPr>
              <a:t>之间的</a:t>
            </a:r>
            <a:r>
              <a:rPr lang="zh-CN" altLang="en-US" sz="1200" kern="0" dirty="0">
                <a:solidFill>
                  <a:srgbClr val="333333"/>
                </a:solidFill>
                <a:latin typeface="微软雅黑" panose="020B0503020204020204" charset="-122"/>
                <a:ea typeface="微软雅黑" panose="020B0503020204020204" charset="-122"/>
                <a:sym typeface="Helvetica Neue Medium"/>
              </a:rPr>
              <a:t>事，但是只有等这 </a:t>
            </a:r>
            <a:r>
              <a:rPr lang="en-US" altLang="zh-CN" sz="1200" kern="0" dirty="0" smtClean="0">
                <a:solidFill>
                  <a:srgbClr val="333333"/>
                </a:solidFill>
                <a:latin typeface="微软雅黑" panose="020B0503020204020204" charset="-122"/>
                <a:ea typeface="微软雅黑" panose="020B0503020204020204" charset="-122"/>
                <a:sym typeface="Helvetica Neue Medium"/>
              </a:rPr>
              <a:t>500 </a:t>
            </a:r>
            <a:r>
              <a:rPr lang="zh-CN" altLang="en-US" sz="1200" kern="0" dirty="0">
                <a:solidFill>
                  <a:srgbClr val="333333"/>
                </a:solidFill>
                <a:latin typeface="微软雅黑" panose="020B0503020204020204" charset="-122"/>
                <a:ea typeface="微软雅黑" panose="020B0503020204020204" charset="-122"/>
                <a:sym typeface="Helvetica Neue Medium"/>
              </a:rPr>
              <a:t>元还清了，银行才会把这笔交易当做是真的完结了。 </a:t>
            </a:r>
            <a:endParaRPr lang="en-US" altLang="zh-CN" sz="1200" kern="0" dirty="0" smtClean="0">
              <a:solidFill>
                <a:srgbClr val="333333"/>
              </a:solidFill>
              <a:latin typeface="微软雅黑" panose="020B0503020204020204" charset="-122"/>
              <a:ea typeface="微软雅黑" panose="020B0503020204020204" charset="-122"/>
              <a:sym typeface="Helvetica Neue Medium"/>
            </a:endParaRPr>
          </a:p>
          <a:p>
            <a:pPr defTabSz="309245" hangingPunct="0"/>
            <a:endParaRPr lang="en-US" altLang="zh-CN" sz="1200" kern="0" dirty="0">
              <a:solidFill>
                <a:srgbClr val="333333"/>
              </a:solidFill>
              <a:latin typeface="微软雅黑" panose="020B0503020204020204" charset="-122"/>
              <a:ea typeface="微软雅黑" panose="020B0503020204020204" charset="-122"/>
              <a:sym typeface="Helvetica Neue Medium"/>
            </a:endParaRPr>
          </a:p>
          <a:p>
            <a:pPr defTabSz="309245" hangingPunct="0"/>
            <a:r>
              <a:rPr lang="zh-CN" altLang="en-US" sz="1200" kern="0" dirty="0" smtClean="0">
                <a:solidFill>
                  <a:srgbClr val="333333"/>
                </a:solidFill>
                <a:latin typeface="微软雅黑" panose="020B0503020204020204" charset="-122"/>
                <a:ea typeface="微软雅黑" panose="020B0503020204020204" charset="-122"/>
                <a:sym typeface="Helvetica Neue Medium"/>
              </a:rPr>
              <a:t>可见，一</a:t>
            </a:r>
            <a:r>
              <a:rPr lang="zh-CN" altLang="en-US" sz="1200" kern="0" dirty="0">
                <a:solidFill>
                  <a:srgbClr val="333333"/>
                </a:solidFill>
                <a:latin typeface="微软雅黑" panose="020B0503020204020204" charset="-122"/>
                <a:ea typeface="微软雅黑" panose="020B0503020204020204" charset="-122"/>
                <a:sym typeface="Helvetica Neue Medium"/>
              </a:rPr>
              <a:t>次跨行</a:t>
            </a:r>
            <a:r>
              <a:rPr lang="en-US" altLang="en-US" sz="1200" kern="0" dirty="0">
                <a:solidFill>
                  <a:srgbClr val="333333"/>
                </a:solidFill>
                <a:latin typeface="微软雅黑" panose="020B0503020204020204" charset="-122"/>
                <a:ea typeface="微软雅黑" panose="020B0503020204020204" charset="-122"/>
                <a:sym typeface="Helvetica Neue Medium"/>
              </a:rPr>
              <a:t>取</a:t>
            </a:r>
            <a:r>
              <a:rPr lang="zh-CN" altLang="en-US" sz="1200" kern="0" dirty="0" smtClean="0">
                <a:solidFill>
                  <a:srgbClr val="333333"/>
                </a:solidFill>
                <a:latin typeface="微软雅黑" panose="020B0503020204020204" charset="-122"/>
                <a:ea typeface="微软雅黑" panose="020B0503020204020204" charset="-122"/>
                <a:sym typeface="Helvetica Neue Medium"/>
              </a:rPr>
              <a:t>款</a:t>
            </a:r>
            <a:r>
              <a:rPr lang="zh-CN" altLang="en-US" sz="1200" kern="0" dirty="0">
                <a:solidFill>
                  <a:srgbClr val="333333"/>
                </a:solidFill>
                <a:latin typeface="微软雅黑" panose="020B0503020204020204" charset="-122"/>
                <a:ea typeface="微软雅黑" panose="020B0503020204020204" charset="-122"/>
                <a:sym typeface="Helvetica Neue Medium"/>
              </a:rPr>
              <a:t>实际</a:t>
            </a:r>
            <a:r>
              <a:rPr lang="zh-CN" altLang="en-US" sz="1200" kern="0" dirty="0" smtClean="0">
                <a:solidFill>
                  <a:srgbClr val="333333"/>
                </a:solidFill>
                <a:latin typeface="微软雅黑" panose="020B0503020204020204" charset="-122"/>
                <a:ea typeface="微软雅黑" panose="020B0503020204020204" charset="-122"/>
                <a:sym typeface="Helvetica Neue Medium"/>
              </a:rPr>
              <a:t>分为 </a:t>
            </a:r>
            <a:r>
              <a:rPr lang="zh-CN" altLang="en-US" sz="1200" b="1" kern="0" dirty="0" smtClean="0">
                <a:solidFill>
                  <a:srgbClr val="333333"/>
                </a:solidFill>
                <a:latin typeface="微软雅黑" panose="020B0503020204020204" charset="-122"/>
                <a:ea typeface="微软雅黑" panose="020B0503020204020204" charset="-122"/>
                <a:sym typeface="Helvetica Neue Medium"/>
              </a:rPr>
              <a:t>支付</a:t>
            </a:r>
            <a:r>
              <a:rPr lang="zh-CN" altLang="en-US" sz="1200" kern="0" dirty="0" smtClean="0">
                <a:solidFill>
                  <a:srgbClr val="333333"/>
                </a:solidFill>
                <a:latin typeface="微软雅黑" panose="020B0503020204020204" charset="-122"/>
                <a:ea typeface="微软雅黑" panose="020B0503020204020204" charset="-122"/>
                <a:sym typeface="Helvetica Neue Medium"/>
              </a:rPr>
              <a:t> 和 </a:t>
            </a:r>
            <a:r>
              <a:rPr lang="zh-CN" altLang="en-US" sz="1200" b="1" kern="0" dirty="0" smtClean="0">
                <a:solidFill>
                  <a:srgbClr val="333333"/>
                </a:solidFill>
                <a:latin typeface="微软雅黑" panose="020B0503020204020204" charset="-122"/>
                <a:ea typeface="微软雅黑" panose="020B0503020204020204" charset="-122"/>
                <a:sym typeface="Helvetica Neue Medium"/>
              </a:rPr>
              <a:t>清算</a:t>
            </a:r>
            <a:r>
              <a:rPr lang="zh-CN" altLang="en-US" sz="1200" kern="0" dirty="0" smtClean="0">
                <a:solidFill>
                  <a:srgbClr val="333333"/>
                </a:solidFill>
                <a:latin typeface="微软雅黑" panose="020B0503020204020204" charset="-122"/>
                <a:ea typeface="微软雅黑" panose="020B0503020204020204" charset="-122"/>
                <a:sym typeface="Helvetica Neue Medium"/>
              </a:rPr>
              <a:t> 两</a:t>
            </a:r>
            <a:r>
              <a:rPr lang="zh-CN" altLang="en-US" sz="1200" kern="0" dirty="0">
                <a:solidFill>
                  <a:srgbClr val="333333"/>
                </a:solidFill>
                <a:latin typeface="微软雅黑" panose="020B0503020204020204" charset="-122"/>
                <a:ea typeface="微软雅黑" panose="020B0503020204020204" charset="-122"/>
                <a:sym typeface="Helvetica Neue Medium"/>
              </a:rPr>
              <a:t>个步骤。 </a:t>
            </a:r>
            <a:endParaRPr lang="zh-CN" altLang="en-US" sz="1200" kern="0" dirty="0">
              <a:solidFill>
                <a:srgbClr val="000000"/>
              </a:solidFill>
              <a:latin typeface="微软雅黑" panose="020B0503020204020204" charset="-122"/>
              <a:ea typeface="微软雅黑" panose="020B0503020204020204" charset="-122"/>
              <a:sym typeface="Helvetica Neue Medium"/>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12160" y="1347614"/>
            <a:ext cx="2343150" cy="1366838"/>
          </a:xfrm>
          <a:prstGeom prst="rect">
            <a:avLst/>
          </a:prstGeom>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标题 1"/>
          <p:cNvSpPr/>
          <p:nvPr/>
        </p:nvSpPr>
        <p:spPr>
          <a:xfrm>
            <a:off x="551223" y="220093"/>
            <a:ext cx="4297138" cy="445094"/>
          </a:xfrm>
          <a:prstGeom prst="rect">
            <a:avLst/>
          </a:prstGeom>
          <a:ln w="12700">
            <a:miter lim="400000"/>
          </a:ln>
        </p:spPr>
        <p:txBody>
          <a:bodyPr lIns="45718" tIns="45718" rIns="45718" bIns="45718">
            <a:noAutofit/>
          </a:bodyPr>
          <a:lstStyle/>
          <a:p>
            <a:pPr defTabSz="685800">
              <a:defRPr b="1">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400" b="1" dirty="0">
                <a:solidFill>
                  <a:srgbClr val="013C80"/>
                </a:solidFill>
                <a:latin typeface="微软雅黑" panose="020B0503020204020204" charset="-122"/>
                <a:ea typeface="微软雅黑" panose="020B0503020204020204" charset="-122"/>
                <a:cs typeface="微软雅黑" panose="020B0503020204020204" charset="-122"/>
              </a:rPr>
              <a:t>网联平台</a:t>
            </a:r>
            <a:r>
              <a:rPr lang="en-US" altLang="zh-CN" sz="2400" b="1" dirty="0" smtClean="0">
                <a:solidFill>
                  <a:srgbClr val="013C80"/>
                </a:solidFill>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013C80"/>
                </a:solidFill>
                <a:latin typeface="微软雅黑" panose="020B0503020204020204" charset="-122"/>
                <a:ea typeface="微软雅黑" panose="020B0503020204020204" charset="-122"/>
                <a:cs typeface="微软雅黑" panose="020B0503020204020204" charset="-122"/>
              </a:rPr>
              <a:t>业务功能</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endParaRPr>
          </a:p>
        </p:txBody>
      </p:sp>
      <p:sp>
        <p:nvSpPr>
          <p:cNvPr id="15" name="TextBox 14"/>
          <p:cNvSpPr txBox="1"/>
          <p:nvPr/>
        </p:nvSpPr>
        <p:spPr>
          <a:xfrm>
            <a:off x="1331640" y="1563638"/>
            <a:ext cx="1368152"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lvl="6" indent="-285750">
              <a:buFont typeface="Wingdings" panose="05000000000000000000" pitchFamily="2" charset="2"/>
              <a:buChar char="Ø"/>
            </a:pPr>
            <a:r>
              <a:rPr lang="zh-CN" altLang="en-US" dirty="0"/>
              <a:t>身份认证</a:t>
            </a:r>
            <a:endParaRPr lang="zh-CN" altLang="en-US" dirty="0"/>
          </a:p>
          <a:p>
            <a:pPr marL="285750" lvl="2" indent="-285750">
              <a:buFont typeface="Wingdings" panose="05000000000000000000" pitchFamily="2" charset="2"/>
              <a:buChar char="Ø"/>
            </a:pPr>
            <a:r>
              <a:rPr lang="zh-CN" altLang="en-US" dirty="0"/>
              <a:t>签约</a:t>
            </a:r>
            <a:endParaRPr lang="zh-CN" altLang="en-US" dirty="0"/>
          </a:p>
          <a:p>
            <a:pPr marL="285750" lvl="2" indent="-285750">
              <a:buFont typeface="Wingdings" panose="05000000000000000000" pitchFamily="2" charset="2"/>
              <a:buChar char="Ø"/>
            </a:pPr>
            <a:r>
              <a:rPr lang="zh-CN" altLang="en-US" dirty="0"/>
              <a:t>解约</a:t>
            </a:r>
            <a:endParaRPr lang="zh-CN" altLang="en-US" dirty="0"/>
          </a:p>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sp>
        <p:nvSpPr>
          <p:cNvPr id="17" name="TextBox 16"/>
          <p:cNvSpPr txBox="1"/>
          <p:nvPr/>
        </p:nvSpPr>
        <p:spPr>
          <a:xfrm>
            <a:off x="3984688" y="2283718"/>
            <a:ext cx="1368152" cy="1200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lvl="6" indent="-285750">
              <a:buFont typeface="Wingdings" panose="05000000000000000000" pitchFamily="2" charset="2"/>
              <a:buChar char="Ø"/>
            </a:pPr>
            <a:r>
              <a:rPr lang="zh-CN" altLang="en-US" dirty="0" smtClean="0"/>
              <a:t>协议支付</a:t>
            </a:r>
            <a:endParaRPr lang="zh-CN" altLang="en-US" dirty="0"/>
          </a:p>
          <a:p>
            <a:pPr marL="285750" lvl="2" indent="-285750">
              <a:buFont typeface="Wingdings" panose="05000000000000000000" pitchFamily="2" charset="2"/>
              <a:buChar char="Ø"/>
            </a:pPr>
            <a:r>
              <a:rPr lang="zh-CN" altLang="en-US" dirty="0" smtClean="0"/>
              <a:t>退款</a:t>
            </a:r>
            <a:endParaRPr lang="zh-CN" altLang="en-US" dirty="0"/>
          </a:p>
          <a:p>
            <a:pPr marL="285750" lvl="2" indent="-285750">
              <a:buFont typeface="Wingdings" panose="05000000000000000000" pitchFamily="2" charset="2"/>
              <a:buChar char="Ø"/>
            </a:pPr>
            <a:r>
              <a:rPr lang="zh-CN" altLang="en-US" dirty="0" smtClean="0"/>
              <a:t>付款</a:t>
            </a:r>
            <a:endParaRPr lang="zh-CN" altLang="en-US" dirty="0"/>
          </a:p>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sp>
        <p:nvSpPr>
          <p:cNvPr id="18" name="TextBox 17"/>
          <p:cNvSpPr txBox="1"/>
          <p:nvPr/>
        </p:nvSpPr>
        <p:spPr>
          <a:xfrm>
            <a:off x="6289452" y="3219822"/>
            <a:ext cx="2603028"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lvl="6" indent="-285750">
              <a:buFont typeface="Wingdings" panose="05000000000000000000" pitchFamily="2" charset="2"/>
              <a:buChar char="Ø"/>
            </a:pPr>
            <a:r>
              <a:rPr lang="zh-CN" altLang="en-US" dirty="0" smtClean="0"/>
              <a:t>交易状态查询</a:t>
            </a:r>
            <a:endParaRPr lang="zh-CN" altLang="en-US" dirty="0"/>
          </a:p>
          <a:p>
            <a:pPr marL="285750" lvl="2" indent="-285750">
              <a:buFont typeface="Wingdings" panose="05000000000000000000" pitchFamily="2" charset="2"/>
              <a:buChar char="Ø"/>
            </a:pPr>
            <a:r>
              <a:rPr lang="zh-CN" altLang="en-US" dirty="0" smtClean="0"/>
              <a:t>异常终态查询</a:t>
            </a:r>
            <a:endParaRPr lang="zh-CN" altLang="en-US" dirty="0"/>
          </a:p>
          <a:p>
            <a:pPr marL="285750" lvl="2" indent="-285750">
              <a:buFont typeface="Wingdings" panose="05000000000000000000" pitchFamily="2" charset="2"/>
              <a:buChar char="Ø"/>
            </a:pPr>
            <a:r>
              <a:rPr lang="zh-CN" altLang="en-US" dirty="0" smtClean="0"/>
              <a:t>交易详情查询</a:t>
            </a:r>
            <a:endParaRPr lang="zh-CN" altLang="en-US" dirty="0" smtClean="0"/>
          </a:p>
          <a:p>
            <a:pPr marL="285750" lvl="2" indent="-285750">
              <a:buFont typeface="Wingdings" panose="05000000000000000000" pitchFamily="2" charset="2"/>
              <a:buChar char="Ø"/>
            </a:pPr>
            <a:r>
              <a:rPr lang="zh-CN" altLang="en-US" dirty="0" smtClean="0"/>
              <a:t>通用应答</a:t>
            </a:r>
            <a:endParaRPr lang="zh-CN" altLang="en-US" dirty="0"/>
          </a:p>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grpSp>
        <p:nvGrpSpPr>
          <p:cNvPr id="4" name="Group 3"/>
          <p:cNvGrpSpPr/>
          <p:nvPr/>
        </p:nvGrpSpPr>
        <p:grpSpPr>
          <a:xfrm>
            <a:off x="899648" y="1009901"/>
            <a:ext cx="1591891" cy="534170"/>
            <a:chOff x="899648" y="1009901"/>
            <a:chExt cx="1591891" cy="534170"/>
          </a:xfrm>
        </p:grpSpPr>
        <p:sp>
          <p:nvSpPr>
            <p:cNvPr id="31" name="Rounded Rectangle 30"/>
            <p:cNvSpPr/>
            <p:nvPr/>
          </p:nvSpPr>
          <p:spPr>
            <a:xfrm>
              <a:off x="899648" y="1009901"/>
              <a:ext cx="1512112" cy="534170"/>
            </a:xfrm>
            <a:prstGeom prst="roundRect">
              <a:avLst>
                <a:gd name="adj" fmla="val 50000"/>
              </a:avLst>
            </a:prstGeom>
            <a:solidFill>
              <a:srgbClr val="92D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11" name="椭圆 41"/>
            <p:cNvSpPr/>
            <p:nvPr/>
          </p:nvSpPr>
          <p:spPr bwMode="auto">
            <a:xfrm>
              <a:off x="899648" y="1009901"/>
              <a:ext cx="504000" cy="504000"/>
            </a:xfrm>
            <a:prstGeom prst="ellipse">
              <a:avLst/>
            </a:prstGeom>
            <a:solidFill>
              <a:sysClr val="window" lastClr="FFFFFF">
                <a:lumMod val="95000"/>
              </a:sysClr>
            </a:solidFill>
            <a:ln w="25400"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defRPr/>
              </a:pPr>
              <a:r>
                <a:rPr lang="en-US" altLang="zh-CN" sz="3200" b="1" dirty="0">
                  <a:solidFill>
                    <a:srgbClr val="92D050"/>
                  </a:solidFill>
                  <a:latin typeface="Broadway" pitchFamily="82" charset="0"/>
                  <a:ea typeface="微软雅黑" panose="020B0503020204020204" charset="-122"/>
                </a:rPr>
                <a:t>1</a:t>
              </a:r>
              <a:endParaRPr lang="zh-CN" altLang="en-US" sz="3200" b="1" kern="0" dirty="0">
                <a:solidFill>
                  <a:srgbClr val="92D050"/>
                </a:solidFill>
                <a:latin typeface="Broadway" pitchFamily="82" charset="0"/>
                <a:ea typeface="微软雅黑" panose="020B0503020204020204" charset="-122"/>
              </a:endParaRPr>
            </a:p>
          </p:txBody>
        </p:sp>
        <p:sp>
          <p:nvSpPr>
            <p:cNvPr id="12" name="TextBox 11"/>
            <p:cNvSpPr txBox="1"/>
            <p:nvPr/>
          </p:nvSpPr>
          <p:spPr>
            <a:xfrm>
              <a:off x="1377510" y="1046457"/>
              <a:ext cx="1114029" cy="430887"/>
            </a:xfrm>
            <a:prstGeom prst="rect">
              <a:avLst/>
            </a:prstGeom>
            <a:noFill/>
          </p:spPr>
          <p:txBody>
            <a:bodyPr wrap="square" rtlCol="0">
              <a:spAutoFit/>
            </a:bodyPr>
            <a:lstStyle/>
            <a:p>
              <a:r>
                <a:rPr lang="zh-CN" altLang="en-US" sz="2200" dirty="0" smtClean="0">
                  <a:solidFill>
                    <a:schemeClr val="bg1"/>
                  </a:solidFill>
                  <a:latin typeface="微软雅黑" panose="020B0503020204020204" charset="-122"/>
                  <a:ea typeface="微软雅黑" panose="020B0503020204020204" charset="-122"/>
                </a:rPr>
                <a:t>签约类</a:t>
              </a:r>
              <a:endParaRPr lang="zh-CN" altLang="en-US" sz="2200" dirty="0">
                <a:solidFill>
                  <a:schemeClr val="bg1"/>
                </a:solidFill>
                <a:latin typeface="微软雅黑" panose="020B0503020204020204" charset="-122"/>
                <a:ea typeface="微软雅黑" panose="020B0503020204020204" charset="-122"/>
              </a:endParaRPr>
            </a:p>
          </p:txBody>
        </p:sp>
      </p:grpSp>
      <p:sp>
        <p:nvSpPr>
          <p:cNvPr id="25" name="TextBox 24"/>
          <p:cNvSpPr txBox="1"/>
          <p:nvPr/>
        </p:nvSpPr>
        <p:spPr>
          <a:xfrm>
            <a:off x="3995936" y="1642965"/>
            <a:ext cx="1114029" cy="430887"/>
          </a:xfrm>
          <a:prstGeom prst="rect">
            <a:avLst/>
          </a:prstGeom>
          <a:noFill/>
        </p:spPr>
        <p:txBody>
          <a:bodyPr wrap="square" rtlCol="0">
            <a:spAutoFit/>
          </a:bodyPr>
          <a:lstStyle/>
          <a:p>
            <a:r>
              <a:rPr lang="zh-CN" altLang="en-US" sz="2200" dirty="0" smtClean="0">
                <a:solidFill>
                  <a:schemeClr val="bg1"/>
                </a:solidFill>
                <a:latin typeface="微软雅黑" panose="020B0503020204020204" charset="-122"/>
                <a:ea typeface="微软雅黑" panose="020B0503020204020204" charset="-122"/>
              </a:rPr>
              <a:t>支付类</a:t>
            </a:r>
            <a:endParaRPr lang="zh-CN" altLang="en-US" sz="2200" dirty="0">
              <a:solidFill>
                <a:schemeClr val="bg1"/>
              </a:solidFill>
              <a:latin typeface="微软雅黑" panose="020B0503020204020204" charset="-122"/>
              <a:ea typeface="微软雅黑" panose="020B0503020204020204" charset="-122"/>
            </a:endParaRPr>
          </a:p>
        </p:txBody>
      </p:sp>
      <p:grpSp>
        <p:nvGrpSpPr>
          <p:cNvPr id="34" name="Group 33"/>
          <p:cNvGrpSpPr/>
          <p:nvPr/>
        </p:nvGrpSpPr>
        <p:grpSpPr>
          <a:xfrm>
            <a:off x="3518074" y="1749548"/>
            <a:ext cx="1591891" cy="534170"/>
            <a:chOff x="899648" y="1009901"/>
            <a:chExt cx="1591891" cy="534170"/>
          </a:xfrm>
        </p:grpSpPr>
        <p:sp>
          <p:nvSpPr>
            <p:cNvPr id="35" name="Rounded Rectangle 34"/>
            <p:cNvSpPr/>
            <p:nvPr/>
          </p:nvSpPr>
          <p:spPr>
            <a:xfrm>
              <a:off x="899648" y="1009901"/>
              <a:ext cx="1512112" cy="534170"/>
            </a:xfrm>
            <a:prstGeom prst="roundRect">
              <a:avLst>
                <a:gd name="adj" fmla="val 50000"/>
              </a:avLst>
            </a:prstGeom>
            <a:solidFill>
              <a:srgbClr val="92D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36" name="椭圆 41"/>
            <p:cNvSpPr/>
            <p:nvPr/>
          </p:nvSpPr>
          <p:spPr bwMode="auto">
            <a:xfrm>
              <a:off x="899648" y="1009901"/>
              <a:ext cx="504000" cy="504000"/>
            </a:xfrm>
            <a:prstGeom prst="ellipse">
              <a:avLst/>
            </a:prstGeom>
            <a:solidFill>
              <a:sysClr val="window" lastClr="FFFFFF">
                <a:lumMod val="95000"/>
              </a:sysClr>
            </a:solidFill>
            <a:ln w="25400"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defRPr/>
              </a:pPr>
              <a:r>
                <a:rPr lang="en-US" altLang="zh-CN" sz="3200" b="1" dirty="0">
                  <a:solidFill>
                    <a:srgbClr val="92D050"/>
                  </a:solidFill>
                  <a:latin typeface="Broadway" pitchFamily="82" charset="0"/>
                  <a:ea typeface="微软雅黑" panose="020B0503020204020204" charset="-122"/>
                </a:rPr>
                <a:t>2</a:t>
              </a:r>
              <a:endParaRPr lang="zh-CN" altLang="en-US" sz="3200" b="1" kern="0" dirty="0">
                <a:solidFill>
                  <a:srgbClr val="92D050"/>
                </a:solidFill>
                <a:latin typeface="Broadway" pitchFamily="82" charset="0"/>
                <a:ea typeface="微软雅黑" panose="020B0503020204020204" charset="-122"/>
              </a:endParaRPr>
            </a:p>
          </p:txBody>
        </p:sp>
        <p:sp>
          <p:nvSpPr>
            <p:cNvPr id="37" name="TextBox 36"/>
            <p:cNvSpPr txBox="1"/>
            <p:nvPr/>
          </p:nvSpPr>
          <p:spPr>
            <a:xfrm>
              <a:off x="1377510" y="1046457"/>
              <a:ext cx="1114029" cy="430887"/>
            </a:xfrm>
            <a:prstGeom prst="rect">
              <a:avLst/>
            </a:prstGeom>
            <a:noFill/>
          </p:spPr>
          <p:txBody>
            <a:bodyPr wrap="square" rtlCol="0">
              <a:spAutoFit/>
            </a:bodyPr>
            <a:lstStyle/>
            <a:p>
              <a:r>
                <a:rPr lang="zh-CN" altLang="en-US" sz="2200" dirty="0" smtClean="0">
                  <a:solidFill>
                    <a:schemeClr val="bg1"/>
                  </a:solidFill>
                  <a:latin typeface="微软雅黑" panose="020B0503020204020204" charset="-122"/>
                  <a:ea typeface="微软雅黑" panose="020B0503020204020204" charset="-122"/>
                </a:rPr>
                <a:t>支付类</a:t>
              </a:r>
              <a:endParaRPr lang="zh-CN" altLang="en-US" sz="2200" dirty="0">
                <a:solidFill>
                  <a:schemeClr val="bg1"/>
                </a:solidFill>
                <a:latin typeface="微软雅黑" panose="020B0503020204020204" charset="-122"/>
                <a:ea typeface="微软雅黑" panose="020B0503020204020204" charset="-122"/>
              </a:endParaRPr>
            </a:p>
          </p:txBody>
        </p:sp>
      </p:grpSp>
      <p:grpSp>
        <p:nvGrpSpPr>
          <p:cNvPr id="38" name="Group 37"/>
          <p:cNvGrpSpPr/>
          <p:nvPr/>
        </p:nvGrpSpPr>
        <p:grpSpPr>
          <a:xfrm>
            <a:off x="5841790" y="2685652"/>
            <a:ext cx="1591891" cy="534170"/>
            <a:chOff x="899648" y="1009901"/>
            <a:chExt cx="1591891" cy="534170"/>
          </a:xfrm>
        </p:grpSpPr>
        <p:sp>
          <p:nvSpPr>
            <p:cNvPr id="39" name="Rounded Rectangle 38"/>
            <p:cNvSpPr/>
            <p:nvPr/>
          </p:nvSpPr>
          <p:spPr>
            <a:xfrm>
              <a:off x="899648" y="1009901"/>
              <a:ext cx="1512112" cy="534170"/>
            </a:xfrm>
            <a:prstGeom prst="roundRect">
              <a:avLst>
                <a:gd name="adj" fmla="val 50000"/>
              </a:avLst>
            </a:prstGeom>
            <a:solidFill>
              <a:srgbClr val="92D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40" name="椭圆 41"/>
            <p:cNvSpPr/>
            <p:nvPr/>
          </p:nvSpPr>
          <p:spPr bwMode="auto">
            <a:xfrm>
              <a:off x="899648" y="1009901"/>
              <a:ext cx="504000" cy="504000"/>
            </a:xfrm>
            <a:prstGeom prst="ellipse">
              <a:avLst/>
            </a:prstGeom>
            <a:solidFill>
              <a:sysClr val="window" lastClr="FFFFFF">
                <a:lumMod val="95000"/>
              </a:sysClr>
            </a:solidFill>
            <a:ln w="25400" cap="flat" cmpd="sng" algn="ctr">
              <a:noFill/>
              <a:prstDash val="solid"/>
            </a:ln>
            <a:effectLst>
              <a:outerShdw blurRad="50800" dist="38100" dir="5400000" algn="t" rotWithShape="0">
                <a:prstClr val="black">
                  <a:alpha val="40000"/>
                </a:prstClr>
              </a:outerShdw>
            </a:effectLst>
          </p:spPr>
          <p:txBody>
            <a:bodyPr anchor="ctr"/>
            <a:lstStyle/>
            <a:p>
              <a:pPr algn="ctr">
                <a:lnSpc>
                  <a:spcPct val="120000"/>
                </a:lnSpc>
                <a:defRPr/>
              </a:pPr>
              <a:r>
                <a:rPr lang="en-US" altLang="zh-CN" sz="3200" b="1" dirty="0">
                  <a:solidFill>
                    <a:srgbClr val="92D050"/>
                  </a:solidFill>
                  <a:latin typeface="Broadway" pitchFamily="82" charset="0"/>
                  <a:ea typeface="微软雅黑" panose="020B0503020204020204" charset="-122"/>
                </a:rPr>
                <a:t>3</a:t>
              </a:r>
              <a:endParaRPr lang="zh-CN" altLang="en-US" sz="3200" b="1" kern="0" dirty="0">
                <a:solidFill>
                  <a:srgbClr val="92D050"/>
                </a:solidFill>
                <a:latin typeface="Broadway" pitchFamily="82" charset="0"/>
                <a:ea typeface="微软雅黑" panose="020B0503020204020204" charset="-122"/>
              </a:endParaRPr>
            </a:p>
          </p:txBody>
        </p:sp>
        <p:sp>
          <p:nvSpPr>
            <p:cNvPr id="41" name="TextBox 40"/>
            <p:cNvSpPr txBox="1"/>
            <p:nvPr/>
          </p:nvSpPr>
          <p:spPr>
            <a:xfrm>
              <a:off x="1377510" y="1046457"/>
              <a:ext cx="1114029" cy="430887"/>
            </a:xfrm>
            <a:prstGeom prst="rect">
              <a:avLst/>
            </a:prstGeom>
            <a:noFill/>
          </p:spPr>
          <p:txBody>
            <a:bodyPr wrap="square" rtlCol="0">
              <a:spAutoFit/>
            </a:bodyPr>
            <a:lstStyle/>
            <a:p>
              <a:r>
                <a:rPr lang="zh-CN" altLang="en-US" sz="2200" dirty="0" smtClean="0">
                  <a:solidFill>
                    <a:schemeClr val="bg1"/>
                  </a:solidFill>
                  <a:latin typeface="微软雅黑" panose="020B0503020204020204" charset="-122"/>
                  <a:ea typeface="微软雅黑" panose="020B0503020204020204" charset="-122"/>
                </a:rPr>
                <a:t>信息类</a:t>
              </a:r>
              <a:endParaRPr lang="zh-CN" altLang="en-US" sz="2200" dirty="0">
                <a:solidFill>
                  <a:schemeClr val="bg1"/>
                </a:solidFill>
                <a:latin typeface="微软雅黑" panose="020B0503020204020204" charset="-122"/>
                <a:ea typeface="微软雅黑" panose="020B0503020204020204" charset="-122"/>
              </a:endParaRPr>
            </a:p>
          </p:txBody>
        </p:sp>
      </p:grpSp>
    </p:spTree>
  </p:cSld>
  <p:clrMapOvr>
    <a:masterClrMapping/>
  </p:clrMapOvr>
  <p:transition spd="med"/>
  <p:timing>
    <p:tnLst>
      <p:par>
        <p:cTn id="1" dur="indefinite" restart="never" fill="hold"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414364" y="1485910"/>
            <a:ext cx="3357563" cy="2366033"/>
          </a:xfrm>
          <a:prstGeom prst="rect">
            <a:avLst/>
          </a:prstGeom>
          <a:noFill/>
        </p:spPr>
        <p:txBody>
          <a:bodyPr wrap="square" lIns="68517" tIns="34283" rIns="68517" bIns="34283" rtlCol="0">
            <a:spAutoFit/>
          </a:bodyPr>
          <a:lstStyle/>
          <a:p>
            <a:pPr algn="ctr" defTabSz="685165"/>
            <a:r>
              <a:rPr lang="en-US" altLang="zh-CN" sz="14900" b="1" dirty="0">
                <a:solidFill>
                  <a:schemeClr val="bg1"/>
                </a:solidFill>
                <a:latin typeface="微软雅黑" panose="020B0503020204020204" charset="-122"/>
                <a:ea typeface="微软雅黑" panose="020B0503020204020204" charset="-122"/>
              </a:rPr>
              <a:t>3</a:t>
            </a:r>
            <a:endParaRPr lang="zh-CN" altLang="en-US" sz="14900" b="1" dirty="0">
              <a:solidFill>
                <a:schemeClr val="bg1"/>
              </a:solidFill>
              <a:latin typeface="微软雅黑" panose="020B0503020204020204" charset="-122"/>
              <a:ea typeface="微软雅黑" panose="020B0503020204020204" charset="-122"/>
            </a:endParaRPr>
          </a:p>
        </p:txBody>
      </p:sp>
      <p:sp>
        <p:nvSpPr>
          <p:cNvPr id="4" name="矩形 3"/>
          <p:cNvSpPr/>
          <p:nvPr/>
        </p:nvSpPr>
        <p:spPr bwMode="auto">
          <a:xfrm>
            <a:off x="2986560" y="2213296"/>
            <a:ext cx="4249738" cy="910839"/>
          </a:xfrm>
          <a:prstGeom prst="rect">
            <a:avLst/>
          </a:prstGeom>
          <a:noFill/>
          <a:ln w="6350" cap="flat" cmpd="sng" algn="ctr">
            <a:solidFill>
              <a:srgbClr val="FFFFFF">
                <a:alpha val="20000"/>
              </a:srgbClr>
            </a:solidFill>
            <a:prstDash val="solid"/>
            <a:miter lim="800000"/>
          </a:ln>
          <a:effectLst/>
        </p:spPr>
        <p:txBody>
          <a:bodyPr wrap="square" lIns="53958" tIns="24295" rIns="53958" bIns="24295" rtlCol="0" anchor="t">
            <a:spAutoFit/>
          </a:bodyPr>
          <a:lstStyle/>
          <a:p>
            <a:pPr lvl="0">
              <a:defRPr/>
            </a:pPr>
            <a:r>
              <a:rPr lang="zh-CN" altLang="en-US" sz="2800" b="1" cap="small" dirty="0">
                <a:solidFill>
                  <a:prstClr val="white"/>
                </a:solidFill>
                <a:latin typeface="微软雅黑" panose="020B0503020204020204" charset="-122"/>
                <a:ea typeface="微软雅黑" panose="020B0503020204020204" charset="-122"/>
              </a:rPr>
              <a:t>人民币跨境支付</a:t>
            </a:r>
            <a:r>
              <a:rPr lang="zh-CN" altLang="en-US" sz="2800" b="1" cap="small" dirty="0" smtClean="0">
                <a:solidFill>
                  <a:prstClr val="white"/>
                </a:solidFill>
                <a:latin typeface="微软雅黑" panose="020B0503020204020204" charset="-122"/>
                <a:ea typeface="微软雅黑" panose="020B0503020204020204" charset="-122"/>
              </a:rPr>
              <a:t>系统</a:t>
            </a:r>
            <a:endParaRPr lang="en-US" altLang="zh-CN" sz="2800" b="1" cap="small" dirty="0" smtClean="0">
              <a:solidFill>
                <a:prstClr val="white"/>
              </a:solidFill>
              <a:latin typeface="微软雅黑" panose="020B0503020204020204" charset="-122"/>
              <a:ea typeface="微软雅黑" panose="020B0503020204020204" charset="-122"/>
            </a:endParaRPr>
          </a:p>
          <a:p>
            <a:pPr lvl="0">
              <a:defRPr/>
            </a:pPr>
            <a:r>
              <a:rPr lang="en-US" altLang="zh-CN" sz="2800" b="1" cap="small" dirty="0" smtClean="0">
                <a:solidFill>
                  <a:prstClr val="white"/>
                </a:solidFill>
                <a:latin typeface="微软雅黑" panose="020B0503020204020204" charset="-122"/>
                <a:ea typeface="微软雅黑" panose="020B0503020204020204" charset="-122"/>
              </a:rPr>
              <a:t>(</a:t>
            </a:r>
            <a:r>
              <a:rPr lang="en-US" altLang="zh-CN" sz="2800" b="1" cap="small" dirty="0">
                <a:solidFill>
                  <a:prstClr val="white"/>
                </a:solidFill>
                <a:latin typeface="微软雅黑" panose="020B0503020204020204" charset="-122"/>
                <a:ea typeface="微软雅黑" panose="020B0503020204020204" charset="-122"/>
              </a:rPr>
              <a:t>CIPS)</a:t>
            </a:r>
            <a:endParaRPr lang="en-US" altLang="zh-CN" sz="2800" b="1" cap="small" dirty="0">
              <a:solidFill>
                <a:prstClr val="white"/>
              </a:solidFill>
              <a:latin typeface="微软雅黑" panose="020B0503020204020204" charset="-122"/>
              <a:ea typeface="微软雅黑" panose="020B0503020204020204" charset="-122"/>
            </a:endParaRPr>
          </a:p>
        </p:txBody>
      </p:sp>
      <p:sp>
        <p:nvSpPr>
          <p:cNvPr id="5" name="直接连接符 6"/>
          <p:cNvSpPr>
            <a:spLocks noChangeShapeType="1"/>
          </p:cNvSpPr>
          <p:nvPr/>
        </p:nvSpPr>
        <p:spPr bwMode="auto">
          <a:xfrm>
            <a:off x="2986560" y="3435848"/>
            <a:ext cx="4249738" cy="1587"/>
          </a:xfrm>
          <a:prstGeom prst="line">
            <a:avLst/>
          </a:prstGeom>
          <a:noFill/>
          <a:ln w="9525">
            <a:solidFill>
              <a:srgbClr val="FFFFFF"/>
            </a:solidFill>
            <a:prstDash val="sysDot"/>
            <a:round/>
          </a:ln>
          <a:extLst>
            <a:ext uri="{909E8E84-426E-40DD-AFC4-6F175D3DCCD1}">
              <a14:hiddenFill xmlns:a14="http://schemas.microsoft.com/office/drawing/2010/main">
                <a:noFill/>
              </a14:hiddenFill>
            </a:ext>
          </a:extLst>
        </p:spPr>
        <p:txBody>
          <a:bodyPr lIns="91428" tIns="45714" rIns="91428" bIns="45714"/>
          <a:lstStyle/>
          <a:p>
            <a:pPr fontAlgn="base">
              <a:spcBef>
                <a:spcPct val="0"/>
              </a:spcBef>
              <a:spcAft>
                <a:spcPct val="0"/>
              </a:spcAft>
              <a:buFont typeface="Arial" panose="020B0604020202020204" pitchFamily="34" charset="0"/>
              <a:buNone/>
              <a:defRPr/>
            </a:pPr>
            <a:endParaRPr lang="zh-CN" altLang="en-US" kern="0">
              <a:solidFill>
                <a:srgbClr val="000000"/>
              </a:solidFill>
              <a:latin typeface="Arial" panose="020B0604020202020204" pitchFamily="34" charset="0"/>
            </a:endParaRPr>
          </a:p>
        </p:txBody>
      </p:sp>
      <p:sp>
        <p:nvSpPr>
          <p:cNvPr id="6" name="直接连接符 7"/>
          <p:cNvSpPr>
            <a:spLocks noChangeShapeType="1"/>
          </p:cNvSpPr>
          <p:nvPr/>
        </p:nvSpPr>
        <p:spPr bwMode="auto">
          <a:xfrm>
            <a:off x="2986560" y="1819275"/>
            <a:ext cx="4249738" cy="1588"/>
          </a:xfrm>
          <a:prstGeom prst="line">
            <a:avLst/>
          </a:prstGeom>
          <a:noFill/>
          <a:ln w="9525">
            <a:solidFill>
              <a:srgbClr val="FFFFFF"/>
            </a:solidFill>
            <a:prstDash val="sysDot"/>
            <a:round/>
          </a:ln>
          <a:extLst>
            <a:ext uri="{909E8E84-426E-40DD-AFC4-6F175D3DCCD1}">
              <a14:hiddenFill xmlns:a14="http://schemas.microsoft.com/office/drawing/2010/main">
                <a:noFill/>
              </a14:hiddenFill>
            </a:ext>
          </a:extLst>
        </p:spPr>
        <p:txBody>
          <a:bodyPr lIns="91428" tIns="45714" rIns="91428" bIns="45714"/>
          <a:lstStyle/>
          <a:p>
            <a:pPr fontAlgn="base">
              <a:spcBef>
                <a:spcPct val="0"/>
              </a:spcBef>
              <a:spcAft>
                <a:spcPct val="0"/>
              </a:spcAft>
              <a:buFont typeface="Arial" panose="020B0604020202020204" pitchFamily="34" charset="0"/>
              <a:buNone/>
              <a:defRPr/>
            </a:pPr>
            <a:endParaRPr lang="zh-CN" altLang="en-US" kern="0">
              <a:solidFill>
                <a:srgbClr val="000000"/>
              </a:solidFill>
              <a:latin typeface="Arial" panose="020B0604020202020204" pitchFamily="34" charset="0"/>
            </a:endParaRPr>
          </a:p>
        </p:txBody>
      </p:sp>
      <p:sp>
        <p:nvSpPr>
          <p:cNvPr id="7" name="TextBox 3"/>
          <p:cNvSpPr txBox="1">
            <a:spLocks noChangeArrowheads="1"/>
          </p:cNvSpPr>
          <p:nvPr/>
        </p:nvSpPr>
        <p:spPr bwMode="auto">
          <a:xfrm>
            <a:off x="287344" y="4659987"/>
            <a:ext cx="8569325" cy="3116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fontAlgn="base" hangingPunct="1">
              <a:spcBef>
                <a:spcPct val="0"/>
              </a:spcBef>
              <a:spcAft>
                <a:spcPct val="0"/>
              </a:spcAft>
              <a:buFont typeface="Arial" panose="020B0604020202020204" pitchFamily="34" charset="0"/>
              <a:buNone/>
            </a:pPr>
            <a:r>
              <a:rPr lang="zh-CN" altLang="en-US" sz="1400" dirty="0">
                <a:solidFill>
                  <a:srgbClr val="FFFFFF"/>
                </a:solidFill>
                <a:latin typeface="微软雅黑" panose="020B0503020204020204" charset="-122"/>
                <a:ea typeface="微软雅黑" panose="020B0503020204020204" charset="-122"/>
              </a:rPr>
              <a:t>  </a:t>
            </a:r>
            <a:endParaRPr lang="en-US" altLang="zh-CN" sz="1400" dirty="0">
              <a:solidFill>
                <a:srgbClr val="FFFFFF"/>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p:cBhvr>
                                        <p:cTn id="10" dur="750"/>
                                        <p:tgtEl>
                                          <p:spTgt spid="5"/>
                                        </p:tgtEl>
                                      </p:cBhvr>
                                    </p:animEffec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righ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539552"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CIPS-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概述</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
        <p:nvSpPr>
          <p:cNvPr id="30723" name="TextBox 1"/>
          <p:cNvSpPr txBox="1">
            <a:spLocks noChangeArrowheads="1"/>
          </p:cNvSpPr>
          <p:nvPr/>
        </p:nvSpPr>
        <p:spPr bwMode="auto">
          <a:xfrm>
            <a:off x="971600" y="1275606"/>
            <a:ext cx="6912768"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i="0" dirty="0">
                <a:latin typeface="微软雅黑" panose="020B0503020204020204" charset="-122"/>
                <a:ea typeface="微软雅黑" panose="020B0503020204020204" charset="-122"/>
              </a:rPr>
              <a:t>       2012</a:t>
            </a:r>
            <a:r>
              <a:rPr lang="zh-CN" altLang="en-US" sz="1600" i="0" dirty="0">
                <a:latin typeface="微软雅黑" panose="020B0503020204020204" charset="-122"/>
                <a:ea typeface="微软雅黑" panose="020B0503020204020204" charset="-122"/>
              </a:rPr>
              <a:t>年</a:t>
            </a:r>
            <a:r>
              <a:rPr lang="en-US" altLang="zh-CN" sz="1600" i="0" dirty="0">
                <a:latin typeface="微软雅黑" panose="020B0503020204020204" charset="-122"/>
                <a:ea typeface="微软雅黑" panose="020B0503020204020204" charset="-122"/>
              </a:rPr>
              <a:t>4</a:t>
            </a:r>
            <a:r>
              <a:rPr lang="zh-CN" altLang="en-US" sz="1600" i="0" dirty="0">
                <a:latin typeface="微软雅黑" panose="020B0503020204020204" charset="-122"/>
                <a:ea typeface="微软雅黑" panose="020B0503020204020204" charset="-122"/>
              </a:rPr>
              <a:t>月，中国人民银行决定组织开发独立的</a:t>
            </a:r>
            <a:r>
              <a:rPr lang="zh-CN" altLang="en-US" sz="1600" i="0" dirty="0">
                <a:solidFill>
                  <a:srgbClr val="FF0000"/>
                </a:solidFill>
                <a:latin typeface="微软雅黑" panose="020B0503020204020204" charset="-122"/>
                <a:ea typeface="微软雅黑" panose="020B0503020204020204" charset="-122"/>
              </a:rPr>
              <a:t>人民币跨境支付系统</a:t>
            </a:r>
            <a:r>
              <a:rPr lang="en-US" altLang="zh-CN" sz="1600" i="0" dirty="0">
                <a:latin typeface="微软雅黑" panose="020B0503020204020204" charset="-122"/>
                <a:ea typeface="微软雅黑" panose="020B0503020204020204" charset="-122"/>
              </a:rPr>
              <a:t>(CIPS)</a:t>
            </a:r>
            <a:r>
              <a:rPr lang="zh-CN" altLang="en-US" sz="1600" i="0" dirty="0">
                <a:latin typeface="微软雅黑" panose="020B0503020204020204" charset="-122"/>
                <a:ea typeface="微软雅黑" panose="020B0503020204020204" charset="-122"/>
              </a:rPr>
              <a:t>，从而进一步整合现有人民币跨境支付结算渠道和资源，提高跨境清算效率，满足各主要时区的人民币业务发展需要，提高交易的安全性，创造公平的市场竞争环境</a:t>
            </a:r>
            <a:r>
              <a:rPr lang="zh-CN" altLang="en-US" sz="1600" i="0" dirty="0" smtClean="0">
                <a:latin typeface="微软雅黑" panose="020B0503020204020204" charset="-122"/>
                <a:ea typeface="微软雅黑" panose="020B0503020204020204" charset="-122"/>
              </a:rPr>
              <a:t>。</a:t>
            </a:r>
            <a:endParaRPr lang="en-US" altLang="zh-CN" sz="1600" i="0" dirty="0" smtClean="0">
              <a:latin typeface="微软雅黑" panose="020B0503020204020204" charset="-122"/>
              <a:ea typeface="微软雅黑" panose="020B0503020204020204" charset="-122"/>
            </a:endParaRPr>
          </a:p>
          <a:p>
            <a:pPr eaLnBrk="1" hangingPunct="1">
              <a:lnSpc>
                <a:spcPct val="150000"/>
              </a:lnSpc>
            </a:pPr>
            <a:endParaRPr lang="en-US" altLang="zh-CN" sz="1600" i="0" dirty="0">
              <a:latin typeface="微软雅黑" panose="020B0503020204020204" charset="-122"/>
              <a:ea typeface="微软雅黑" panose="020B0503020204020204" charset="-122"/>
            </a:endParaRPr>
          </a:p>
          <a:p>
            <a:pPr eaLnBrk="1" hangingPunct="1">
              <a:lnSpc>
                <a:spcPct val="150000"/>
              </a:lnSpc>
            </a:pPr>
            <a:r>
              <a:rPr lang="en-US" altLang="zh-CN" sz="1600" i="0" dirty="0">
                <a:latin typeface="微软雅黑" panose="020B0503020204020204" charset="-122"/>
                <a:ea typeface="微软雅黑" panose="020B0503020204020204" charset="-122"/>
              </a:rPr>
              <a:t>       CIPS</a:t>
            </a:r>
            <a:r>
              <a:rPr lang="zh-CN" altLang="en-US" sz="1600" i="0" dirty="0">
                <a:latin typeface="微软雅黑" panose="020B0503020204020204" charset="-122"/>
                <a:ea typeface="微软雅黑" panose="020B0503020204020204" charset="-122"/>
              </a:rPr>
              <a:t>的全称是 </a:t>
            </a:r>
            <a:r>
              <a:rPr lang="en-US" altLang="zh-CN" sz="1600" i="0" dirty="0">
                <a:solidFill>
                  <a:srgbClr val="FF0000"/>
                </a:solidFill>
                <a:latin typeface="微软雅黑" panose="020B0503020204020204" charset="-122"/>
                <a:ea typeface="微软雅黑" panose="020B0503020204020204" charset="-122"/>
              </a:rPr>
              <a:t>Cross-border</a:t>
            </a:r>
            <a:r>
              <a:rPr lang="zh-CN" altLang="en-US" sz="1600" i="0" dirty="0">
                <a:solidFill>
                  <a:srgbClr val="FF0000"/>
                </a:solidFill>
                <a:latin typeface="微软雅黑" panose="020B0503020204020204" charset="-122"/>
                <a:ea typeface="微软雅黑" panose="020B0503020204020204" charset="-122"/>
              </a:rPr>
              <a:t>　</a:t>
            </a:r>
            <a:r>
              <a:rPr lang="en-US" altLang="zh-CN" sz="1600" i="0" dirty="0">
                <a:solidFill>
                  <a:srgbClr val="FF0000"/>
                </a:solidFill>
                <a:latin typeface="微软雅黑" panose="020B0503020204020204" charset="-122"/>
                <a:ea typeface="微软雅黑" panose="020B0503020204020204" charset="-122"/>
              </a:rPr>
              <a:t>Inter-bank</a:t>
            </a:r>
            <a:r>
              <a:rPr lang="zh-CN" altLang="en-US" sz="1600" i="0" dirty="0">
                <a:solidFill>
                  <a:srgbClr val="FF0000"/>
                </a:solidFill>
                <a:latin typeface="微软雅黑" panose="020B0503020204020204" charset="-122"/>
                <a:ea typeface="微软雅黑" panose="020B0503020204020204" charset="-122"/>
              </a:rPr>
              <a:t>　</a:t>
            </a:r>
            <a:r>
              <a:rPr lang="en-US" altLang="zh-CN" sz="1600" i="0" dirty="0">
                <a:solidFill>
                  <a:srgbClr val="FF0000"/>
                </a:solidFill>
                <a:latin typeface="微软雅黑" panose="020B0503020204020204" charset="-122"/>
                <a:ea typeface="微软雅黑" panose="020B0503020204020204" charset="-122"/>
              </a:rPr>
              <a:t>Payment</a:t>
            </a:r>
            <a:r>
              <a:rPr lang="zh-CN" altLang="en-US" sz="1600" i="0" dirty="0">
                <a:solidFill>
                  <a:srgbClr val="FF0000"/>
                </a:solidFill>
                <a:latin typeface="微软雅黑" panose="020B0503020204020204" charset="-122"/>
                <a:ea typeface="微软雅黑" panose="020B0503020204020204" charset="-122"/>
              </a:rPr>
              <a:t>　</a:t>
            </a:r>
            <a:r>
              <a:rPr lang="en-US" altLang="zh-CN" sz="1600" i="0" dirty="0">
                <a:solidFill>
                  <a:srgbClr val="FF0000"/>
                </a:solidFill>
                <a:latin typeface="微软雅黑" panose="020B0503020204020204" charset="-122"/>
                <a:ea typeface="微软雅黑" panose="020B0503020204020204" charset="-122"/>
              </a:rPr>
              <a:t>System</a:t>
            </a:r>
            <a:r>
              <a:rPr lang="zh-CN" altLang="en-US" sz="1600" i="0" dirty="0">
                <a:latin typeface="微软雅黑" panose="020B0503020204020204" charset="-122"/>
                <a:ea typeface="微软雅黑" panose="020B0503020204020204" charset="-122"/>
              </a:rPr>
              <a:t>，是为境内外机构之间人民币跨境支付业务提供资金结算服务的系统</a:t>
            </a:r>
            <a:r>
              <a:rPr lang="zh-CN" altLang="en-US" sz="1600" i="0" dirty="0" smtClean="0">
                <a:latin typeface="微软雅黑" panose="020B0503020204020204" charset="-122"/>
                <a:ea typeface="微软雅黑" panose="020B0503020204020204" charset="-122"/>
              </a:rPr>
              <a:t>。</a:t>
            </a:r>
            <a:endParaRPr lang="en-US" altLang="zh-CN" sz="1600" i="0" dirty="0">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763688" y="1419622"/>
          <a:ext cx="5598368" cy="304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Rectangle 2"/>
          <p:cNvSpPr txBox="1">
            <a:spLocks noChangeArrowheads="1"/>
          </p:cNvSpPr>
          <p:nvPr/>
        </p:nvSpPr>
        <p:spPr bwMode="auto">
          <a:xfrm>
            <a:off x="539552"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CIPS-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系统参与者</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2249742" y="951570"/>
          <a:ext cx="4572000" cy="304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矩形 3"/>
          <p:cNvSpPr/>
          <p:nvPr/>
        </p:nvSpPr>
        <p:spPr>
          <a:xfrm>
            <a:off x="2897814" y="3759882"/>
            <a:ext cx="4590510" cy="784830"/>
          </a:xfrm>
          <a:prstGeom prst="rect">
            <a:avLst/>
          </a:prstGeom>
        </p:spPr>
        <p:txBody>
          <a:bodyPr wrap="square">
            <a:spAutoFit/>
          </a:bodyPr>
          <a:lstStyle/>
          <a:p>
            <a:pPr>
              <a:lnSpc>
                <a:spcPct val="150000"/>
              </a:lnSpc>
            </a:pPr>
            <a:r>
              <a:rPr lang="zh-CN" altLang="en-US" sz="1500" dirty="0">
                <a:latin typeface="微软雅黑" panose="020B0503020204020204" charset="-122"/>
                <a:ea typeface="微软雅黑" panose="020B0503020204020204" charset="-122"/>
              </a:rPr>
              <a:t>一家间接参与者可以对应多家直接参与者，</a:t>
            </a:r>
            <a:endParaRPr lang="en-US" altLang="zh-CN" sz="1500" dirty="0">
              <a:latin typeface="微软雅黑" panose="020B0503020204020204" charset="-122"/>
              <a:ea typeface="微软雅黑" panose="020B0503020204020204" charset="-122"/>
            </a:endParaRPr>
          </a:p>
          <a:p>
            <a:pPr>
              <a:lnSpc>
                <a:spcPct val="150000"/>
              </a:lnSpc>
            </a:pPr>
            <a:r>
              <a:rPr lang="zh-CN" altLang="en-US" sz="1500" dirty="0">
                <a:latin typeface="微软雅黑" panose="020B0503020204020204" charset="-122"/>
                <a:ea typeface="微软雅黑" panose="020B0503020204020204" charset="-122"/>
              </a:rPr>
              <a:t>一家直接参与者可以对应多家间接参与者。</a:t>
            </a:r>
            <a:endParaRPr lang="zh-CN" altLang="en-US" sz="1500" dirty="0"/>
          </a:p>
        </p:txBody>
      </p:sp>
      <p:sp>
        <p:nvSpPr>
          <p:cNvPr id="5" name="Rectangle 2"/>
          <p:cNvSpPr txBox="1">
            <a:spLocks noChangeArrowheads="1"/>
          </p:cNvSpPr>
          <p:nvPr/>
        </p:nvSpPr>
        <p:spPr bwMode="auto">
          <a:xfrm>
            <a:off x="539552"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CIPS-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系统者关系图</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1143000" y="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3" name="Line 8"/>
          <p:cNvSpPr>
            <a:spLocks noChangeShapeType="1"/>
          </p:cNvSpPr>
          <p:nvPr/>
        </p:nvSpPr>
        <p:spPr bwMode="auto">
          <a:xfrm>
            <a:off x="1955006" y="2871192"/>
            <a:ext cx="0" cy="598884"/>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5" name="Line 10"/>
          <p:cNvSpPr>
            <a:spLocks noChangeShapeType="1"/>
          </p:cNvSpPr>
          <p:nvPr/>
        </p:nvSpPr>
        <p:spPr bwMode="auto">
          <a:xfrm>
            <a:off x="4980625" y="3156942"/>
            <a:ext cx="455471"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6" name="Line 11"/>
          <p:cNvSpPr>
            <a:spLocks noChangeShapeType="1"/>
          </p:cNvSpPr>
          <p:nvPr/>
        </p:nvSpPr>
        <p:spPr bwMode="auto">
          <a:xfrm flipH="1">
            <a:off x="2192590" y="3156942"/>
            <a:ext cx="251744"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7" name="Line 13"/>
          <p:cNvSpPr>
            <a:spLocks noChangeShapeType="1"/>
          </p:cNvSpPr>
          <p:nvPr/>
        </p:nvSpPr>
        <p:spPr bwMode="auto">
          <a:xfrm>
            <a:off x="5436096" y="2897386"/>
            <a:ext cx="0" cy="598884"/>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8" name="Line 14"/>
          <p:cNvSpPr>
            <a:spLocks noChangeShapeType="1"/>
          </p:cNvSpPr>
          <p:nvPr/>
        </p:nvSpPr>
        <p:spPr bwMode="auto">
          <a:xfrm flipH="1">
            <a:off x="5649925" y="3152180"/>
            <a:ext cx="326231"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9" name="Line 15"/>
          <p:cNvSpPr>
            <a:spLocks noChangeShapeType="1"/>
          </p:cNvSpPr>
          <p:nvPr/>
        </p:nvSpPr>
        <p:spPr bwMode="auto">
          <a:xfrm>
            <a:off x="7050882" y="3152180"/>
            <a:ext cx="327422"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0" name="Line 16"/>
          <p:cNvSpPr>
            <a:spLocks noChangeShapeType="1"/>
          </p:cNvSpPr>
          <p:nvPr/>
        </p:nvSpPr>
        <p:spPr bwMode="auto">
          <a:xfrm flipH="1">
            <a:off x="6587282" y="3152180"/>
            <a:ext cx="217884"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2" name="Line 18"/>
          <p:cNvSpPr>
            <a:spLocks noChangeShapeType="1"/>
          </p:cNvSpPr>
          <p:nvPr/>
        </p:nvSpPr>
        <p:spPr bwMode="auto">
          <a:xfrm>
            <a:off x="6396782" y="2897386"/>
            <a:ext cx="0" cy="598884"/>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3" name="Line 19"/>
          <p:cNvSpPr>
            <a:spLocks noChangeShapeType="1"/>
          </p:cNvSpPr>
          <p:nvPr/>
        </p:nvSpPr>
        <p:spPr bwMode="auto">
          <a:xfrm>
            <a:off x="5622540" y="2897386"/>
            <a:ext cx="0" cy="598884"/>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4" name="Line 20"/>
          <p:cNvSpPr>
            <a:spLocks noChangeShapeType="1"/>
          </p:cNvSpPr>
          <p:nvPr/>
        </p:nvSpPr>
        <p:spPr bwMode="auto">
          <a:xfrm>
            <a:off x="6559898" y="2897386"/>
            <a:ext cx="0" cy="598884"/>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5" name="Line 21"/>
          <p:cNvSpPr>
            <a:spLocks noChangeShapeType="1"/>
          </p:cNvSpPr>
          <p:nvPr/>
        </p:nvSpPr>
        <p:spPr bwMode="auto">
          <a:xfrm>
            <a:off x="7378304" y="2912864"/>
            <a:ext cx="0" cy="598885"/>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6" name="Line 22"/>
          <p:cNvSpPr>
            <a:spLocks noChangeShapeType="1"/>
          </p:cNvSpPr>
          <p:nvPr/>
        </p:nvSpPr>
        <p:spPr bwMode="auto">
          <a:xfrm>
            <a:off x="1709737" y="4185642"/>
            <a:ext cx="267295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7" name="Line 23"/>
          <p:cNvSpPr>
            <a:spLocks noChangeShapeType="1"/>
          </p:cNvSpPr>
          <p:nvPr/>
        </p:nvSpPr>
        <p:spPr bwMode="auto">
          <a:xfrm>
            <a:off x="5081588" y="4128492"/>
            <a:ext cx="250745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18" name="Rectangle 24"/>
          <p:cNvSpPr>
            <a:spLocks noChangeArrowheads="1"/>
          </p:cNvSpPr>
          <p:nvPr/>
        </p:nvSpPr>
        <p:spPr bwMode="auto">
          <a:xfrm>
            <a:off x="4281488" y="3957042"/>
            <a:ext cx="857250" cy="342900"/>
          </a:xfrm>
          <a:prstGeom prst="rect">
            <a:avLst/>
          </a:prstGeom>
          <a:solidFill>
            <a:srgbClr val="FFFFFF"/>
          </a:solidFill>
          <a:ln w="28575">
            <a:solidFill>
              <a:srgbClr val="000000"/>
            </a:solidFill>
            <a:miter lim="800000"/>
          </a:ln>
          <a:effectLst/>
        </p:spPr>
        <p:txBody>
          <a:bodyPr/>
          <a:lstStyle/>
          <a:p>
            <a:pPr algn="just" eaLnBrk="0" hangingPunct="0">
              <a:lnSpc>
                <a:spcPct val="100000"/>
              </a:lnSpc>
              <a:spcBef>
                <a:spcPct val="0"/>
              </a:spcBef>
              <a:buSzTx/>
              <a:buFontTx/>
              <a:buNone/>
            </a:pPr>
            <a:endParaRPr lang="zh-CN" altLang="zh-CN"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19" name="Line 25"/>
          <p:cNvSpPr>
            <a:spLocks noChangeShapeType="1"/>
          </p:cNvSpPr>
          <p:nvPr/>
        </p:nvSpPr>
        <p:spPr bwMode="auto">
          <a:xfrm>
            <a:off x="1709738" y="3156942"/>
            <a:ext cx="285750"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20" name="Line 26"/>
          <p:cNvSpPr>
            <a:spLocks noChangeShapeType="1"/>
          </p:cNvSpPr>
          <p:nvPr/>
        </p:nvSpPr>
        <p:spPr bwMode="auto">
          <a:xfrm>
            <a:off x="1709738" y="3152179"/>
            <a:ext cx="0" cy="10334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21" name="Line 27"/>
          <p:cNvSpPr>
            <a:spLocks noChangeShapeType="1"/>
          </p:cNvSpPr>
          <p:nvPr/>
        </p:nvSpPr>
        <p:spPr bwMode="auto">
          <a:xfrm rot="10800000">
            <a:off x="7378304" y="3152180"/>
            <a:ext cx="217884"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22" name="Line 28"/>
          <p:cNvSpPr>
            <a:spLocks noChangeShapeType="1"/>
          </p:cNvSpPr>
          <p:nvPr/>
        </p:nvSpPr>
        <p:spPr bwMode="auto">
          <a:xfrm>
            <a:off x="7596188" y="3152179"/>
            <a:ext cx="0" cy="97631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23" name="Rectangle 29"/>
          <p:cNvSpPr>
            <a:spLocks noChangeArrowheads="1"/>
          </p:cNvSpPr>
          <p:nvPr/>
        </p:nvSpPr>
        <p:spPr bwMode="auto">
          <a:xfrm>
            <a:off x="5871716" y="2724745"/>
            <a:ext cx="285750" cy="854869"/>
          </a:xfrm>
          <a:prstGeom prst="rect">
            <a:avLst/>
          </a:prstGeom>
          <a:solidFill>
            <a:srgbClr val="FFFFFF"/>
          </a:solidFill>
          <a:ln w="28575">
            <a:solidFill>
              <a:srgbClr val="000000"/>
            </a:solidFill>
            <a:miter lim="800000"/>
          </a:ln>
          <a:effectLst/>
        </p:spPr>
        <p:txBody>
          <a:bodyPr/>
          <a:lstStyle/>
          <a:p>
            <a:pPr algn="just" eaLnBrk="0" hangingPunct="0">
              <a:lnSpc>
                <a:spcPct val="100000"/>
              </a:lnSpc>
              <a:spcBef>
                <a:spcPct val="0"/>
              </a:spcBef>
              <a:buSzTx/>
              <a:buFontTx/>
              <a:buNone/>
            </a:pPr>
            <a:endParaRPr lang="zh-CN" altLang="zh-CN"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29" name="Rectangle 35"/>
          <p:cNvSpPr>
            <a:spLocks noChangeArrowheads="1"/>
          </p:cNvSpPr>
          <p:nvPr/>
        </p:nvSpPr>
        <p:spPr bwMode="auto">
          <a:xfrm>
            <a:off x="1824038" y="2128242"/>
            <a:ext cx="295275" cy="628650"/>
          </a:xfrm>
          <a:prstGeom prst="rect">
            <a:avLst/>
          </a:prstGeom>
          <a:noFill/>
          <a:ln w="9525">
            <a:noFill/>
            <a:miter lim="800000"/>
          </a:ln>
        </p:spPr>
        <p:txBody>
          <a:bodyPr vert="eaVert"/>
          <a:lstStyle/>
          <a:p>
            <a:pPr algn="just" eaLnBrk="0" hangingPunct="0">
              <a:lnSpc>
                <a:spcPct val="100000"/>
              </a:lnSpc>
              <a:spcBef>
                <a:spcPct val="0"/>
              </a:spcBef>
              <a:buSzTx/>
              <a:buFontTx/>
              <a:buNone/>
              <a:defRPr/>
            </a:pPr>
            <a:r>
              <a:rPr lang="zh-CN" altLang="en-US" sz="1050" b="1" dirty="0">
                <a:solidFill>
                  <a:srgbClr val="0070C0"/>
                </a:solidFill>
                <a:effectLst>
                  <a:outerShdw blurRad="38100" dist="38100" dir="2700000" algn="tl">
                    <a:srgbClr val="C0C0C0"/>
                  </a:outerShdw>
                </a:effectLst>
                <a:latin typeface="微软雅黑" panose="020B0503020204020204" charset="-122"/>
                <a:ea typeface="微软雅黑" panose="020B0503020204020204" charset="-122"/>
              </a:rPr>
              <a:t>注资开始</a:t>
            </a:r>
            <a:endParaRPr lang="zh-CN" altLang="en-US" sz="1050" b="1" dirty="0">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30" name="Line 36"/>
          <p:cNvSpPr>
            <a:spLocks noChangeShapeType="1"/>
          </p:cNvSpPr>
          <p:nvPr/>
        </p:nvSpPr>
        <p:spPr bwMode="auto">
          <a:xfrm>
            <a:off x="6159848" y="3146226"/>
            <a:ext cx="215502" cy="5954"/>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32" name="Line 38"/>
          <p:cNvSpPr>
            <a:spLocks noChangeShapeType="1"/>
          </p:cNvSpPr>
          <p:nvPr/>
        </p:nvSpPr>
        <p:spPr bwMode="auto">
          <a:xfrm flipH="1">
            <a:off x="1942507" y="1635799"/>
            <a:ext cx="363140" cy="4572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grpSp>
        <p:nvGrpSpPr>
          <p:cNvPr id="33" name="Group 39"/>
          <p:cNvGrpSpPr/>
          <p:nvPr/>
        </p:nvGrpSpPr>
        <p:grpSpPr bwMode="auto">
          <a:xfrm>
            <a:off x="2056211" y="1293984"/>
            <a:ext cx="1220391" cy="719959"/>
            <a:chOff x="1056" y="1516"/>
            <a:chExt cx="1025" cy="548"/>
          </a:xfrm>
        </p:grpSpPr>
        <p:sp>
          <p:nvSpPr>
            <p:cNvPr id="34" name="Line 40"/>
            <p:cNvSpPr>
              <a:spLocks noChangeShapeType="1"/>
            </p:cNvSpPr>
            <p:nvPr/>
          </p:nvSpPr>
          <p:spPr bwMode="auto">
            <a:xfrm>
              <a:off x="1056" y="2064"/>
              <a:ext cx="36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14:hiddenLine>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35" name="Rectangle 41"/>
            <p:cNvSpPr>
              <a:spLocks noChangeArrowheads="1"/>
            </p:cNvSpPr>
            <p:nvPr/>
          </p:nvSpPr>
          <p:spPr bwMode="auto">
            <a:xfrm>
              <a:off x="1601" y="1516"/>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00000"/>
                </a:lnSpc>
                <a:spcBef>
                  <a:spcPct val="0"/>
                </a:spcBef>
                <a:buSzTx/>
                <a:buFontTx/>
                <a:buNone/>
              </a:pPr>
              <a:r>
                <a:rPr lang="en-US" altLang="zh-CN" sz="1200" b="1" dirty="0">
                  <a:solidFill>
                    <a:srgbClr val="0070C0"/>
                  </a:solidFill>
                  <a:latin typeface="微软雅黑" panose="020B0503020204020204" charset="-122"/>
                  <a:ea typeface="微软雅黑" panose="020B0503020204020204" charset="-122"/>
                </a:rPr>
                <a:t>8:30</a:t>
              </a:r>
              <a:r>
                <a:rPr lang="zh-CN" altLang="en-US" sz="1200" b="1" dirty="0">
                  <a:solidFill>
                    <a:srgbClr val="0070C0"/>
                  </a:solidFill>
                  <a:latin typeface="微软雅黑" panose="020B0503020204020204" charset="-122"/>
                  <a:ea typeface="微软雅黑" panose="020B0503020204020204" charset="-122"/>
                </a:rPr>
                <a:t>（大额支付进入日间后）</a:t>
              </a:r>
              <a:endParaRPr lang="en-US" altLang="zh-CN" sz="1200" b="1" dirty="0">
                <a:solidFill>
                  <a:srgbClr val="0070C0"/>
                </a:solidFill>
                <a:latin typeface="微软雅黑" panose="020B0503020204020204" charset="-122"/>
                <a:ea typeface="微软雅黑" panose="020B0503020204020204" charset="-122"/>
              </a:endParaRPr>
            </a:p>
          </p:txBody>
        </p:sp>
      </p:grpSp>
      <p:sp>
        <p:nvSpPr>
          <p:cNvPr id="36" name="Line 42"/>
          <p:cNvSpPr>
            <a:spLocks noChangeShapeType="1"/>
          </p:cNvSpPr>
          <p:nvPr/>
        </p:nvSpPr>
        <p:spPr bwMode="auto">
          <a:xfrm>
            <a:off x="4963359" y="2336396"/>
            <a:ext cx="436959" cy="43219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grpSp>
        <p:nvGrpSpPr>
          <p:cNvPr id="37" name="Group 43"/>
          <p:cNvGrpSpPr/>
          <p:nvPr/>
        </p:nvGrpSpPr>
        <p:grpSpPr bwMode="auto">
          <a:xfrm>
            <a:off x="3712012" y="1961347"/>
            <a:ext cx="1426369" cy="317897"/>
            <a:chOff x="1056" y="2064"/>
            <a:chExt cx="1198" cy="267"/>
          </a:xfrm>
        </p:grpSpPr>
        <p:sp>
          <p:nvSpPr>
            <p:cNvPr id="38" name="Line 44"/>
            <p:cNvSpPr>
              <a:spLocks noChangeShapeType="1"/>
            </p:cNvSpPr>
            <p:nvPr/>
          </p:nvSpPr>
          <p:spPr bwMode="auto">
            <a:xfrm>
              <a:off x="1056" y="2064"/>
              <a:ext cx="36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14:hiddenLine>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39" name="Rectangle 45"/>
            <p:cNvSpPr>
              <a:spLocks noChangeArrowheads="1"/>
            </p:cNvSpPr>
            <p:nvPr/>
          </p:nvSpPr>
          <p:spPr bwMode="auto">
            <a:xfrm>
              <a:off x="1774" y="2091"/>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00000"/>
                </a:lnSpc>
                <a:spcBef>
                  <a:spcPct val="0"/>
                </a:spcBef>
                <a:buSzTx/>
                <a:buFontTx/>
                <a:buNone/>
              </a:pPr>
              <a:r>
                <a:rPr lang="en-US" altLang="zh-CN" sz="1200" b="1" dirty="0">
                  <a:solidFill>
                    <a:srgbClr val="0070C0"/>
                  </a:solidFill>
                  <a:latin typeface="微软雅黑" panose="020B0503020204020204" charset="-122"/>
                  <a:ea typeface="微软雅黑" panose="020B0503020204020204" charset="-122"/>
                </a:rPr>
                <a:t>20:00</a:t>
              </a:r>
              <a:endParaRPr lang="en-US" altLang="zh-CN" sz="1200" b="1" dirty="0">
                <a:solidFill>
                  <a:srgbClr val="0070C0"/>
                </a:solidFill>
                <a:latin typeface="微软雅黑" panose="020B0503020204020204" charset="-122"/>
                <a:ea typeface="微软雅黑" panose="020B0503020204020204" charset="-122"/>
              </a:endParaRPr>
            </a:p>
          </p:txBody>
        </p:sp>
      </p:grpSp>
      <p:sp>
        <p:nvSpPr>
          <p:cNvPr id="42" name="Line 48"/>
          <p:cNvSpPr>
            <a:spLocks noChangeShapeType="1"/>
          </p:cNvSpPr>
          <p:nvPr/>
        </p:nvSpPr>
        <p:spPr bwMode="auto">
          <a:xfrm>
            <a:off x="6167438" y="-874154"/>
            <a:ext cx="43576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14:hiddenLine>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44" name="Rectangle 12">
            <a:hlinkClick r:id="" action="ppaction://noaction"/>
          </p:cNvPr>
          <p:cNvSpPr>
            <a:spLocks noChangeArrowheads="1"/>
          </p:cNvSpPr>
          <p:nvPr/>
        </p:nvSpPr>
        <p:spPr bwMode="auto">
          <a:xfrm>
            <a:off x="2465766" y="2945011"/>
            <a:ext cx="2617365" cy="359569"/>
          </a:xfrm>
          <a:prstGeom prst="rect">
            <a:avLst/>
          </a:prstGeom>
          <a:solidFill>
            <a:srgbClr val="FFFFFF"/>
          </a:solidFill>
          <a:ln w="28575">
            <a:solidFill>
              <a:srgbClr val="000000"/>
            </a:solidFill>
            <a:miter lim="800000"/>
          </a:ln>
        </p:spPr>
        <p:txBody>
          <a:bodyPr/>
          <a:lstStyle/>
          <a:p>
            <a:pPr algn="just" eaLnBrk="0" hangingPunct="0">
              <a:lnSpc>
                <a:spcPct val="100000"/>
              </a:lnSpc>
              <a:spcBef>
                <a:spcPct val="0"/>
              </a:spcBef>
              <a:buSzTx/>
              <a:buFontTx/>
              <a:buNone/>
            </a:pPr>
            <a:endParaRPr lang="zh-CN" altLang="zh-CN" sz="1050">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45" name="Text Box 44"/>
          <p:cNvSpPr txBox="1">
            <a:spLocks noChangeArrowheads="1"/>
          </p:cNvSpPr>
          <p:nvPr/>
        </p:nvSpPr>
        <p:spPr bwMode="auto">
          <a:xfrm>
            <a:off x="3330420" y="3010495"/>
            <a:ext cx="9715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0"/>
              </a:spcBef>
              <a:buSzTx/>
              <a:buFontTx/>
              <a:buNone/>
            </a:pPr>
            <a:r>
              <a:rPr lang="zh-CN" altLang="en-US" sz="1050" b="1" dirty="0">
                <a:solidFill>
                  <a:srgbClr val="0070C0"/>
                </a:solidFill>
                <a:latin typeface="微软雅黑" panose="020B0503020204020204" charset="-122"/>
                <a:ea typeface="微软雅黑" panose="020B0503020204020204" charset="-122"/>
              </a:rPr>
              <a:t>日间业务处理</a:t>
            </a:r>
            <a:endParaRPr lang="zh-CN" altLang="en-US" sz="1050" b="1" dirty="0">
              <a:solidFill>
                <a:srgbClr val="0070C0"/>
              </a:solidFill>
              <a:latin typeface="微软雅黑" panose="020B0503020204020204" charset="-122"/>
              <a:ea typeface="微软雅黑" panose="020B0503020204020204" charset="-122"/>
            </a:endParaRPr>
          </a:p>
        </p:txBody>
      </p:sp>
      <p:sp>
        <p:nvSpPr>
          <p:cNvPr id="46" name="Text Box 45"/>
          <p:cNvSpPr txBox="1">
            <a:spLocks noChangeArrowheads="1"/>
          </p:cNvSpPr>
          <p:nvPr/>
        </p:nvSpPr>
        <p:spPr bwMode="auto">
          <a:xfrm>
            <a:off x="5868145" y="2800945"/>
            <a:ext cx="23098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0"/>
              </a:spcBef>
              <a:buSzTx/>
              <a:buFontTx/>
              <a:buNone/>
            </a:pPr>
            <a:r>
              <a:rPr lang="zh-CN" altLang="en-US" sz="1050" b="1" dirty="0">
                <a:solidFill>
                  <a:srgbClr val="0070C0"/>
                </a:solidFill>
                <a:latin typeface="微软雅黑" panose="020B0503020204020204" charset="-122"/>
                <a:ea typeface="微软雅黑" panose="020B0503020204020204" charset="-122"/>
              </a:rPr>
              <a:t>业务截止</a:t>
            </a:r>
            <a:endParaRPr lang="zh-CN" altLang="en-US" sz="1050" b="1" dirty="0">
              <a:solidFill>
                <a:srgbClr val="0070C0"/>
              </a:solidFill>
              <a:latin typeface="微软雅黑" panose="020B0503020204020204" charset="-122"/>
              <a:ea typeface="微软雅黑" panose="020B0503020204020204" charset="-122"/>
            </a:endParaRPr>
          </a:p>
        </p:txBody>
      </p:sp>
      <p:sp>
        <p:nvSpPr>
          <p:cNvPr id="49" name="Text Box 48"/>
          <p:cNvSpPr txBox="1">
            <a:spLocks noChangeArrowheads="1"/>
          </p:cNvSpPr>
          <p:nvPr/>
        </p:nvSpPr>
        <p:spPr bwMode="auto">
          <a:xfrm>
            <a:off x="4380946" y="4015382"/>
            <a:ext cx="72327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SzTx/>
              <a:buFontTx/>
              <a:buNone/>
            </a:pPr>
            <a:r>
              <a:rPr lang="zh-CN" altLang="en-US" sz="1050" b="1" dirty="0">
                <a:solidFill>
                  <a:srgbClr val="0070C0"/>
                </a:solidFill>
                <a:latin typeface="微软雅黑" panose="020B0503020204020204" charset="-122"/>
                <a:ea typeface="微软雅黑" panose="020B0503020204020204" charset="-122"/>
              </a:rPr>
              <a:t>营业准备</a:t>
            </a:r>
            <a:endParaRPr lang="zh-CN" altLang="en-US" sz="1050" b="1" dirty="0">
              <a:solidFill>
                <a:srgbClr val="0070C0"/>
              </a:solidFill>
              <a:latin typeface="微软雅黑" panose="020B0503020204020204" charset="-122"/>
              <a:ea typeface="微软雅黑" panose="020B0503020204020204" charset="-122"/>
            </a:endParaRPr>
          </a:p>
        </p:txBody>
      </p:sp>
      <p:sp>
        <p:nvSpPr>
          <p:cNvPr id="51" name="Line 8"/>
          <p:cNvSpPr>
            <a:spLocks noChangeShapeType="1"/>
          </p:cNvSpPr>
          <p:nvPr/>
        </p:nvSpPr>
        <p:spPr bwMode="auto">
          <a:xfrm>
            <a:off x="2192592" y="2881670"/>
            <a:ext cx="0" cy="598884"/>
          </a:xfrm>
          <a:prstGeom prst="line">
            <a:avLst/>
          </a:prstGeom>
          <a:noFill/>
          <a:ln w="38100">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52" name="Line 38"/>
          <p:cNvSpPr>
            <a:spLocks noChangeShapeType="1"/>
          </p:cNvSpPr>
          <p:nvPr/>
        </p:nvSpPr>
        <p:spPr bwMode="auto">
          <a:xfrm flipH="1">
            <a:off x="2218135" y="2279591"/>
            <a:ext cx="363140" cy="4572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grpSp>
        <p:nvGrpSpPr>
          <p:cNvPr id="53" name="Group 43"/>
          <p:cNvGrpSpPr/>
          <p:nvPr/>
        </p:nvGrpSpPr>
        <p:grpSpPr bwMode="auto">
          <a:xfrm>
            <a:off x="2373512" y="1981795"/>
            <a:ext cx="571500" cy="305990"/>
            <a:chOff x="1034" y="2064"/>
            <a:chExt cx="480" cy="257"/>
          </a:xfrm>
        </p:grpSpPr>
        <p:sp>
          <p:nvSpPr>
            <p:cNvPr id="54" name="Line 44"/>
            <p:cNvSpPr>
              <a:spLocks noChangeShapeType="1"/>
            </p:cNvSpPr>
            <p:nvPr/>
          </p:nvSpPr>
          <p:spPr bwMode="auto">
            <a:xfrm>
              <a:off x="1056" y="2064"/>
              <a:ext cx="36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14:hiddenLine>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55" name="Rectangle 45"/>
            <p:cNvSpPr>
              <a:spLocks noChangeArrowheads="1"/>
            </p:cNvSpPr>
            <p:nvPr/>
          </p:nvSpPr>
          <p:spPr bwMode="auto">
            <a:xfrm>
              <a:off x="1034" y="2081"/>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00000"/>
                </a:lnSpc>
                <a:spcBef>
                  <a:spcPct val="0"/>
                </a:spcBef>
                <a:buSzTx/>
                <a:buFontTx/>
                <a:buNone/>
              </a:pPr>
              <a:r>
                <a:rPr lang="en-US" altLang="zh-CN" sz="1200" b="1" dirty="0">
                  <a:solidFill>
                    <a:srgbClr val="0070C0"/>
                  </a:solidFill>
                  <a:latin typeface="微软雅黑" panose="020B0503020204020204" charset="-122"/>
                  <a:ea typeface="微软雅黑" panose="020B0503020204020204" charset="-122"/>
                </a:rPr>
                <a:t>9:00</a:t>
              </a:r>
              <a:endParaRPr lang="en-US" altLang="zh-CN" sz="1200" b="1" dirty="0">
                <a:solidFill>
                  <a:srgbClr val="0070C0"/>
                </a:solidFill>
                <a:latin typeface="微软雅黑" panose="020B0503020204020204" charset="-122"/>
                <a:ea typeface="微软雅黑" panose="020B0503020204020204" charset="-122"/>
              </a:endParaRPr>
            </a:p>
          </p:txBody>
        </p:sp>
      </p:grpSp>
      <p:sp>
        <p:nvSpPr>
          <p:cNvPr id="56" name="Line 38"/>
          <p:cNvSpPr>
            <a:spLocks noChangeShapeType="1"/>
          </p:cNvSpPr>
          <p:nvPr/>
        </p:nvSpPr>
        <p:spPr bwMode="auto">
          <a:xfrm>
            <a:off x="5976156" y="2297312"/>
            <a:ext cx="1" cy="33218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57" name="Rectangle 41"/>
          <p:cNvSpPr>
            <a:spLocks noChangeArrowheads="1"/>
          </p:cNvSpPr>
          <p:nvPr/>
        </p:nvSpPr>
        <p:spPr bwMode="auto">
          <a:xfrm>
            <a:off x="5745452" y="1918912"/>
            <a:ext cx="571500" cy="31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200" b="1" dirty="0">
                <a:solidFill>
                  <a:srgbClr val="0070C0"/>
                </a:solidFill>
                <a:latin typeface="微软雅黑" panose="020B0503020204020204" charset="-122"/>
                <a:ea typeface="微软雅黑" panose="020B0503020204020204" charset="-122"/>
              </a:rPr>
              <a:t>停止受理各类</a:t>
            </a:r>
            <a:endParaRPr lang="en-US" altLang="zh-CN" sz="1200" b="1" dirty="0">
              <a:solidFill>
                <a:srgbClr val="0070C0"/>
              </a:solidFill>
              <a:latin typeface="微软雅黑" panose="020B0503020204020204" charset="-122"/>
              <a:ea typeface="微软雅黑" panose="020B0503020204020204" charset="-122"/>
            </a:endParaRPr>
          </a:p>
          <a:p>
            <a:pPr algn="ctr"/>
            <a:r>
              <a:rPr lang="zh-CN" altLang="en-US" sz="1200" b="1" dirty="0">
                <a:solidFill>
                  <a:srgbClr val="0070C0"/>
                </a:solidFill>
                <a:latin typeface="微软雅黑" panose="020B0503020204020204" charset="-122"/>
                <a:ea typeface="微软雅黑" panose="020B0503020204020204" charset="-122"/>
              </a:rPr>
              <a:t>跨境支付业务</a:t>
            </a:r>
            <a:endParaRPr lang="en-US" altLang="zh-CN" sz="1200" b="1" dirty="0">
              <a:solidFill>
                <a:srgbClr val="0070C0"/>
              </a:solidFill>
              <a:latin typeface="微软雅黑" panose="020B0503020204020204" charset="-122"/>
              <a:ea typeface="微软雅黑" panose="020B0503020204020204" charset="-122"/>
            </a:endParaRPr>
          </a:p>
        </p:txBody>
      </p:sp>
      <p:sp>
        <p:nvSpPr>
          <p:cNvPr id="58" name="Rectangle 29"/>
          <p:cNvSpPr>
            <a:spLocks noChangeArrowheads="1"/>
          </p:cNvSpPr>
          <p:nvPr/>
        </p:nvSpPr>
        <p:spPr bwMode="auto">
          <a:xfrm>
            <a:off x="6781148" y="2760465"/>
            <a:ext cx="400873" cy="854869"/>
          </a:xfrm>
          <a:prstGeom prst="rect">
            <a:avLst/>
          </a:prstGeom>
          <a:solidFill>
            <a:srgbClr val="FFFFFF"/>
          </a:solidFill>
          <a:ln w="28575">
            <a:solidFill>
              <a:srgbClr val="000000"/>
            </a:solidFill>
            <a:miter lim="800000"/>
          </a:ln>
          <a:effectLst/>
        </p:spPr>
        <p:txBody>
          <a:bodyPr/>
          <a:lstStyle/>
          <a:p>
            <a:pPr algn="just" eaLnBrk="0" hangingPunct="0">
              <a:lnSpc>
                <a:spcPct val="100000"/>
              </a:lnSpc>
              <a:spcBef>
                <a:spcPct val="0"/>
              </a:spcBef>
              <a:buSzTx/>
              <a:buFontTx/>
              <a:buNone/>
            </a:pPr>
            <a:endParaRPr lang="zh-CN" altLang="zh-CN" sz="1050" b="1">
              <a:solidFill>
                <a:srgbClr val="0070C0"/>
              </a:solidFill>
              <a:effectLst>
                <a:outerShdw blurRad="38100" dist="38100" dir="2700000" algn="tl">
                  <a:srgbClr val="C0C0C0"/>
                </a:outerShdw>
              </a:effectLst>
              <a:latin typeface="微软雅黑" panose="020B0503020204020204" charset="-122"/>
              <a:ea typeface="微软雅黑" panose="020B0503020204020204" charset="-122"/>
            </a:endParaRPr>
          </a:p>
        </p:txBody>
      </p:sp>
      <p:sp>
        <p:nvSpPr>
          <p:cNvPr id="48" name="Text Box 47"/>
          <p:cNvSpPr txBox="1">
            <a:spLocks noChangeArrowheads="1"/>
          </p:cNvSpPr>
          <p:nvPr/>
        </p:nvSpPr>
        <p:spPr bwMode="auto">
          <a:xfrm>
            <a:off x="6837130" y="2822064"/>
            <a:ext cx="3193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SzTx/>
              <a:buFontTx/>
              <a:buNone/>
            </a:pPr>
            <a:r>
              <a:rPr lang="zh-CN" altLang="en-US" sz="1050" b="1" dirty="0">
                <a:solidFill>
                  <a:srgbClr val="0070C0"/>
                </a:solidFill>
                <a:latin typeface="微软雅黑" panose="020B0503020204020204" charset="-122"/>
                <a:ea typeface="微软雅黑" panose="020B0503020204020204" charset="-122"/>
              </a:rPr>
              <a:t>日</a:t>
            </a:r>
            <a:endParaRPr lang="en-US" altLang="zh-CN" sz="1050" b="1" dirty="0">
              <a:solidFill>
                <a:srgbClr val="0070C0"/>
              </a:solidFill>
              <a:latin typeface="微软雅黑" panose="020B0503020204020204" charset="-122"/>
              <a:ea typeface="微软雅黑" panose="020B0503020204020204" charset="-122"/>
            </a:endParaRPr>
          </a:p>
          <a:p>
            <a:pPr>
              <a:lnSpc>
                <a:spcPct val="100000"/>
              </a:lnSpc>
              <a:spcBef>
                <a:spcPct val="0"/>
              </a:spcBef>
              <a:buSzTx/>
              <a:buFontTx/>
              <a:buNone/>
            </a:pPr>
            <a:r>
              <a:rPr lang="zh-CN" altLang="en-US" sz="1050" b="1" dirty="0">
                <a:solidFill>
                  <a:srgbClr val="0070C0"/>
                </a:solidFill>
                <a:latin typeface="微软雅黑" panose="020B0503020204020204" charset="-122"/>
                <a:ea typeface="微软雅黑" panose="020B0503020204020204" charset="-122"/>
              </a:rPr>
              <a:t>终</a:t>
            </a:r>
            <a:endParaRPr lang="en-US" altLang="zh-CN" sz="1050" b="1" dirty="0">
              <a:solidFill>
                <a:srgbClr val="0070C0"/>
              </a:solidFill>
              <a:latin typeface="微软雅黑" panose="020B0503020204020204" charset="-122"/>
              <a:ea typeface="微软雅黑" panose="020B0503020204020204" charset="-122"/>
            </a:endParaRPr>
          </a:p>
          <a:p>
            <a:pPr>
              <a:lnSpc>
                <a:spcPct val="100000"/>
              </a:lnSpc>
              <a:spcBef>
                <a:spcPct val="0"/>
              </a:spcBef>
              <a:buSzTx/>
              <a:buFontTx/>
              <a:buNone/>
            </a:pPr>
            <a:r>
              <a:rPr lang="zh-CN" altLang="en-US" sz="1050" b="1" dirty="0">
                <a:solidFill>
                  <a:srgbClr val="0070C0"/>
                </a:solidFill>
                <a:latin typeface="微软雅黑" panose="020B0503020204020204" charset="-122"/>
                <a:ea typeface="微软雅黑" panose="020B0503020204020204" charset="-122"/>
              </a:rPr>
              <a:t>处</a:t>
            </a:r>
            <a:endParaRPr lang="en-US" altLang="zh-CN" sz="1050" b="1" dirty="0">
              <a:solidFill>
                <a:srgbClr val="0070C0"/>
              </a:solidFill>
              <a:latin typeface="微软雅黑" panose="020B0503020204020204" charset="-122"/>
              <a:ea typeface="微软雅黑" panose="020B0503020204020204" charset="-122"/>
            </a:endParaRPr>
          </a:p>
          <a:p>
            <a:pPr>
              <a:lnSpc>
                <a:spcPct val="100000"/>
              </a:lnSpc>
              <a:spcBef>
                <a:spcPct val="0"/>
              </a:spcBef>
              <a:buSzTx/>
              <a:buFontTx/>
              <a:buNone/>
            </a:pPr>
            <a:r>
              <a:rPr lang="zh-CN" altLang="en-US" sz="1050" b="1" dirty="0">
                <a:solidFill>
                  <a:srgbClr val="0070C0"/>
                </a:solidFill>
                <a:latin typeface="微软雅黑" panose="020B0503020204020204" charset="-122"/>
                <a:ea typeface="微软雅黑" panose="020B0503020204020204" charset="-122"/>
              </a:rPr>
              <a:t>理</a:t>
            </a:r>
            <a:endParaRPr lang="zh-CN" altLang="en-US" sz="1050" b="1" dirty="0">
              <a:solidFill>
                <a:srgbClr val="0070C0"/>
              </a:solidFill>
              <a:latin typeface="微软雅黑" panose="020B0503020204020204" charset="-122"/>
              <a:ea typeface="微软雅黑" panose="020B0503020204020204" charset="-122"/>
            </a:endParaRPr>
          </a:p>
        </p:txBody>
      </p:sp>
      <p:sp>
        <p:nvSpPr>
          <p:cNvPr id="59" name="Line 38"/>
          <p:cNvSpPr>
            <a:spLocks noChangeShapeType="1"/>
          </p:cNvSpPr>
          <p:nvPr/>
        </p:nvSpPr>
        <p:spPr bwMode="auto">
          <a:xfrm>
            <a:off x="6973706" y="1873794"/>
            <a:ext cx="1" cy="7470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350">
              <a:solidFill>
                <a:srgbClr val="0070C0"/>
              </a:solidFill>
              <a:latin typeface="微软雅黑" panose="020B0503020204020204" charset="-122"/>
              <a:ea typeface="微软雅黑" panose="020B0503020204020204" charset="-122"/>
            </a:endParaRPr>
          </a:p>
        </p:txBody>
      </p:sp>
      <p:sp>
        <p:nvSpPr>
          <p:cNvPr id="61" name="Rectangle 41"/>
          <p:cNvSpPr>
            <a:spLocks noChangeArrowheads="1"/>
          </p:cNvSpPr>
          <p:nvPr/>
        </p:nvSpPr>
        <p:spPr bwMode="auto">
          <a:xfrm>
            <a:off x="6724171" y="1250112"/>
            <a:ext cx="571500" cy="31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200" b="1" dirty="0">
                <a:solidFill>
                  <a:srgbClr val="0070C0"/>
                </a:solidFill>
                <a:latin typeface="微软雅黑" panose="020B0503020204020204" charset="-122"/>
                <a:ea typeface="微软雅黑" panose="020B0503020204020204" charset="-122"/>
              </a:rPr>
              <a:t>退回排队业务</a:t>
            </a:r>
            <a:endParaRPr lang="en-US" altLang="zh-CN" sz="1200" b="1" dirty="0">
              <a:solidFill>
                <a:srgbClr val="0070C0"/>
              </a:solidFill>
              <a:latin typeface="微软雅黑" panose="020B0503020204020204" charset="-122"/>
              <a:ea typeface="微软雅黑" panose="020B0503020204020204" charset="-122"/>
            </a:endParaRPr>
          </a:p>
          <a:p>
            <a:pPr algn="ctr"/>
            <a:r>
              <a:rPr lang="zh-CN" altLang="en-US" sz="1200" b="1" dirty="0">
                <a:solidFill>
                  <a:srgbClr val="0070C0"/>
                </a:solidFill>
                <a:latin typeface="微软雅黑" panose="020B0503020204020204" charset="-122"/>
                <a:ea typeface="微软雅黑" panose="020B0503020204020204" charset="-122"/>
              </a:rPr>
              <a:t>账户清零处理</a:t>
            </a:r>
            <a:endParaRPr lang="en-US" altLang="zh-CN" sz="1200" b="1" dirty="0">
              <a:solidFill>
                <a:srgbClr val="0070C0"/>
              </a:solidFill>
              <a:latin typeface="微软雅黑" panose="020B0503020204020204" charset="-122"/>
              <a:ea typeface="微软雅黑" panose="020B0503020204020204" charset="-122"/>
            </a:endParaRPr>
          </a:p>
          <a:p>
            <a:pPr algn="ctr"/>
            <a:r>
              <a:rPr lang="zh-CN" altLang="en-US" sz="1200" b="1" dirty="0">
                <a:solidFill>
                  <a:srgbClr val="0070C0"/>
                </a:solidFill>
                <a:latin typeface="微软雅黑" panose="020B0503020204020204" charset="-122"/>
                <a:ea typeface="微软雅黑" panose="020B0503020204020204" charset="-122"/>
              </a:rPr>
              <a:t>切换工作日期</a:t>
            </a:r>
            <a:endParaRPr lang="en-US" altLang="zh-CN" sz="1200" b="1" dirty="0">
              <a:solidFill>
                <a:srgbClr val="0070C0"/>
              </a:solidFill>
              <a:latin typeface="微软雅黑" panose="020B0503020204020204" charset="-122"/>
              <a:ea typeface="微软雅黑" panose="020B0503020204020204" charset="-122"/>
            </a:endParaRPr>
          </a:p>
          <a:p>
            <a:pPr algn="ctr"/>
            <a:r>
              <a:rPr lang="zh-CN" altLang="en-US" sz="1200" b="1" dirty="0">
                <a:solidFill>
                  <a:srgbClr val="0070C0"/>
                </a:solidFill>
                <a:latin typeface="微软雅黑" panose="020B0503020204020204" charset="-122"/>
                <a:ea typeface="微软雅黑" panose="020B0503020204020204" charset="-122"/>
              </a:rPr>
              <a:t>汇总对账下发</a:t>
            </a:r>
            <a:endParaRPr lang="en-US" altLang="zh-CN" sz="1200" b="1" dirty="0">
              <a:solidFill>
                <a:srgbClr val="0070C0"/>
              </a:solidFill>
              <a:latin typeface="微软雅黑" panose="020B0503020204020204" charset="-122"/>
              <a:ea typeface="微软雅黑" panose="020B0503020204020204" charset="-122"/>
            </a:endParaRPr>
          </a:p>
        </p:txBody>
      </p:sp>
      <p:sp>
        <p:nvSpPr>
          <p:cNvPr id="50" name="Rectangle 2"/>
          <p:cNvSpPr txBox="1">
            <a:spLocks noChangeArrowheads="1"/>
          </p:cNvSpPr>
          <p:nvPr/>
        </p:nvSpPr>
        <p:spPr bwMode="auto">
          <a:xfrm>
            <a:off x="539552"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CIPS-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运行时序图</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539552" y="123478"/>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b="1" i="0" dirty="0" smtClean="0">
                <a:solidFill>
                  <a:srgbClr val="013C80"/>
                </a:solidFill>
                <a:latin typeface="微软雅黑" panose="020B0503020204020204" charset="-122"/>
                <a:ea typeface="微软雅黑" panose="020B0503020204020204" charset="-122"/>
                <a:cs typeface="微软雅黑" panose="020B0503020204020204" charset="-122"/>
              </a:rPr>
              <a:t>CIPS</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 </a:t>
            </a:r>
            <a:r>
              <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rPr>
              <a:t>– </a:t>
            </a: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清算资金</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调整场景</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63688" y="1057299"/>
            <a:ext cx="5262021" cy="4050450"/>
          </a:xfrm>
          <a:prstGeom prst="rect">
            <a:avLst/>
          </a:prstGeom>
          <a:ln w="19050">
            <a:solidFill>
              <a:srgbClr val="0070C0"/>
            </a:solidFill>
          </a:ln>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129"/>
          <p:cNvGraphicFramePr>
            <a:graphicFrameLocks noChangeAspect="1"/>
          </p:cNvGraphicFramePr>
          <p:nvPr/>
        </p:nvGraphicFramePr>
        <p:xfrm>
          <a:off x="1171576" y="965813"/>
          <a:ext cx="6880622" cy="3965972"/>
        </p:xfrm>
        <a:graphic>
          <a:graphicData uri="http://schemas.openxmlformats.org/presentationml/2006/ole">
            <mc:AlternateContent xmlns:mc="http://schemas.openxmlformats.org/markup-compatibility/2006">
              <mc:Choice xmlns:v="urn:schemas-microsoft-com:vml" Requires="v">
                <p:oleObj spid="_x0000_s5130" name="Visio" r:id="rId1" imgW="13754100" imgH="9118600" progId="Visio.Drawing.11">
                  <p:embed/>
                </p:oleObj>
              </mc:Choice>
              <mc:Fallback>
                <p:oleObj name="Visio" r:id="rId1" imgW="13754100" imgH="9118600" progId="Visio.Drawing.11">
                  <p:embed/>
                  <p:pic>
                    <p:nvPicPr>
                      <p:cNvPr id="0" name="图片 51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6" y="965813"/>
                        <a:ext cx="6880622" cy="39659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2"/>
          <p:cNvSpPr txBox="1">
            <a:spLocks noChangeArrowheads="1"/>
          </p:cNvSpPr>
          <p:nvPr/>
        </p:nvSpPr>
        <p:spPr bwMode="auto">
          <a:xfrm>
            <a:off x="467544" y="195486"/>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defTabSz="554990">
              <a:lnSpc>
                <a:spcPct val="90000"/>
              </a:lnSpc>
              <a:defRPr sz="1460" b="1">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rPr>
              <a:t>CIPS</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介绍 </a:t>
            </a:r>
            <a:r>
              <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rPr>
              <a:t>– </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典型业务（出口贸易）</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1385888" y="587358"/>
            <a:ext cx="899993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zh-CN" altLang="en-US" sz="2250"/>
          </a:p>
        </p:txBody>
      </p:sp>
      <p:graphicFrame>
        <p:nvGraphicFramePr>
          <p:cNvPr id="19459" name="Object 128"/>
          <p:cNvGraphicFramePr>
            <a:graphicFrameLocks noChangeAspect="1"/>
          </p:cNvGraphicFramePr>
          <p:nvPr/>
        </p:nvGraphicFramePr>
        <p:xfrm>
          <a:off x="1223963" y="890703"/>
          <a:ext cx="6750844" cy="4071938"/>
        </p:xfrm>
        <a:graphic>
          <a:graphicData uri="http://schemas.openxmlformats.org/presentationml/2006/ole">
            <mc:AlternateContent xmlns:mc="http://schemas.openxmlformats.org/markup-compatibility/2006">
              <mc:Choice xmlns:v="urn:schemas-microsoft-com:vml" Requires="v">
                <p:oleObj spid="_x0000_s6154" name="Visio" r:id="rId1" imgW="13754100" imgH="9118600" progId="Visio.Drawing.11">
                  <p:embed/>
                </p:oleObj>
              </mc:Choice>
              <mc:Fallback>
                <p:oleObj name="Visio" r:id="rId1" imgW="13754100" imgH="9118600" progId="Visio.Drawing.11">
                  <p:embed/>
                  <p:pic>
                    <p:nvPicPr>
                      <p:cNvPr id="0" name="图片 61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890703"/>
                        <a:ext cx="6750844" cy="4071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2"/>
          <p:cNvSpPr txBox="1">
            <a:spLocks noChangeArrowheads="1"/>
          </p:cNvSpPr>
          <p:nvPr/>
        </p:nvSpPr>
        <p:spPr bwMode="auto">
          <a:xfrm>
            <a:off x="467544" y="292299"/>
            <a:ext cx="5869781" cy="514350"/>
          </a:xfrm>
          <a:prstGeom prst="rect">
            <a:avLst/>
          </a:prstGeom>
          <a:noFill/>
          <a:ln w="9525">
            <a:noFill/>
            <a:miter lim="800000"/>
          </a:ln>
        </p:spPr>
        <p:txBody>
          <a:bodyPr anchor="ct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defTabSz="554990">
              <a:lnSpc>
                <a:spcPct val="90000"/>
              </a:lnSpc>
              <a:defRPr sz="1460" b="1">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rPr>
              <a:t>CIPS</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介绍 </a:t>
            </a:r>
            <a:r>
              <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rPr>
              <a:t>– </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典型业务（进口贸易）</a:t>
            </a:r>
            <a:endParaRPr lang="en-US" altLang="zh-CN" sz="2400" b="1" i="0" dirty="0">
              <a:solidFill>
                <a:srgbClr val="013C80"/>
              </a:solidFill>
              <a:latin typeface="微软雅黑" panose="020B0503020204020204" charset="-122"/>
              <a:ea typeface="微软雅黑" panose="020B0503020204020204" charset="-122"/>
              <a:cs typeface="微软雅黑" panose="020B0503020204020204" charset="-122"/>
            </a:endParaRPr>
          </a:p>
          <a:p>
            <a:pPr eaLnBrk="1" hangingPunct="1">
              <a:defRPr/>
            </a:pPr>
            <a:endParaRPr lang="en-US" altLang="zh-CN" sz="1500" i="0" dirty="0">
              <a:solidFill>
                <a:srgbClr val="FF0000"/>
              </a:solidFill>
              <a:effectLst>
                <a:outerShdw blurRad="38100" dist="38100" dir="2700000" algn="tl">
                  <a:srgbClr val="C0C0C0"/>
                </a:outerShdw>
              </a:effectLst>
              <a:latin typeface="微软雅黑" panose="020B0503020204020204" charset="-122"/>
              <a:ea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noChangeArrowheads="1"/>
          </p:cNvSpPr>
          <p:nvPr>
            <p:ph type="title" idx="4294967295"/>
          </p:nvPr>
        </p:nvSpPr>
        <p:spPr>
          <a:xfrm>
            <a:off x="434579" y="280554"/>
            <a:ext cx="8229600" cy="353400"/>
          </a:xfrm>
        </p:spPr>
        <p:txBody>
          <a:bodyPr>
            <a:noAutofit/>
          </a:bodyPr>
          <a:lstStyle/>
          <a:p>
            <a:r>
              <a:rPr lang="en-US" altLang="en-US" sz="2400" kern="1200" dirty="0"/>
              <a:t>CIPS二</a:t>
            </a:r>
            <a:r>
              <a:rPr lang="en-US" altLang="en-US" sz="2400" kern="1200" dirty="0" smtClean="0"/>
              <a:t>期 </a:t>
            </a:r>
            <a:r>
              <a:rPr lang="en-US" altLang="zh-CN" sz="2400" kern="1200" dirty="0" smtClean="0"/>
              <a:t>– </a:t>
            </a:r>
            <a:r>
              <a:rPr lang="zh-CN" altLang="en-US" sz="2400" kern="1200" dirty="0" smtClean="0"/>
              <a:t>计划</a:t>
            </a:r>
            <a:r>
              <a:rPr lang="en-US" altLang="en-US" sz="2400" kern="1200" dirty="0" smtClean="0"/>
              <a:t>实现</a:t>
            </a:r>
            <a:r>
              <a:rPr lang="en-US" altLang="en-US" sz="2400" kern="1200" dirty="0"/>
              <a:t>目标</a:t>
            </a:r>
            <a:endParaRPr lang="zh-CN" altLang="en-US" sz="2400" kern="1200" dirty="0"/>
          </a:p>
        </p:txBody>
      </p:sp>
      <p:pic>
        <p:nvPicPr>
          <p:cNvPr id="26627" name="内容占位符 4"/>
          <p:cNvPicPr>
            <a:picLocks noGrp="1" noChangeArrowheads="1"/>
          </p:cNvPicPr>
          <p:nvPr>
            <p:ph idx="4294967295"/>
          </p:nvPr>
        </p:nvPicPr>
        <p:blipFill>
          <a:blip r:embed="rId1">
            <a:extLst>
              <a:ext uri="{28A0092B-C50C-407E-A947-70E740481C1C}">
                <a14:useLocalDpi xmlns:a14="http://schemas.microsoft.com/office/drawing/2010/main" val="0"/>
              </a:ext>
            </a:extLst>
          </a:blip>
          <a:srcRect/>
          <a:stretch>
            <a:fillRect/>
          </a:stretch>
        </p:blipFill>
        <p:spPr>
          <a:xfrm>
            <a:off x="434579" y="1371600"/>
            <a:ext cx="8270081" cy="3411141"/>
          </a:xfrm>
        </p:spPr>
      </p:pic>
      <p:sp>
        <p:nvSpPr>
          <p:cNvPr id="26628" name="灯片编号占位符 3"/>
          <p:cNvSpPr txBox="1">
            <a:spLocks noGrp="1" noChangeArrowheads="1"/>
          </p:cNvSpPr>
          <p:nvPr/>
        </p:nvSpPr>
        <p:spPr bwMode="auto">
          <a:xfrm>
            <a:off x="6457950" y="4767263"/>
            <a:ext cx="20574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990600" indent="-38100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524000" indent="-3048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2133600" indent="-3048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743200" indent="-3048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3200400" indent="-3048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3657600" indent="-3048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4114800" indent="-3048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4572000" indent="-3048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algn="r" eaLnBrk="1" hangingPunct="1">
              <a:lnSpc>
                <a:spcPct val="100000"/>
              </a:lnSpc>
              <a:spcBef>
                <a:spcPct val="0"/>
              </a:spcBef>
              <a:buFont typeface="Arial" panose="020B0604020202020204" pitchFamily="34" charset="0"/>
              <a:buNone/>
            </a:pPr>
            <a:fld id="{5B6724E1-FC2D-A146-B63E-6BD2F0B6A1D0}" type="slidenum">
              <a:rPr lang="en-US" altLang="zh-CN" sz="1200">
                <a:solidFill>
                  <a:srgbClr val="898989"/>
                </a:solidFill>
                <a:latin typeface="Calibri" panose="020F0502020204030204" pitchFamily="34" charset="0"/>
                <a:ea typeface="宋体" panose="02010600030101010101" pitchFamily="2" charset="-122"/>
              </a:rPr>
            </a:fld>
            <a:endParaRPr lang="en-US" altLang="zh-CN" sz="1200">
              <a:solidFill>
                <a:srgbClr val="898989"/>
              </a:solidFill>
              <a:latin typeface="Calibri" panose="020F0502020204030204" pitchFamily="34" charset="0"/>
              <a:ea typeface="宋体" panose="02010600030101010101" pitchFamily="2" charset="-122"/>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1"/>
          <p:cNvSpPr txBox="1">
            <a:spLocks noGrp="1"/>
          </p:cNvSpPr>
          <p:nvPr>
            <p:ph type="title"/>
          </p:nvPr>
        </p:nvSpPr>
        <p:spPr>
          <a:xfrm>
            <a:off x="539552" y="267494"/>
            <a:ext cx="6840760" cy="328613"/>
          </a:xfrm>
          <a:prstGeom prst="rect">
            <a:avLst/>
          </a:prstGeom>
        </p:spPr>
        <p:txBody>
          <a:bodyPr>
            <a:noAutofit/>
          </a:bodyPr>
          <a:lstStyle/>
          <a:p>
            <a:r>
              <a:rPr lang="zh-CN" altLang="en-US" sz="2400" dirty="0" smtClean="0"/>
              <a:t>国内支付清算体系概述</a:t>
            </a:r>
            <a:endParaRPr sz="2400" dirty="0"/>
          </a:p>
        </p:txBody>
      </p:sp>
      <p:sp>
        <p:nvSpPr>
          <p:cNvPr id="4" name="矩形 3"/>
          <p:cNvSpPr/>
          <p:nvPr/>
        </p:nvSpPr>
        <p:spPr>
          <a:xfrm>
            <a:off x="323528" y="987574"/>
            <a:ext cx="8712968" cy="4031873"/>
          </a:xfrm>
          <a:prstGeom prst="rect">
            <a:avLst/>
          </a:prstGeom>
        </p:spPr>
        <p:txBody>
          <a:bodyPr wrap="square">
            <a:spAutoFit/>
          </a:bodyPr>
          <a:lstStyle/>
          <a:p>
            <a:pPr hangingPunct="0"/>
            <a:r>
              <a:rPr lang="zh-CN" altLang="en-US" sz="1600" dirty="0" smtClean="0">
                <a:latin typeface="微软雅黑" panose="020B0503020204020204" charset="-122"/>
                <a:ea typeface="微软雅黑" panose="020B0503020204020204" charset="-122"/>
                <a:cs typeface="Helvetica Neue Medium"/>
                <a:sym typeface="Helvetica Neue Medium"/>
              </a:rPr>
              <a:t>我国</a:t>
            </a:r>
            <a:r>
              <a:rPr lang="zh-CN" altLang="en-US" sz="1600" dirty="0">
                <a:latin typeface="微软雅黑" panose="020B0503020204020204" charset="-122"/>
                <a:ea typeface="微软雅黑" panose="020B0503020204020204" charset="-122"/>
                <a:cs typeface="Helvetica Neue Medium"/>
                <a:sym typeface="Helvetica Neue Medium"/>
              </a:rPr>
              <a:t>支付清算体系：以中国人民银行现代化支付系统为核心，银行业金融机构行内支付系统为基础，票据交换</a:t>
            </a:r>
            <a:r>
              <a:rPr lang="zh-CN" altLang="en-US" sz="1600" dirty="0" smtClean="0">
                <a:latin typeface="微软雅黑" panose="020B0503020204020204" charset="-122"/>
                <a:ea typeface="微软雅黑" panose="020B0503020204020204" charset="-122"/>
                <a:cs typeface="Helvetica Neue Medium"/>
                <a:sym typeface="Helvetica Neue Medium"/>
              </a:rPr>
              <a:t>系统、银行</a:t>
            </a:r>
            <a:r>
              <a:rPr lang="zh-CN" altLang="en-US" sz="1600" dirty="0">
                <a:latin typeface="微软雅黑" panose="020B0503020204020204" charset="-122"/>
                <a:ea typeface="微软雅黑" panose="020B0503020204020204" charset="-122"/>
                <a:cs typeface="Helvetica Neue Medium"/>
                <a:sym typeface="Helvetica Neue Medium"/>
              </a:rPr>
              <a:t>卡支付</a:t>
            </a:r>
            <a:r>
              <a:rPr lang="zh-CN" altLang="en-US" sz="1600" dirty="0" smtClean="0">
                <a:latin typeface="微软雅黑" panose="020B0503020204020204" charset="-122"/>
                <a:ea typeface="微软雅黑" panose="020B0503020204020204" charset="-122"/>
                <a:cs typeface="Helvetica Neue Medium"/>
                <a:sym typeface="Helvetica Neue Medium"/>
              </a:rPr>
              <a:t>系统为</a:t>
            </a:r>
            <a:r>
              <a:rPr lang="zh-CN" altLang="en-US" sz="1600" dirty="0">
                <a:latin typeface="微软雅黑" panose="020B0503020204020204" charset="-122"/>
                <a:ea typeface="微软雅黑" panose="020B0503020204020204" charset="-122"/>
                <a:cs typeface="Helvetica Neue Medium"/>
                <a:sym typeface="Helvetica Neue Medium"/>
              </a:rPr>
              <a:t>重要组成部分的支付清算网络体系。</a:t>
            </a:r>
            <a:endParaRPr lang="en-US" altLang="zh-CN" sz="1600" dirty="0">
              <a:latin typeface="微软雅黑" panose="020B0503020204020204" charset="-122"/>
              <a:ea typeface="微软雅黑" panose="020B0503020204020204" charset="-122"/>
              <a:cs typeface="Helvetica Neue Medium"/>
              <a:sym typeface="Helvetica Neue Medium"/>
            </a:endParaRPr>
          </a:p>
          <a:p>
            <a:pPr hangingPunct="0"/>
            <a:endParaRPr lang="zh-CN" altLang="en-US" sz="1600" dirty="0">
              <a:latin typeface="微软雅黑" panose="020B0503020204020204" charset="-122"/>
              <a:ea typeface="微软雅黑" panose="020B0503020204020204" charset="-122"/>
              <a:cs typeface="Helvetica Neue Medium"/>
              <a:sym typeface="Helvetica Neue Medium"/>
            </a:endParaRPr>
          </a:p>
          <a:p>
            <a:pPr hangingPunct="0"/>
            <a:r>
              <a:rPr lang="en-US" altLang="zh-CN" sz="1600" b="1" dirty="0">
                <a:latin typeface="微软雅黑" panose="020B0503020204020204" charset="-122"/>
                <a:ea typeface="微软雅黑" panose="020B0503020204020204" charset="-122"/>
                <a:cs typeface="Helvetica Neue Medium"/>
                <a:sym typeface="Helvetica Neue Medium"/>
              </a:rPr>
              <a:t>1</a:t>
            </a:r>
            <a:r>
              <a:rPr lang="en-US" altLang="zh-CN" sz="1600" b="1" dirty="0" smtClean="0">
                <a:latin typeface="微软雅黑" panose="020B0503020204020204" charset="-122"/>
                <a:ea typeface="微软雅黑" panose="020B0503020204020204" charset="-122"/>
                <a:cs typeface="Helvetica Neue Medium"/>
              </a:rPr>
              <a:t>.</a:t>
            </a:r>
            <a:r>
              <a:rPr lang="zh-CN" altLang="en-US" sz="1600" b="1" dirty="0" smtClean="0">
                <a:latin typeface="微软雅黑" panose="020B0503020204020204" charset="-122"/>
                <a:ea typeface="微软雅黑" panose="020B0503020204020204" charset="-122"/>
                <a:cs typeface="Helvetica Neue Medium"/>
                <a:sym typeface="Helvetica Neue Medium"/>
              </a:rPr>
              <a:t>现代化</a:t>
            </a:r>
            <a:r>
              <a:rPr lang="zh-CN" altLang="en-US" sz="1600" b="1" dirty="0">
                <a:latin typeface="微软雅黑" panose="020B0503020204020204" charset="-122"/>
                <a:ea typeface="微软雅黑" panose="020B0503020204020204" charset="-122"/>
                <a:cs typeface="Helvetica Neue Medium"/>
                <a:sym typeface="Helvetica Neue Medium"/>
              </a:rPr>
              <a:t>支付系统（</a:t>
            </a:r>
            <a:r>
              <a:rPr lang="en-US" altLang="zh-CN" sz="1600" b="1" dirty="0">
                <a:latin typeface="微软雅黑" panose="020B0503020204020204" charset="-122"/>
                <a:ea typeface="微软雅黑" panose="020B0503020204020204" charset="-122"/>
                <a:cs typeface="Helvetica Neue Medium"/>
                <a:sym typeface="Helvetica Neue Medium"/>
              </a:rPr>
              <a:t>CNAPS</a:t>
            </a:r>
            <a:r>
              <a:rPr lang="zh-CN" altLang="en-US" sz="1600" b="1" dirty="0">
                <a:latin typeface="微软雅黑" panose="020B0503020204020204" charset="-122"/>
                <a:ea typeface="微软雅黑" panose="020B0503020204020204" charset="-122"/>
                <a:cs typeface="Helvetica Neue Medium"/>
                <a:sym typeface="Helvetica Neue Medium"/>
              </a:rPr>
              <a:t>）</a:t>
            </a:r>
            <a:endParaRPr lang="en-US" altLang="zh-CN" sz="1600" dirty="0">
              <a:latin typeface="微软雅黑" panose="020B0503020204020204" charset="-122"/>
              <a:ea typeface="微软雅黑" panose="020B0503020204020204" charset="-122"/>
              <a:cs typeface="Helvetica Neue Medium"/>
              <a:sym typeface="Helvetica Neue Medium"/>
            </a:endParaRPr>
          </a:p>
          <a:p>
            <a:pPr hangingPunct="0"/>
            <a:r>
              <a:rPr lang="en-US" altLang="zh-CN" sz="1600" dirty="0">
                <a:latin typeface="微软雅黑" panose="020B0503020204020204" charset="-122"/>
                <a:ea typeface="微软雅黑" panose="020B0503020204020204" charset="-122"/>
                <a:cs typeface="Helvetica Neue Medium"/>
              </a:rPr>
              <a:t>CNAPS</a:t>
            </a:r>
            <a:r>
              <a:rPr lang="zh-CN" altLang="en-US" sz="1600" dirty="0">
                <a:latin typeface="微软雅黑" panose="020B0503020204020204" charset="-122"/>
                <a:ea typeface="微软雅黑" panose="020B0503020204020204" charset="-122"/>
                <a:cs typeface="Helvetica Neue Medium"/>
              </a:rPr>
              <a:t>是</a:t>
            </a:r>
            <a:r>
              <a:rPr lang="zh-CN" altLang="en-US" sz="1600" dirty="0" smtClean="0">
                <a:latin typeface="微软雅黑" panose="020B0503020204020204" charset="-122"/>
                <a:ea typeface="微软雅黑" panose="020B0503020204020204" charset="-122"/>
                <a:cs typeface="Helvetica Neue Medium"/>
              </a:rPr>
              <a:t>央行开发</a:t>
            </a:r>
            <a:r>
              <a:rPr lang="zh-CN" altLang="en-US" sz="1600" dirty="0">
                <a:latin typeface="微软雅黑" panose="020B0503020204020204" charset="-122"/>
                <a:ea typeface="微软雅黑" panose="020B0503020204020204" charset="-122"/>
                <a:cs typeface="Helvetica Neue Medium"/>
              </a:rPr>
              <a:t>建设的，为银行业金融机构和金融市场提供资金清算服务的公共平台，是央行发挥金融服务职能的核心支持系统。</a:t>
            </a:r>
            <a:endParaRPr lang="zh-CN" altLang="en-US" sz="1600" dirty="0">
              <a:latin typeface="微软雅黑" panose="020B0503020204020204" charset="-122"/>
              <a:ea typeface="微软雅黑" panose="020B0503020204020204" charset="-122"/>
              <a:cs typeface="Helvetica Neue Medium"/>
            </a:endParaRPr>
          </a:p>
          <a:p>
            <a:pPr hangingPunct="0"/>
            <a:endParaRPr lang="en-US" altLang="zh-CN" sz="1600" dirty="0">
              <a:latin typeface="微软雅黑" panose="020B0503020204020204" charset="-122"/>
              <a:ea typeface="微软雅黑" panose="020B0503020204020204" charset="-122"/>
              <a:cs typeface="Helvetica Neue Medium"/>
              <a:sym typeface="Helvetica Neue Medium"/>
            </a:endParaRPr>
          </a:p>
          <a:p>
            <a:pPr hangingPunct="0"/>
            <a:r>
              <a:rPr lang="en-US" altLang="zh-CN" sz="1600" b="1" dirty="0">
                <a:latin typeface="微软雅黑" panose="020B0503020204020204" charset="-122"/>
                <a:ea typeface="微软雅黑" panose="020B0503020204020204" charset="-122"/>
                <a:cs typeface="Helvetica Neue Medium"/>
              </a:rPr>
              <a:t>2.</a:t>
            </a:r>
            <a:r>
              <a:rPr lang="zh-CN" altLang="en-US" sz="1600" b="1" dirty="0">
                <a:latin typeface="微软雅黑" panose="020B0503020204020204" charset="-122"/>
                <a:ea typeface="微软雅黑" panose="020B0503020204020204" charset="-122"/>
                <a:cs typeface="Helvetica Neue Medium"/>
              </a:rPr>
              <a:t>银行业金融机构行内支付系统</a:t>
            </a:r>
            <a:endParaRPr lang="zh-CN" altLang="en-US" sz="1600" b="1" dirty="0">
              <a:latin typeface="微软雅黑" panose="020B0503020204020204" charset="-122"/>
              <a:ea typeface="微软雅黑" panose="020B0503020204020204" charset="-122"/>
              <a:cs typeface="Helvetica Neue Medium"/>
            </a:endParaRPr>
          </a:p>
          <a:p>
            <a:pPr hangingPunct="0"/>
            <a:r>
              <a:rPr lang="zh-CN" altLang="en-US" sz="1600" dirty="0">
                <a:latin typeface="微软雅黑" panose="020B0503020204020204" charset="-122"/>
                <a:ea typeface="微软雅黑" panose="020B0503020204020204" charset="-122"/>
                <a:cs typeface="Helvetica Neue Medium"/>
              </a:rPr>
              <a:t>各商业银行内部资金往来与清算的支付系统，在整个支付清算体系中居于基础地位。</a:t>
            </a:r>
            <a:endParaRPr lang="en-US" altLang="zh-CN" sz="1600" dirty="0">
              <a:latin typeface="微软雅黑" panose="020B0503020204020204" charset="-122"/>
              <a:ea typeface="微软雅黑" panose="020B0503020204020204" charset="-122"/>
              <a:cs typeface="Helvetica Neue Medium"/>
            </a:endParaRPr>
          </a:p>
          <a:p>
            <a:pPr hangingPunct="0"/>
            <a:endParaRPr lang="zh-CN" altLang="en-US" sz="1600" dirty="0">
              <a:latin typeface="微软雅黑" panose="020B0503020204020204" charset="-122"/>
              <a:ea typeface="微软雅黑" panose="020B0503020204020204" charset="-122"/>
              <a:cs typeface="Helvetica Neue Medium"/>
            </a:endParaRPr>
          </a:p>
          <a:p>
            <a:pPr hangingPunct="0"/>
            <a:r>
              <a:rPr lang="en-US" altLang="zh-CN" sz="1600" b="1" dirty="0">
                <a:latin typeface="微软雅黑" panose="020B0503020204020204" charset="-122"/>
                <a:ea typeface="微软雅黑" panose="020B0503020204020204" charset="-122"/>
                <a:cs typeface="Helvetica Neue Medium"/>
              </a:rPr>
              <a:t>3.</a:t>
            </a:r>
            <a:r>
              <a:rPr lang="zh-CN" altLang="en-US" sz="1600" b="1" dirty="0">
                <a:latin typeface="微软雅黑" panose="020B0503020204020204" charset="-122"/>
                <a:ea typeface="微软雅黑" panose="020B0503020204020204" charset="-122"/>
                <a:cs typeface="Helvetica Neue Medium"/>
              </a:rPr>
              <a:t>票据交换系统</a:t>
            </a:r>
            <a:endParaRPr lang="zh-CN" altLang="en-US" sz="1600" b="1" dirty="0">
              <a:latin typeface="微软雅黑" panose="020B0503020204020204" charset="-122"/>
              <a:ea typeface="微软雅黑" panose="020B0503020204020204" charset="-122"/>
              <a:cs typeface="Helvetica Neue Medium"/>
            </a:endParaRPr>
          </a:p>
          <a:p>
            <a:pPr hangingPunct="0"/>
            <a:r>
              <a:rPr lang="zh-CN" altLang="en-US" sz="1600" dirty="0">
                <a:latin typeface="微软雅黑" panose="020B0503020204020204" charset="-122"/>
                <a:ea typeface="微软雅黑" panose="020B0503020204020204" charset="-122"/>
                <a:cs typeface="Helvetica Neue Medium"/>
              </a:rPr>
              <a:t>各央行分支行组织</a:t>
            </a:r>
            <a:r>
              <a:rPr lang="zh-CN" altLang="en-US" sz="1600" dirty="0" smtClean="0">
                <a:latin typeface="微软雅黑" panose="020B0503020204020204" charset="-122"/>
                <a:ea typeface="微软雅黑" panose="020B0503020204020204" charset="-122"/>
                <a:cs typeface="Helvetica Neue Medium"/>
              </a:rPr>
              <a:t>的，在</a:t>
            </a:r>
            <a:r>
              <a:rPr lang="zh-CN" altLang="en-US" sz="1600" dirty="0">
                <a:latin typeface="微软雅黑" panose="020B0503020204020204" charset="-122"/>
                <a:ea typeface="微软雅黑" panose="020B0503020204020204" charset="-122"/>
                <a:cs typeface="Helvetica Neue Medium"/>
              </a:rPr>
              <a:t>指定区域内定时、定点集中交换结算票据的跨</a:t>
            </a:r>
            <a:r>
              <a:rPr lang="zh-CN" altLang="en-US" sz="1600" dirty="0" smtClean="0">
                <a:latin typeface="微软雅黑" panose="020B0503020204020204" charset="-122"/>
                <a:ea typeface="微软雅黑" panose="020B0503020204020204" charset="-122"/>
                <a:cs typeface="Helvetica Neue Medium"/>
              </a:rPr>
              <a:t>行票据支付清算系统。</a:t>
            </a:r>
            <a:endParaRPr lang="en-US" altLang="zh-CN" sz="1600" dirty="0">
              <a:latin typeface="微软雅黑" panose="020B0503020204020204" charset="-122"/>
              <a:ea typeface="微软雅黑" panose="020B0503020204020204" charset="-122"/>
              <a:cs typeface="Helvetica Neue Medium"/>
            </a:endParaRPr>
          </a:p>
          <a:p>
            <a:pPr hangingPunct="0"/>
            <a:endParaRPr lang="zh-CN" altLang="en-US" sz="1600" dirty="0">
              <a:latin typeface="微软雅黑" panose="020B0503020204020204" charset="-122"/>
              <a:ea typeface="微软雅黑" panose="020B0503020204020204" charset="-122"/>
              <a:cs typeface="Helvetica Neue Medium"/>
            </a:endParaRPr>
          </a:p>
          <a:p>
            <a:pPr hangingPunct="0"/>
            <a:r>
              <a:rPr lang="en-US" altLang="zh-CN" sz="1600" b="1" dirty="0">
                <a:latin typeface="微软雅黑" panose="020B0503020204020204" charset="-122"/>
                <a:ea typeface="微软雅黑" panose="020B0503020204020204" charset="-122"/>
                <a:cs typeface="Helvetica Neue Medium"/>
              </a:rPr>
              <a:t>4.</a:t>
            </a:r>
            <a:r>
              <a:rPr lang="zh-CN" altLang="en-US" sz="1600" b="1" dirty="0">
                <a:latin typeface="微软雅黑" panose="020B0503020204020204" charset="-122"/>
                <a:ea typeface="微软雅黑" panose="020B0503020204020204" charset="-122"/>
                <a:cs typeface="Helvetica Neue Medium"/>
              </a:rPr>
              <a:t>银行卡支付系统</a:t>
            </a:r>
            <a:endParaRPr lang="zh-CN" altLang="en-US" sz="1600" b="1" dirty="0">
              <a:latin typeface="微软雅黑" panose="020B0503020204020204" charset="-122"/>
              <a:ea typeface="微软雅黑" panose="020B0503020204020204" charset="-122"/>
              <a:cs typeface="Helvetica Neue Medium"/>
            </a:endParaRPr>
          </a:p>
          <a:p>
            <a:pPr hangingPunct="0"/>
            <a:r>
              <a:rPr lang="zh-CN" altLang="en-US" sz="1600" dirty="0">
                <a:latin typeface="微软雅黑" panose="020B0503020204020204" charset="-122"/>
                <a:ea typeface="微软雅黑" panose="020B0503020204020204" charset="-122"/>
                <a:cs typeface="Helvetica Neue Medium"/>
              </a:rPr>
              <a:t>该系统是以中国银联银行卡跨行支付系统为主干，连接各发卡银行行内银行卡支付系统的</a:t>
            </a:r>
            <a:r>
              <a:rPr lang="zh-CN" altLang="en-US" sz="1600" dirty="0" smtClean="0">
                <a:latin typeface="微软雅黑" panose="020B0503020204020204" charset="-122"/>
                <a:ea typeface="微软雅黑" panose="020B0503020204020204" charset="-122"/>
                <a:cs typeface="Helvetica Neue Medium"/>
              </a:rPr>
              <a:t>银行卡支付</a:t>
            </a:r>
            <a:r>
              <a:rPr lang="zh-CN" altLang="en-US" sz="1600" dirty="0">
                <a:latin typeface="微软雅黑" panose="020B0503020204020204" charset="-122"/>
                <a:ea typeface="微软雅黑" panose="020B0503020204020204" charset="-122"/>
                <a:cs typeface="Helvetica Neue Medium"/>
              </a:rPr>
              <a:t>网络架构</a:t>
            </a:r>
            <a:r>
              <a:rPr lang="zh-CN" altLang="en-US" sz="1600" dirty="0" smtClean="0">
                <a:latin typeface="微软雅黑" panose="020B0503020204020204" charset="-122"/>
                <a:ea typeface="微软雅黑" panose="020B0503020204020204" charset="-122"/>
                <a:cs typeface="Helvetica Neue Medium"/>
              </a:rPr>
              <a:t>。</a:t>
            </a:r>
            <a:endParaRPr lang="zh-CN" altLang="en-US" sz="1600" dirty="0">
              <a:latin typeface="微软雅黑" panose="020B0503020204020204" charset="-122"/>
              <a:ea typeface="微软雅黑" panose="020B0503020204020204" charset="-122"/>
              <a:cs typeface="Helvetica Neue Medium"/>
              <a:sym typeface="Helvetica Neue Medium"/>
            </a:endParaRP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Box 5"/>
          <p:cNvSpPr txBox="1">
            <a:spLocks noChangeArrowheads="1"/>
          </p:cNvSpPr>
          <p:nvPr/>
        </p:nvSpPr>
        <p:spPr bwMode="auto">
          <a:xfrm>
            <a:off x="689373" y="1348979"/>
            <a:ext cx="7803356" cy="76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defTabSz="912495">
              <a:defRPr>
                <a:solidFill>
                  <a:schemeClr val="tx1"/>
                </a:solidFill>
                <a:latin typeface="Arial" panose="020B0604020202020204" pitchFamily="34" charset="0"/>
                <a:ea typeface="宋体" panose="02010600030101010101" pitchFamily="2" charset="-122"/>
              </a:defRPr>
            </a:lvl1pPr>
            <a:lvl2pPr marL="742950" indent="-285750" defTabSz="912495">
              <a:defRPr>
                <a:solidFill>
                  <a:schemeClr val="tx1"/>
                </a:solidFill>
                <a:latin typeface="Arial" panose="020B0604020202020204" pitchFamily="34" charset="0"/>
                <a:ea typeface="宋体" panose="02010600030101010101" pitchFamily="2" charset="-122"/>
              </a:defRPr>
            </a:lvl2pPr>
            <a:lvl3pPr marL="1143000" indent="-228600" defTabSz="912495">
              <a:defRPr>
                <a:solidFill>
                  <a:schemeClr val="tx1"/>
                </a:solidFill>
                <a:latin typeface="Arial" panose="020B0604020202020204" pitchFamily="34" charset="0"/>
                <a:ea typeface="宋体" panose="02010600030101010101" pitchFamily="2" charset="-122"/>
              </a:defRPr>
            </a:lvl3pPr>
            <a:lvl4pPr marL="1600200" indent="-228600" defTabSz="912495">
              <a:defRPr>
                <a:solidFill>
                  <a:schemeClr val="tx1"/>
                </a:solidFill>
                <a:latin typeface="Arial" panose="020B0604020202020204" pitchFamily="34" charset="0"/>
                <a:ea typeface="宋体" panose="02010600030101010101" pitchFamily="2" charset="-122"/>
              </a:defRPr>
            </a:lvl4pPr>
            <a:lvl5pPr marL="2057400" indent="-228600" defTabSz="912495">
              <a:defRPr>
                <a:solidFill>
                  <a:schemeClr val="tx1"/>
                </a:solidFill>
                <a:latin typeface="Arial" panose="020B0604020202020204" pitchFamily="34" charset="0"/>
                <a:ea typeface="宋体" panose="02010600030101010101" pitchFamily="2" charset="-122"/>
              </a:defRPr>
            </a:lvl5pPr>
            <a:lvl6pPr marL="2514600" indent="-228600" defTabSz="91249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91249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91249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91249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en-US" sz="1500">
                <a:solidFill>
                  <a:srgbClr val="000000"/>
                </a:solidFill>
                <a:latin typeface="微软雅黑" panose="020B0503020204020204" charset="-122"/>
                <a:ea typeface="微软雅黑" panose="020B0503020204020204" charset="-122"/>
              </a:rPr>
              <a:t>CIPS</a:t>
            </a:r>
            <a:r>
              <a:rPr lang="zh-CN" altLang="en-US" sz="1500">
                <a:solidFill>
                  <a:srgbClr val="000000"/>
                </a:solidFill>
                <a:latin typeface="微软雅黑" panose="020B0503020204020204" charset="-122"/>
                <a:ea typeface="微软雅黑" panose="020B0503020204020204" charset="-122"/>
              </a:rPr>
              <a:t>（二期）运行时间可全时区覆盖包括大洋洲、亚洲、欧洲、非洲和美洲在内的主要国家及地区的工作时间，满足人民币全球清算和结算需求。</a:t>
            </a:r>
            <a:endParaRPr lang="zh-CN" altLang="en-US" sz="1500">
              <a:solidFill>
                <a:srgbClr val="000000"/>
              </a:solidFill>
              <a:latin typeface="Calibri" panose="020F0502020204030204" pitchFamily="34" charset="0"/>
            </a:endParaRPr>
          </a:p>
        </p:txBody>
      </p:sp>
      <p:sp>
        <p:nvSpPr>
          <p:cNvPr id="37892" name="TextBox 6"/>
          <p:cNvSpPr txBox="1">
            <a:spLocks noChangeArrowheads="1"/>
          </p:cNvSpPr>
          <p:nvPr/>
        </p:nvSpPr>
        <p:spPr bwMode="auto">
          <a:xfrm>
            <a:off x="677466" y="2326482"/>
            <a:ext cx="3977878" cy="256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algn="l" eaLnBrk="1" hangingPunct="1">
              <a:lnSpc>
                <a:spcPct val="150000"/>
              </a:lnSpc>
              <a:buFont typeface="Arial" panose="020B0604020202020204" pitchFamily="34" charset="0"/>
              <a:buChar char="•"/>
            </a:pPr>
            <a:r>
              <a:rPr lang="zh-CN" altLang="en-US" sz="1500" b="1" dirty="0">
                <a:solidFill>
                  <a:srgbClr val="000000"/>
                </a:solidFill>
                <a:latin typeface="微软雅黑" panose="020B0503020204020204" charset="-122"/>
                <a:ea typeface="微软雅黑" panose="020B0503020204020204" charset="-122"/>
              </a:rPr>
              <a:t>日间处理  </a:t>
            </a:r>
            <a:r>
              <a:rPr lang="en-US" altLang="en-US" sz="1500" dirty="0">
                <a:solidFill>
                  <a:srgbClr val="000000"/>
                </a:solidFill>
                <a:latin typeface="微软雅黑" panose="020B0503020204020204" charset="-122"/>
                <a:ea typeface="微软雅黑" panose="020B0503020204020204" charset="-122"/>
              </a:rPr>
              <a:t>9:00</a:t>
            </a:r>
            <a:r>
              <a:rPr lang="zh-CN" altLang="en-US" sz="1500" dirty="0">
                <a:solidFill>
                  <a:srgbClr val="000000"/>
                </a:solidFill>
                <a:latin typeface="微软雅黑" panose="020B0503020204020204" charset="-122"/>
                <a:ea typeface="微软雅黑" panose="020B0503020204020204" charset="-122"/>
              </a:rPr>
              <a:t>至</a:t>
            </a:r>
            <a:r>
              <a:rPr lang="en-US" altLang="en-US" sz="1500" dirty="0">
                <a:solidFill>
                  <a:srgbClr val="000000"/>
                </a:solidFill>
                <a:latin typeface="微软雅黑" panose="020B0503020204020204" charset="-122"/>
                <a:ea typeface="微软雅黑" panose="020B0503020204020204" charset="-122"/>
              </a:rPr>
              <a:t>20:00</a:t>
            </a:r>
            <a:r>
              <a:rPr lang="zh-CN" altLang="en-US" sz="1500" dirty="0">
                <a:solidFill>
                  <a:srgbClr val="000000"/>
                </a:solidFill>
                <a:latin typeface="微软雅黑" panose="020B0503020204020204" charset="-122"/>
                <a:ea typeface="微软雅黑" panose="020B0503020204020204" charset="-122"/>
              </a:rPr>
              <a:t>（</a:t>
            </a:r>
            <a:r>
              <a:rPr lang="en-US" altLang="en-US" sz="1500" dirty="0">
                <a:solidFill>
                  <a:srgbClr val="000000"/>
                </a:solidFill>
                <a:latin typeface="微软雅黑" panose="020B0503020204020204" charset="-122"/>
                <a:ea typeface="微软雅黑" panose="020B0503020204020204" charset="-122"/>
              </a:rPr>
              <a:t>GMT+8</a:t>
            </a:r>
            <a:r>
              <a:rPr lang="zh-CN" altLang="en-US" sz="1500" dirty="0">
                <a:solidFill>
                  <a:srgbClr val="000000"/>
                </a:solidFill>
                <a:latin typeface="微软雅黑" panose="020B0503020204020204" charset="-122"/>
                <a:ea typeface="微软雅黑" panose="020B0503020204020204" charset="-122"/>
              </a:rPr>
              <a:t>）</a:t>
            </a:r>
            <a:endParaRPr lang="en-US" altLang="en-US" sz="1500" dirty="0">
              <a:solidFill>
                <a:srgbClr val="000000"/>
              </a:solidFill>
              <a:latin typeface="微软雅黑" panose="020B0503020204020204" charset="-122"/>
              <a:ea typeface="微软雅黑" panose="020B0503020204020204" charset="-122"/>
            </a:endParaRPr>
          </a:p>
          <a:p>
            <a:pPr lvl="1" algn="l" eaLnBrk="1" hangingPunct="1">
              <a:lnSpc>
                <a:spcPct val="150000"/>
              </a:lnSpc>
            </a:pPr>
            <a:r>
              <a:rPr lang="zh-CN" altLang="en-US" sz="1500" dirty="0">
                <a:solidFill>
                  <a:srgbClr val="000000"/>
                </a:solidFill>
                <a:latin typeface="微软雅黑" panose="020B0503020204020204" charset="-122"/>
                <a:ea typeface="微软雅黑" panose="020B0503020204020204" charset="-122"/>
              </a:rPr>
              <a:t>可覆盖大洋洲、亚洲、欧洲和非洲全部时区国家及地区</a:t>
            </a:r>
            <a:endParaRPr lang="en-US" altLang="en-US" sz="1500" dirty="0">
              <a:solidFill>
                <a:srgbClr val="000000"/>
              </a:solidFill>
              <a:latin typeface="微软雅黑" panose="020B0503020204020204" charset="-122"/>
              <a:ea typeface="微软雅黑" panose="020B0503020204020204" charset="-122"/>
            </a:endParaRPr>
          </a:p>
          <a:p>
            <a:pPr lvl="2" algn="l" eaLnBrk="1" hangingPunct="1">
              <a:lnSpc>
                <a:spcPct val="150000"/>
              </a:lnSpc>
              <a:buFont typeface="Arial" panose="020B0604020202020204" pitchFamily="34" charset="0"/>
              <a:buChar char="•"/>
            </a:pPr>
            <a:endParaRPr lang="en-US" altLang="en-US" dirty="0">
              <a:solidFill>
                <a:srgbClr val="000000"/>
              </a:solidFill>
              <a:latin typeface="微软雅黑" panose="020B0503020204020204" charset="-122"/>
              <a:ea typeface="微软雅黑" panose="020B0503020204020204" charset="-122"/>
            </a:endParaRPr>
          </a:p>
          <a:p>
            <a:pPr lvl="1" algn="l" eaLnBrk="1" hangingPunct="1">
              <a:lnSpc>
                <a:spcPct val="150000"/>
              </a:lnSpc>
              <a:buFont typeface="Arial" panose="020B0604020202020204" pitchFamily="34" charset="0"/>
              <a:buChar char="•"/>
            </a:pPr>
            <a:r>
              <a:rPr lang="zh-CN" altLang="en-US" sz="1500" b="1" dirty="0">
                <a:solidFill>
                  <a:srgbClr val="000000"/>
                </a:solidFill>
                <a:latin typeface="微软雅黑" panose="020B0503020204020204" charset="-122"/>
                <a:ea typeface="微软雅黑" panose="020B0503020204020204" charset="-122"/>
              </a:rPr>
              <a:t>夜间处理  </a:t>
            </a:r>
            <a:r>
              <a:rPr lang="en-US" altLang="en-US" sz="1500" dirty="0">
                <a:solidFill>
                  <a:srgbClr val="000000"/>
                </a:solidFill>
                <a:latin typeface="微软雅黑" panose="020B0503020204020204" charset="-122"/>
                <a:ea typeface="微软雅黑" panose="020B0503020204020204" charset="-122"/>
              </a:rPr>
              <a:t>20:00</a:t>
            </a:r>
            <a:r>
              <a:rPr lang="zh-CN" altLang="en-US" sz="1500" dirty="0">
                <a:solidFill>
                  <a:srgbClr val="000000"/>
                </a:solidFill>
                <a:latin typeface="微软雅黑" panose="020B0503020204020204" charset="-122"/>
                <a:ea typeface="微软雅黑" panose="020B0503020204020204" charset="-122"/>
              </a:rPr>
              <a:t>至</a:t>
            </a:r>
            <a:r>
              <a:rPr lang="en-US" altLang="en-US" sz="1500" dirty="0">
                <a:solidFill>
                  <a:srgbClr val="000000"/>
                </a:solidFill>
                <a:latin typeface="微软雅黑" panose="020B0503020204020204" charset="-122"/>
                <a:ea typeface="微软雅黑" panose="020B0503020204020204" charset="-122"/>
              </a:rPr>
              <a:t>8:00[T+1]</a:t>
            </a:r>
            <a:r>
              <a:rPr lang="zh-CN" altLang="en-US" sz="1500" dirty="0">
                <a:solidFill>
                  <a:srgbClr val="000000"/>
                </a:solidFill>
                <a:latin typeface="微软雅黑" panose="020B0503020204020204" charset="-122"/>
                <a:ea typeface="微软雅黑" panose="020B0503020204020204" charset="-122"/>
              </a:rPr>
              <a:t>（</a:t>
            </a:r>
            <a:r>
              <a:rPr lang="en-US" altLang="en-US" sz="1500" dirty="0">
                <a:solidFill>
                  <a:srgbClr val="000000"/>
                </a:solidFill>
                <a:latin typeface="微软雅黑" panose="020B0503020204020204" charset="-122"/>
                <a:ea typeface="微软雅黑" panose="020B0503020204020204" charset="-122"/>
              </a:rPr>
              <a:t>GMT+8</a:t>
            </a:r>
            <a:r>
              <a:rPr lang="zh-CN" altLang="en-US" sz="1500" dirty="0">
                <a:solidFill>
                  <a:srgbClr val="000000"/>
                </a:solidFill>
                <a:latin typeface="微软雅黑" panose="020B0503020204020204" charset="-122"/>
                <a:ea typeface="微软雅黑" panose="020B0503020204020204" charset="-122"/>
              </a:rPr>
              <a:t>）</a:t>
            </a:r>
            <a:endParaRPr lang="en-US" altLang="en-US" sz="1500" dirty="0">
              <a:solidFill>
                <a:srgbClr val="000000"/>
              </a:solidFill>
              <a:latin typeface="微软雅黑" panose="020B0503020204020204" charset="-122"/>
              <a:ea typeface="微软雅黑" panose="020B0503020204020204" charset="-122"/>
            </a:endParaRPr>
          </a:p>
          <a:p>
            <a:pPr lvl="1" algn="l" eaLnBrk="1" hangingPunct="1">
              <a:lnSpc>
                <a:spcPct val="150000"/>
              </a:lnSpc>
            </a:pPr>
            <a:r>
              <a:rPr lang="zh-CN" altLang="en-US" sz="1500" dirty="0">
                <a:solidFill>
                  <a:srgbClr val="000000"/>
                </a:solidFill>
                <a:latin typeface="微软雅黑" panose="020B0503020204020204" charset="-122"/>
                <a:ea typeface="微软雅黑" panose="020B0503020204020204" charset="-122"/>
              </a:rPr>
              <a:t>可覆盖欧洲、非洲和美洲全部时区国家及地区</a:t>
            </a:r>
            <a:endParaRPr lang="zh-CN" altLang="en-US" sz="1500" dirty="0">
              <a:solidFill>
                <a:srgbClr val="000000"/>
              </a:solidFill>
              <a:latin typeface="微软雅黑" panose="020B0503020204020204" charset="-122"/>
              <a:ea typeface="微软雅黑" panose="020B0503020204020204" charset="-122"/>
            </a:endParaRPr>
          </a:p>
        </p:txBody>
      </p:sp>
      <p:pic>
        <p:nvPicPr>
          <p:cNvPr id="37893" name="图片 8" descr="图片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55344" y="2326482"/>
            <a:ext cx="3979069" cy="2050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矩形 12"/>
          <p:cNvSpPr>
            <a:spLocks noChangeArrowheads="1"/>
          </p:cNvSpPr>
          <p:nvPr/>
        </p:nvSpPr>
        <p:spPr bwMode="auto">
          <a:xfrm>
            <a:off x="677575" y="885825"/>
            <a:ext cx="1485014" cy="3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6" tIns="34289" rIns="68576" bIns="34289">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100" b="1" dirty="0" smtClean="0">
                <a:latin typeface="微软雅黑" panose="020B0503020204020204" charset="-122"/>
                <a:ea typeface="微软雅黑" panose="020B0503020204020204" charset="-122"/>
              </a:rPr>
              <a:t>覆盖</a:t>
            </a:r>
            <a:r>
              <a:rPr lang="zh-CN" altLang="en-US" sz="2100" b="1" dirty="0">
                <a:latin typeface="微软雅黑" panose="020B0503020204020204" charset="-122"/>
                <a:ea typeface="微软雅黑" panose="020B0503020204020204" charset="-122"/>
              </a:rPr>
              <a:t>全时区</a:t>
            </a:r>
            <a:endParaRPr lang="en-US" altLang="en-US" sz="2100" b="1" dirty="0">
              <a:latin typeface="微软雅黑" panose="020B0503020204020204" charset="-122"/>
              <a:ea typeface="微软雅黑" panose="020B0503020204020204" charset="-122"/>
            </a:endParaRPr>
          </a:p>
        </p:txBody>
      </p:sp>
      <p:sp>
        <p:nvSpPr>
          <p:cNvPr id="37895" name="标题 2"/>
          <p:cNvSpPr>
            <a:spLocks noGrp="1"/>
          </p:cNvSpPr>
          <p:nvPr>
            <p:ph type="title" idx="4294967295"/>
          </p:nvPr>
        </p:nvSpPr>
        <p:spPr>
          <a:xfrm>
            <a:off x="689372" y="285027"/>
            <a:ext cx="3965971" cy="328613"/>
          </a:xfrm>
        </p:spPr>
        <p:txBody>
          <a:bodyPr>
            <a:noAutofit/>
          </a:bodyPr>
          <a:lstStyle/>
          <a:p>
            <a:r>
              <a:rPr lang="en-US" altLang="en-US" sz="2400" kern="1200" dirty="0" smtClean="0"/>
              <a:t>CIPS</a:t>
            </a:r>
            <a:r>
              <a:rPr lang="zh-CN" altLang="en-US" sz="2400" kern="1200" dirty="0" smtClean="0"/>
              <a:t>二期 </a:t>
            </a:r>
            <a:r>
              <a:rPr lang="en-US" altLang="zh-CN" sz="2400" kern="1200" dirty="0" smtClean="0"/>
              <a:t>- </a:t>
            </a:r>
            <a:r>
              <a:rPr lang="zh-CN" altLang="en-US" sz="2400" kern="1200" dirty="0" smtClean="0"/>
              <a:t>延时</a:t>
            </a:r>
            <a:r>
              <a:rPr lang="zh-CN" altLang="en-US" sz="2400" kern="1200" dirty="0"/>
              <a:t>服务的意义</a:t>
            </a:r>
            <a:endParaRPr lang="en-US" altLang="en-US" sz="2400" kern="1200" dirty="0"/>
          </a:p>
        </p:txBody>
      </p:sp>
      <p:sp>
        <p:nvSpPr>
          <p:cNvPr id="37896" name="灯片编号占位符 1"/>
          <p:cNvSpPr txBox="1">
            <a:spLocks noGrp="1" noChangeArrowheads="1"/>
          </p:cNvSpPr>
          <p:nvPr/>
        </p:nvSpPr>
        <p:spPr bwMode="auto">
          <a:xfrm>
            <a:off x="6457950" y="4767263"/>
            <a:ext cx="20574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fld id="{0D2FBC25-7A4E-F942-A546-6A65D914290E}" type="slidenum">
              <a:rPr lang="zh-CN" altLang="en-US" sz="825">
                <a:solidFill>
                  <a:srgbClr val="000000"/>
                </a:solidFill>
              </a:rPr>
            </a:fld>
            <a:endParaRPr lang="zh-CN" altLang="en-US" sz="825">
              <a:solidFill>
                <a:srgbClr val="000000"/>
              </a:solidFill>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98"/>
          <p:cNvSpPr txBox="1">
            <a:spLocks noChangeArrowheads="1"/>
          </p:cNvSpPr>
          <p:nvPr/>
        </p:nvSpPr>
        <p:spPr bwMode="auto">
          <a:xfrm>
            <a:off x="498614" y="256562"/>
            <a:ext cx="4761649" cy="40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90000"/>
              </a:lnSpc>
            </a:pPr>
            <a:r>
              <a:rPr lang="en-US" altLang="en-US" sz="2400" b="1"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CIPS二</a:t>
            </a:r>
            <a:r>
              <a:rPr lang="en-US" altLang="en-US"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期 </a:t>
            </a:r>
            <a:r>
              <a:rPr lang="en-US" altLang="zh-CN"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en-US"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支付</a:t>
            </a:r>
            <a:r>
              <a:rPr lang="en-US" altLang="en-US" sz="2400" b="1"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系统运行时序</a:t>
            </a:r>
            <a:endParaRPr lang="zh-CN" altLang="en-US" sz="2400" b="1"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41996" name="直接连接符 321"/>
          <p:cNvCxnSpPr>
            <a:cxnSpLocks noChangeShapeType="1"/>
          </p:cNvCxnSpPr>
          <p:nvPr/>
        </p:nvCxnSpPr>
        <p:spPr bwMode="auto">
          <a:xfrm flipH="1">
            <a:off x="6447605" y="1788963"/>
            <a:ext cx="25004" cy="2366963"/>
          </a:xfrm>
          <a:prstGeom prst="line">
            <a:avLst/>
          </a:prstGeom>
          <a:noFill/>
          <a:ln w="6350" cmpd="sng">
            <a:solidFill>
              <a:srgbClr val="5B9BD5"/>
            </a:solidFill>
            <a:prstDash val="lgDash"/>
            <a:round/>
          </a:ln>
          <a:extLst>
            <a:ext uri="{909E8E84-426E-40DD-AFC4-6F175D3DCCD1}">
              <a14:hiddenFill xmlns:a14="http://schemas.microsoft.com/office/drawing/2010/main">
                <a:noFill/>
              </a14:hiddenFill>
            </a:ext>
          </a:extLst>
        </p:spPr>
      </p:cxnSp>
      <p:cxnSp>
        <p:nvCxnSpPr>
          <p:cNvPr id="41997" name="直接箭头连接符 322"/>
          <p:cNvCxnSpPr>
            <a:cxnSpLocks noChangeShapeType="1"/>
          </p:cNvCxnSpPr>
          <p:nvPr/>
        </p:nvCxnSpPr>
        <p:spPr bwMode="auto">
          <a:xfrm flipH="1">
            <a:off x="4519984" y="3982094"/>
            <a:ext cx="3964781" cy="0"/>
          </a:xfrm>
          <a:prstGeom prst="straightConnector1">
            <a:avLst/>
          </a:prstGeom>
          <a:noFill/>
          <a:ln w="28575" cmpd="sng">
            <a:solidFill>
              <a:srgbClr val="7F7F7F"/>
            </a:solidFill>
            <a:round/>
            <a:tailEnd type="triangle" w="med" len="med"/>
          </a:ln>
          <a:extLst>
            <a:ext uri="{909E8E84-426E-40DD-AFC4-6F175D3DCCD1}">
              <a14:hiddenFill xmlns:a14="http://schemas.microsoft.com/office/drawing/2010/main">
                <a:noFill/>
              </a14:hiddenFill>
            </a:ext>
          </a:extLst>
        </p:spPr>
      </p:cxnSp>
      <p:cxnSp>
        <p:nvCxnSpPr>
          <p:cNvPr id="41998" name="直接箭头连接符 323"/>
          <p:cNvCxnSpPr>
            <a:cxnSpLocks noChangeShapeType="1"/>
          </p:cNvCxnSpPr>
          <p:nvPr/>
        </p:nvCxnSpPr>
        <p:spPr bwMode="auto">
          <a:xfrm>
            <a:off x="1118368" y="1822300"/>
            <a:ext cx="5341144" cy="0"/>
          </a:xfrm>
          <a:prstGeom prst="straightConnector1">
            <a:avLst/>
          </a:prstGeom>
          <a:noFill/>
          <a:ln w="28575" cmpd="sng">
            <a:solidFill>
              <a:srgbClr val="5B9BD5"/>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1999" name="直接箭头连接符 324"/>
          <p:cNvCxnSpPr>
            <a:cxnSpLocks noChangeShapeType="1"/>
          </p:cNvCxnSpPr>
          <p:nvPr/>
        </p:nvCxnSpPr>
        <p:spPr bwMode="auto">
          <a:xfrm flipH="1">
            <a:off x="6459512" y="1822300"/>
            <a:ext cx="2050256" cy="0"/>
          </a:xfrm>
          <a:prstGeom prst="straightConnector1">
            <a:avLst/>
          </a:prstGeom>
          <a:noFill/>
          <a:ln w="28575" cmpd="sng">
            <a:solidFill>
              <a:srgbClr val="5B9BD5"/>
            </a:solidFill>
            <a:round/>
            <a:tailEnd type="triangle" w="med" len="med"/>
          </a:ln>
          <a:extLst>
            <a:ext uri="{909E8E84-426E-40DD-AFC4-6F175D3DCCD1}">
              <a14:hiddenFill xmlns:a14="http://schemas.microsoft.com/office/drawing/2010/main">
                <a:noFill/>
              </a14:hiddenFill>
            </a:ext>
          </a:extLst>
        </p:spPr>
      </p:cxnSp>
      <p:cxnSp>
        <p:nvCxnSpPr>
          <p:cNvPr id="42000" name="直接箭头连接符 325"/>
          <p:cNvCxnSpPr>
            <a:cxnSpLocks noChangeShapeType="1"/>
          </p:cNvCxnSpPr>
          <p:nvPr/>
        </p:nvCxnSpPr>
        <p:spPr bwMode="auto">
          <a:xfrm>
            <a:off x="1081459" y="3982094"/>
            <a:ext cx="3431381" cy="0"/>
          </a:xfrm>
          <a:prstGeom prst="straightConnector1">
            <a:avLst/>
          </a:prstGeom>
          <a:noFill/>
          <a:ln w="28575" cmpd="sng">
            <a:solidFill>
              <a:srgbClr val="7F7F7F"/>
            </a:solidFill>
            <a:round/>
            <a:tailEnd type="triangle" w="med" len="med"/>
          </a:ln>
          <a:extLst>
            <a:ext uri="{909E8E84-426E-40DD-AFC4-6F175D3DCCD1}">
              <a14:hiddenFill xmlns:a14="http://schemas.microsoft.com/office/drawing/2010/main">
                <a:noFill/>
              </a14:hiddenFill>
            </a:ext>
          </a:extLst>
        </p:spPr>
      </p:cxnSp>
      <p:sp>
        <p:nvSpPr>
          <p:cNvPr id="42001" name="右箭头 326"/>
          <p:cNvSpPr>
            <a:spLocks noChangeArrowheads="1"/>
          </p:cNvSpPr>
          <p:nvPr/>
        </p:nvSpPr>
        <p:spPr bwMode="auto">
          <a:xfrm>
            <a:off x="1118368" y="2265213"/>
            <a:ext cx="7558088" cy="108347"/>
          </a:xfrm>
          <a:prstGeom prst="rightArrow">
            <a:avLst>
              <a:gd name="adj1" fmla="val 50000"/>
              <a:gd name="adj2" fmla="val 50058"/>
            </a:avLst>
          </a:prstGeom>
          <a:solidFill>
            <a:srgbClr val="5B9BD5"/>
          </a:solidFill>
          <a:ln w="12700" cmpd="sng">
            <a:solidFill>
              <a:srgbClr val="41719C"/>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250" noProof="1">
              <a:solidFill>
                <a:srgbClr val="FFFFFF"/>
              </a:solidFill>
              <a:latin typeface="Calibri" panose="020F0502020204030204" pitchFamily="34" charset="0"/>
            </a:endParaRPr>
          </a:p>
        </p:txBody>
      </p:sp>
      <p:sp>
        <p:nvSpPr>
          <p:cNvPr id="42002" name="TextBox 10"/>
          <p:cNvSpPr txBox="1">
            <a:spLocks noChangeArrowheads="1"/>
          </p:cNvSpPr>
          <p:nvPr/>
        </p:nvSpPr>
        <p:spPr bwMode="auto">
          <a:xfrm>
            <a:off x="253644" y="3389163"/>
            <a:ext cx="61112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r>
              <a:rPr lang="en-US" altLang="en-US" sz="1350" b="1">
                <a:solidFill>
                  <a:srgbClr val="000000"/>
                </a:solidFill>
                <a:latin typeface="Calibri" panose="020F0502020204030204" pitchFamily="34" charset="0"/>
                <a:ea typeface="宋体" panose="02010600030101010101" pitchFamily="2" charset="-122"/>
              </a:rPr>
              <a:t>HVPS</a:t>
            </a:r>
            <a:endParaRPr lang="en-US" altLang="en-US" sz="1350" b="1">
              <a:solidFill>
                <a:srgbClr val="000000"/>
              </a:solidFill>
              <a:latin typeface="Calibri" panose="020F0502020204030204" pitchFamily="34" charset="0"/>
              <a:ea typeface="宋体" panose="02010600030101010101" pitchFamily="2" charset="-122"/>
            </a:endParaRPr>
          </a:p>
        </p:txBody>
      </p:sp>
      <p:sp>
        <p:nvSpPr>
          <p:cNvPr id="42003" name="TextBox 12"/>
          <p:cNvSpPr txBox="1">
            <a:spLocks noChangeArrowheads="1"/>
          </p:cNvSpPr>
          <p:nvPr/>
        </p:nvSpPr>
        <p:spPr bwMode="auto">
          <a:xfrm>
            <a:off x="298960" y="2192318"/>
            <a:ext cx="5072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r>
              <a:rPr lang="en-US" altLang="en-US" sz="1350" b="1" dirty="0">
                <a:solidFill>
                  <a:srgbClr val="000000"/>
                </a:solidFill>
                <a:latin typeface="Calibri" panose="020F0502020204030204" pitchFamily="34" charset="0"/>
                <a:ea typeface="宋体" panose="02010600030101010101" pitchFamily="2" charset="-122"/>
              </a:rPr>
              <a:t>CIPS</a:t>
            </a:r>
            <a:endParaRPr lang="en-US" altLang="en-US" sz="1350" b="1" dirty="0">
              <a:solidFill>
                <a:srgbClr val="000000"/>
              </a:solidFill>
              <a:latin typeface="Calibri" panose="020F0502020204030204" pitchFamily="34" charset="0"/>
              <a:ea typeface="宋体" panose="02010600030101010101" pitchFamily="2" charset="-122"/>
            </a:endParaRPr>
          </a:p>
        </p:txBody>
      </p:sp>
      <p:sp>
        <p:nvSpPr>
          <p:cNvPr id="42004" name="TextBox 43"/>
          <p:cNvSpPr txBox="1">
            <a:spLocks noChangeArrowheads="1"/>
          </p:cNvSpPr>
          <p:nvPr/>
        </p:nvSpPr>
        <p:spPr bwMode="auto">
          <a:xfrm>
            <a:off x="3325787" y="2455713"/>
            <a:ext cx="5929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00">
                <a:solidFill>
                  <a:srgbClr val="000000"/>
                </a:solidFill>
              </a:rPr>
              <a:t>(预注资)</a:t>
            </a:r>
            <a:endParaRPr lang="en-US" altLang="en-US" sz="600">
              <a:solidFill>
                <a:srgbClr val="000000"/>
              </a:solidFill>
            </a:endParaRPr>
          </a:p>
        </p:txBody>
      </p:sp>
      <p:grpSp>
        <p:nvGrpSpPr>
          <p:cNvPr id="42005" name="组合 132"/>
          <p:cNvGrpSpPr/>
          <p:nvPr/>
        </p:nvGrpSpPr>
        <p:grpSpPr bwMode="auto">
          <a:xfrm>
            <a:off x="924296" y="1768723"/>
            <a:ext cx="7573562" cy="2366963"/>
            <a:chOff x="0" y="0"/>
            <a:chExt cx="8515146" cy="3155924"/>
          </a:xfrm>
        </p:grpSpPr>
        <p:sp>
          <p:nvSpPr>
            <p:cNvPr id="42006" name="下箭头 331"/>
            <p:cNvSpPr>
              <a:spLocks noChangeArrowheads="1"/>
            </p:cNvSpPr>
            <p:nvPr/>
          </p:nvSpPr>
          <p:spPr bwMode="auto">
            <a:xfrm rot="10800000">
              <a:off x="3674593" y="504821"/>
              <a:ext cx="144574" cy="142874"/>
            </a:xfrm>
            <a:prstGeom prst="downArrow">
              <a:avLst>
                <a:gd name="adj1" fmla="val 50000"/>
                <a:gd name="adj2" fmla="val 50000"/>
              </a:avLst>
            </a:prstGeom>
            <a:solidFill>
              <a:srgbClr val="F4B183"/>
            </a:solidFill>
            <a:ln w="12700" cmpd="sng">
              <a:solidFill>
                <a:srgbClr val="ED7D31"/>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250" noProof="1">
                <a:solidFill>
                  <a:srgbClr val="FFFFFF"/>
                </a:solidFill>
                <a:latin typeface="Calibri" panose="020F0502020204030204" pitchFamily="34" charset="0"/>
              </a:endParaRPr>
            </a:p>
          </p:txBody>
        </p:sp>
        <p:sp>
          <p:nvSpPr>
            <p:cNvPr id="42007" name="TextBox 128"/>
            <p:cNvSpPr txBox="1">
              <a:spLocks noChangeArrowheads="1"/>
            </p:cNvSpPr>
            <p:nvPr/>
          </p:nvSpPr>
          <p:spPr bwMode="auto">
            <a:xfrm>
              <a:off x="3251057" y="287608"/>
              <a:ext cx="1222574" cy="2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r>
                <a:rPr lang="zh-CN" altLang="en-US" sz="675" b="1">
                  <a:solidFill>
                    <a:srgbClr val="333F50"/>
                  </a:solidFill>
                </a:rPr>
                <a:t>使用预注资</a:t>
              </a:r>
              <a:endParaRPr lang="zh-CN" altLang="en-US" sz="675" b="1">
                <a:solidFill>
                  <a:srgbClr val="333F50"/>
                </a:solidFill>
              </a:endParaRPr>
            </a:p>
          </p:txBody>
        </p:sp>
        <p:grpSp>
          <p:nvGrpSpPr>
            <p:cNvPr id="42008" name="组合 131"/>
            <p:cNvGrpSpPr/>
            <p:nvPr/>
          </p:nvGrpSpPr>
          <p:grpSpPr bwMode="auto">
            <a:xfrm>
              <a:off x="0" y="0"/>
              <a:ext cx="8515146" cy="3155924"/>
              <a:chOff x="0" y="0"/>
              <a:chExt cx="8515145" cy="3155924"/>
            </a:xfrm>
          </p:grpSpPr>
          <p:grpSp>
            <p:nvGrpSpPr>
              <p:cNvPr id="42009" name="组合 119"/>
              <p:cNvGrpSpPr/>
              <p:nvPr/>
            </p:nvGrpSpPr>
            <p:grpSpPr bwMode="auto">
              <a:xfrm>
                <a:off x="0" y="0"/>
                <a:ext cx="8515145" cy="3155924"/>
                <a:chOff x="0" y="0"/>
                <a:chExt cx="8515146" cy="3155924"/>
              </a:xfrm>
            </p:grpSpPr>
            <p:grpSp>
              <p:nvGrpSpPr>
                <p:cNvPr id="42010" name="组合 116"/>
                <p:cNvGrpSpPr/>
                <p:nvPr/>
              </p:nvGrpSpPr>
              <p:grpSpPr bwMode="auto">
                <a:xfrm>
                  <a:off x="0" y="0"/>
                  <a:ext cx="8515146" cy="3155924"/>
                  <a:chOff x="0" y="0"/>
                  <a:chExt cx="8515146" cy="3155924"/>
                </a:xfrm>
              </p:grpSpPr>
              <p:sp>
                <p:nvSpPr>
                  <p:cNvPr id="42011" name="左大括号 342"/>
                  <p:cNvSpPr/>
                  <p:nvPr/>
                </p:nvSpPr>
                <p:spPr bwMode="auto">
                  <a:xfrm rot="16200000">
                    <a:off x="1768906" y="-392615"/>
                    <a:ext cx="138111" cy="2650526"/>
                  </a:xfrm>
                  <a:prstGeom prst="leftBrace">
                    <a:avLst>
                      <a:gd name="adj1" fmla="val 8352"/>
                      <a:gd name="adj2" fmla="val 50000"/>
                    </a:avLst>
                  </a:prstGeom>
                  <a:noFill/>
                  <a:ln w="19050" cmpd="sng">
                    <a:solidFill>
                      <a:srgbClr val="5B9BD5"/>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900" noProof="1">
                      <a:solidFill>
                        <a:srgbClr val="000000"/>
                      </a:solidFill>
                      <a:latin typeface="微软雅黑" panose="020B0503020204020204" charset="-122"/>
                      <a:ea typeface="微软雅黑" panose="020B0503020204020204" charset="-122"/>
                    </a:endParaRPr>
                  </a:p>
                </p:txBody>
              </p:sp>
              <p:grpSp>
                <p:nvGrpSpPr>
                  <p:cNvPr id="42012" name="组合 115"/>
                  <p:cNvGrpSpPr/>
                  <p:nvPr/>
                </p:nvGrpSpPr>
                <p:grpSpPr bwMode="auto">
                  <a:xfrm>
                    <a:off x="0" y="0"/>
                    <a:ext cx="8515146" cy="3155924"/>
                    <a:chOff x="0" y="0"/>
                    <a:chExt cx="8515146" cy="3155924"/>
                  </a:xfrm>
                </p:grpSpPr>
                <p:sp>
                  <p:nvSpPr>
                    <p:cNvPr id="42013" name="TextBox 46"/>
                    <p:cNvSpPr txBox="1">
                      <a:spLocks noChangeArrowheads="1"/>
                    </p:cNvSpPr>
                    <p:nvPr/>
                  </p:nvSpPr>
                  <p:spPr bwMode="auto">
                    <a:xfrm>
                      <a:off x="4329878" y="1167915"/>
                      <a:ext cx="666750" cy="24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zh-CN" altLang="en-US" sz="600">
                          <a:solidFill>
                            <a:srgbClr val="000000"/>
                          </a:solidFill>
                        </a:rPr>
                        <a:t>夜间处理</a:t>
                      </a:r>
                      <a:endParaRPr lang="zh-CN" altLang="en-US" sz="600">
                        <a:solidFill>
                          <a:srgbClr val="000000"/>
                        </a:solidFill>
                      </a:endParaRPr>
                    </a:p>
                  </p:txBody>
                </p:sp>
                <p:grpSp>
                  <p:nvGrpSpPr>
                    <p:cNvPr id="42014" name="组合 114"/>
                    <p:cNvGrpSpPr/>
                    <p:nvPr/>
                  </p:nvGrpSpPr>
                  <p:grpSpPr bwMode="auto">
                    <a:xfrm>
                      <a:off x="0" y="0"/>
                      <a:ext cx="8515146" cy="3155924"/>
                      <a:chOff x="0" y="0"/>
                      <a:chExt cx="8515160" cy="3155924"/>
                    </a:xfrm>
                  </p:grpSpPr>
                  <p:sp>
                    <p:nvSpPr>
                      <p:cNvPr id="42015" name="TextBox 43"/>
                      <p:cNvSpPr txBox="1">
                        <a:spLocks noChangeArrowheads="1"/>
                      </p:cNvSpPr>
                      <p:nvPr/>
                    </p:nvSpPr>
                    <p:spPr bwMode="auto">
                      <a:xfrm>
                        <a:off x="1604674" y="1189933"/>
                        <a:ext cx="666750" cy="24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zh-CN" altLang="en-US" sz="600">
                            <a:solidFill>
                              <a:srgbClr val="000000"/>
                            </a:solidFill>
                          </a:rPr>
                          <a:t>日间处理</a:t>
                        </a:r>
                        <a:endParaRPr lang="zh-CN" altLang="en-US" sz="600">
                          <a:solidFill>
                            <a:srgbClr val="000000"/>
                          </a:solidFill>
                        </a:endParaRPr>
                      </a:p>
                    </p:txBody>
                  </p:sp>
                  <p:grpSp>
                    <p:nvGrpSpPr>
                      <p:cNvPr id="42016" name="组合 110"/>
                      <p:cNvGrpSpPr/>
                      <p:nvPr/>
                    </p:nvGrpSpPr>
                    <p:grpSpPr bwMode="auto">
                      <a:xfrm>
                        <a:off x="0" y="0"/>
                        <a:ext cx="8515160" cy="3155924"/>
                        <a:chOff x="0" y="0"/>
                        <a:chExt cx="8515160" cy="3155924"/>
                      </a:xfrm>
                    </p:grpSpPr>
                    <p:grpSp>
                      <p:nvGrpSpPr>
                        <p:cNvPr id="42017" name="组合 107"/>
                        <p:cNvGrpSpPr/>
                        <p:nvPr/>
                      </p:nvGrpSpPr>
                      <p:grpSpPr bwMode="auto">
                        <a:xfrm>
                          <a:off x="0" y="0"/>
                          <a:ext cx="8515160" cy="3155924"/>
                          <a:chOff x="0" y="0"/>
                          <a:chExt cx="8515160" cy="3155924"/>
                        </a:xfrm>
                      </p:grpSpPr>
                      <p:grpSp>
                        <p:nvGrpSpPr>
                          <p:cNvPr id="42018" name="组合 104"/>
                          <p:cNvGrpSpPr/>
                          <p:nvPr/>
                        </p:nvGrpSpPr>
                        <p:grpSpPr bwMode="auto">
                          <a:xfrm>
                            <a:off x="0" y="0"/>
                            <a:ext cx="8515160" cy="3155924"/>
                            <a:chOff x="0" y="0"/>
                            <a:chExt cx="8515160" cy="3155924"/>
                          </a:xfrm>
                        </p:grpSpPr>
                        <p:sp>
                          <p:nvSpPr>
                            <p:cNvPr id="42019" name="TextBox 23"/>
                            <p:cNvSpPr txBox="1">
                              <a:spLocks noChangeArrowheads="1"/>
                            </p:cNvSpPr>
                            <p:nvPr/>
                          </p:nvSpPr>
                          <p:spPr bwMode="auto">
                            <a:xfrm>
                              <a:off x="2929384" y="504118"/>
                              <a:ext cx="457200" cy="2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20:00</a:t>
                              </a:r>
                              <a:endParaRPr lang="en-US" altLang="en-US" sz="675">
                                <a:solidFill>
                                  <a:srgbClr val="000000"/>
                                </a:solidFill>
                                <a:latin typeface="Calibri" panose="020F0502020204030204" pitchFamily="34" charset="0"/>
                                <a:ea typeface="宋体" panose="02010600030101010101" pitchFamily="2" charset="-122"/>
                              </a:endParaRPr>
                            </a:p>
                          </p:txBody>
                        </p:sp>
                        <p:grpSp>
                          <p:nvGrpSpPr>
                            <p:cNvPr id="42020" name="组合 103"/>
                            <p:cNvGrpSpPr/>
                            <p:nvPr/>
                          </p:nvGrpSpPr>
                          <p:grpSpPr bwMode="auto">
                            <a:xfrm>
                              <a:off x="0" y="0"/>
                              <a:ext cx="8515160" cy="3155924"/>
                              <a:chOff x="0" y="0"/>
                              <a:chExt cx="8515160" cy="3155924"/>
                            </a:xfrm>
                          </p:grpSpPr>
                          <p:sp>
                            <p:nvSpPr>
                              <p:cNvPr id="42021" name="TextBox 23"/>
                              <p:cNvSpPr txBox="1">
                                <a:spLocks noChangeArrowheads="1"/>
                              </p:cNvSpPr>
                              <p:nvPr/>
                            </p:nvSpPr>
                            <p:spPr bwMode="auto">
                              <a:xfrm>
                                <a:off x="2234245" y="2016126"/>
                                <a:ext cx="463550" cy="2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17:00</a:t>
                                </a:r>
                                <a:endParaRPr lang="en-US" altLang="en-US" sz="675">
                                  <a:solidFill>
                                    <a:srgbClr val="000000"/>
                                  </a:solidFill>
                                  <a:latin typeface="Calibri" panose="020F0502020204030204" pitchFamily="34" charset="0"/>
                                  <a:ea typeface="宋体" panose="02010600030101010101" pitchFamily="2" charset="-122"/>
                                </a:endParaRPr>
                              </a:p>
                            </p:txBody>
                          </p:sp>
                          <p:grpSp>
                            <p:nvGrpSpPr>
                              <p:cNvPr id="42022" name="组合 102"/>
                              <p:cNvGrpSpPr/>
                              <p:nvPr/>
                            </p:nvGrpSpPr>
                            <p:grpSpPr bwMode="auto">
                              <a:xfrm>
                                <a:off x="0" y="0"/>
                                <a:ext cx="8515160" cy="3155924"/>
                                <a:chOff x="0" y="0"/>
                                <a:chExt cx="8515160" cy="3155924"/>
                              </a:xfrm>
                            </p:grpSpPr>
                            <p:sp>
                              <p:nvSpPr>
                                <p:cNvPr id="42023" name="TextBox 23"/>
                                <p:cNvSpPr txBox="1">
                                  <a:spLocks noChangeArrowheads="1"/>
                                </p:cNvSpPr>
                                <p:nvPr/>
                              </p:nvSpPr>
                              <p:spPr bwMode="auto">
                                <a:xfrm>
                                  <a:off x="3242307" y="2016126"/>
                                  <a:ext cx="463550" cy="2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20:30</a:t>
                                  </a:r>
                                  <a:endParaRPr lang="en-US" altLang="en-US" sz="675">
                                    <a:solidFill>
                                      <a:srgbClr val="000000"/>
                                    </a:solidFill>
                                    <a:latin typeface="Calibri" panose="020F0502020204030204" pitchFamily="34" charset="0"/>
                                    <a:ea typeface="宋体" panose="02010600030101010101" pitchFamily="2" charset="-122"/>
                                  </a:endParaRPr>
                                </a:p>
                              </p:txBody>
                            </p:sp>
                            <p:grpSp>
                              <p:nvGrpSpPr>
                                <p:cNvPr id="42024" name="组合 99"/>
                                <p:cNvGrpSpPr/>
                                <p:nvPr/>
                              </p:nvGrpSpPr>
                              <p:grpSpPr bwMode="auto">
                                <a:xfrm>
                                  <a:off x="0" y="0"/>
                                  <a:ext cx="8515160" cy="3155924"/>
                                  <a:chOff x="0" y="0"/>
                                  <a:chExt cx="8515160" cy="3155924"/>
                                </a:xfrm>
                              </p:grpSpPr>
                              <p:sp>
                                <p:nvSpPr>
                                  <p:cNvPr id="42025" name="左大括号 358"/>
                                  <p:cNvSpPr/>
                                  <p:nvPr/>
                                </p:nvSpPr>
                                <p:spPr bwMode="auto">
                                  <a:xfrm rot="16200000">
                                    <a:off x="4476487" y="-420218"/>
                                    <a:ext cx="119061" cy="2686675"/>
                                  </a:xfrm>
                                  <a:prstGeom prst="leftBrace">
                                    <a:avLst>
                                      <a:gd name="adj1" fmla="val 8358"/>
                                      <a:gd name="adj2" fmla="val 50000"/>
                                    </a:avLst>
                                  </a:prstGeom>
                                  <a:noFill/>
                                  <a:ln w="19050" cmpd="sng">
                                    <a:solidFill>
                                      <a:srgbClr val="5B9BD5"/>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900" noProof="1">
                                      <a:solidFill>
                                        <a:srgbClr val="000000"/>
                                      </a:solidFill>
                                      <a:latin typeface="微软雅黑" panose="020B0503020204020204" charset="-122"/>
                                      <a:ea typeface="微软雅黑" panose="020B0503020204020204" charset="-122"/>
                                    </a:endParaRPr>
                                  </a:p>
                                </p:txBody>
                              </p:sp>
                              <p:sp>
                                <p:nvSpPr>
                                  <p:cNvPr id="42026" name="TextBox 23"/>
                                  <p:cNvSpPr txBox="1">
                                    <a:spLocks noChangeArrowheads="1"/>
                                  </p:cNvSpPr>
                                  <p:nvPr/>
                                </p:nvSpPr>
                                <p:spPr bwMode="auto">
                                  <a:xfrm>
                                    <a:off x="2594607" y="503237"/>
                                    <a:ext cx="457200" cy="2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19:00</a:t>
                                    </a:r>
                                    <a:endParaRPr lang="en-US" altLang="en-US" sz="675">
                                      <a:solidFill>
                                        <a:srgbClr val="000000"/>
                                      </a:solidFill>
                                      <a:latin typeface="Calibri" panose="020F0502020204030204" pitchFamily="34" charset="0"/>
                                      <a:ea typeface="宋体" panose="02010600030101010101" pitchFamily="2" charset="-122"/>
                                    </a:endParaRPr>
                                  </a:p>
                                </p:txBody>
                              </p:sp>
                              <p:grpSp>
                                <p:nvGrpSpPr>
                                  <p:cNvPr id="42027" name="组合 97"/>
                                  <p:cNvGrpSpPr/>
                                  <p:nvPr/>
                                </p:nvGrpSpPr>
                                <p:grpSpPr bwMode="auto">
                                  <a:xfrm>
                                    <a:off x="0" y="0"/>
                                    <a:ext cx="8515160" cy="3155924"/>
                                    <a:chOff x="0" y="0"/>
                                    <a:chExt cx="8515160" cy="3155924"/>
                                  </a:xfrm>
                                </p:grpSpPr>
                                <p:grpSp>
                                  <p:nvGrpSpPr>
                                    <p:cNvPr id="42028" name="组合 85"/>
                                    <p:cNvGrpSpPr/>
                                    <p:nvPr/>
                                  </p:nvGrpSpPr>
                                  <p:grpSpPr bwMode="auto">
                                    <a:xfrm>
                                      <a:off x="3818568" y="71436"/>
                                      <a:ext cx="4696592" cy="3084488"/>
                                      <a:chOff x="0" y="-568"/>
                                      <a:chExt cx="4695571" cy="3083031"/>
                                    </a:xfrm>
                                  </p:grpSpPr>
                                  <p:grpSp>
                                    <p:nvGrpSpPr>
                                      <p:cNvPr id="42029" name="组合 84"/>
                                      <p:cNvGrpSpPr/>
                                      <p:nvPr/>
                                    </p:nvGrpSpPr>
                                    <p:grpSpPr bwMode="auto">
                                      <a:xfrm>
                                        <a:off x="0" y="-568"/>
                                        <a:ext cx="4695571" cy="3083031"/>
                                        <a:chOff x="0" y="-568"/>
                                        <a:chExt cx="4695571" cy="3083031"/>
                                      </a:xfrm>
                                    </p:grpSpPr>
                                    <p:sp>
                                      <p:nvSpPr>
                                        <p:cNvPr id="42030" name="左大括号 382"/>
                                        <p:cNvSpPr/>
                                        <p:nvPr/>
                                      </p:nvSpPr>
                                      <p:spPr bwMode="auto">
                                        <a:xfrm rot="16200000">
                                          <a:off x="2181887" y="715911"/>
                                          <a:ext cx="114245" cy="274364"/>
                                        </a:xfrm>
                                        <a:prstGeom prst="leftBrace">
                                          <a:avLst>
                                            <a:gd name="adj1" fmla="val 8328"/>
                                            <a:gd name="adj2" fmla="val 50000"/>
                                          </a:avLst>
                                        </a:prstGeom>
                                        <a:noFill/>
                                        <a:ln w="19050" cmpd="sng">
                                          <a:solidFill>
                                            <a:srgbClr val="5B9BD5"/>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900" noProof="1">
                                            <a:solidFill>
                                              <a:srgbClr val="000000"/>
                                            </a:solidFill>
                                            <a:latin typeface="微软雅黑" panose="020B0503020204020204" charset="-122"/>
                                            <a:ea typeface="微软雅黑" panose="020B0503020204020204" charset="-122"/>
                                          </a:endParaRPr>
                                        </a:p>
                                      </p:txBody>
                                    </p:sp>
                                    <p:sp>
                                      <p:nvSpPr>
                                        <p:cNvPr id="42031" name="TextBox 24"/>
                                        <p:cNvSpPr txBox="1">
                                          <a:spLocks noChangeArrowheads="1"/>
                                        </p:cNvSpPr>
                                        <p:nvPr/>
                                      </p:nvSpPr>
                                      <p:spPr bwMode="auto">
                                        <a:xfrm>
                                          <a:off x="0" y="430768"/>
                                          <a:ext cx="504056" cy="26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23:30</a:t>
                                          </a:r>
                                          <a:endParaRPr lang="en-US" altLang="en-US" sz="675">
                                            <a:solidFill>
                                              <a:srgbClr val="000000"/>
                                            </a:solidFill>
                                            <a:latin typeface="Calibri" panose="020F0502020204030204" pitchFamily="34" charset="0"/>
                                            <a:ea typeface="宋体" panose="02010600030101010101" pitchFamily="2" charset="-122"/>
                                          </a:endParaRPr>
                                        </a:p>
                                      </p:txBody>
                                    </p:sp>
                                    <p:sp>
                                      <p:nvSpPr>
                                        <p:cNvPr id="42032" name="TextBox 28"/>
                                        <p:cNvSpPr txBox="1">
                                          <a:spLocks noChangeArrowheads="1"/>
                                        </p:cNvSpPr>
                                        <p:nvPr/>
                                      </p:nvSpPr>
                                      <p:spPr bwMode="auto">
                                        <a:xfrm>
                                          <a:off x="1908894" y="422410"/>
                                          <a:ext cx="457200" cy="26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8:00</a:t>
                                          </a:r>
                                          <a:endParaRPr lang="en-US" altLang="en-US" sz="675">
                                            <a:solidFill>
                                              <a:srgbClr val="000000"/>
                                            </a:solidFill>
                                            <a:latin typeface="Calibri" panose="020F0502020204030204" pitchFamily="34" charset="0"/>
                                            <a:ea typeface="宋体" panose="02010600030101010101" pitchFamily="2" charset="-122"/>
                                          </a:endParaRPr>
                                        </a:p>
                                      </p:txBody>
                                    </p:sp>
                                    <p:cxnSp>
                                      <p:nvCxnSpPr>
                                        <p:cNvPr id="42033" name="直接连接符 385"/>
                                        <p:cNvCxnSpPr>
                                          <a:cxnSpLocks noChangeShapeType="1"/>
                                        </p:cNvCxnSpPr>
                                        <p:nvPr/>
                                      </p:nvCxnSpPr>
                                      <p:spPr bwMode="auto">
                                        <a:xfrm>
                                          <a:off x="216082" y="-568"/>
                                          <a:ext cx="0" cy="3083031"/>
                                        </a:xfrm>
                                        <a:prstGeom prst="line">
                                          <a:avLst/>
                                        </a:prstGeom>
                                        <a:noFill/>
                                        <a:ln w="12700" cmpd="sng">
                                          <a:solidFill>
                                            <a:srgbClr val="FFC000"/>
                                          </a:solidFill>
                                          <a:prstDash val="lgDash"/>
                                          <a:round/>
                                        </a:ln>
                                        <a:extLst>
                                          <a:ext uri="{909E8E84-426E-40DD-AFC4-6F175D3DCCD1}">
                                            <a14:hiddenFill xmlns:a14="http://schemas.microsoft.com/office/drawing/2010/main">
                                              <a:noFill/>
                                            </a14:hiddenFill>
                                          </a:ext>
                                        </a:extLst>
                                      </p:spPr>
                                    </p:cxnSp>
                                    <p:sp>
                                      <p:nvSpPr>
                                        <p:cNvPr id="42034" name="TextBox 28"/>
                                        <p:cNvSpPr txBox="1">
                                          <a:spLocks noChangeArrowheads="1"/>
                                        </p:cNvSpPr>
                                        <p:nvPr/>
                                      </p:nvSpPr>
                                      <p:spPr bwMode="auto">
                                        <a:xfrm>
                                          <a:off x="2196926" y="422410"/>
                                          <a:ext cx="457200" cy="26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8:30</a:t>
                                          </a:r>
                                          <a:endParaRPr lang="en-US" altLang="en-US" sz="675">
                                            <a:solidFill>
                                              <a:srgbClr val="000000"/>
                                            </a:solidFill>
                                            <a:latin typeface="Calibri" panose="020F0502020204030204" pitchFamily="34" charset="0"/>
                                            <a:ea typeface="宋体" panose="02010600030101010101" pitchFamily="2" charset="-122"/>
                                          </a:endParaRPr>
                                        </a:p>
                                      </p:txBody>
                                    </p:sp>
                                    <p:sp>
                                      <p:nvSpPr>
                                        <p:cNvPr id="42035" name="TextBox 28"/>
                                        <p:cNvSpPr txBox="1">
                                          <a:spLocks noChangeArrowheads="1"/>
                                        </p:cNvSpPr>
                                        <p:nvPr/>
                                      </p:nvSpPr>
                                      <p:spPr bwMode="auto">
                                        <a:xfrm>
                                          <a:off x="2484958" y="422410"/>
                                          <a:ext cx="457200" cy="26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9:00</a:t>
                                          </a:r>
                                          <a:endParaRPr lang="en-US" altLang="en-US" sz="675">
                                            <a:solidFill>
                                              <a:srgbClr val="000000"/>
                                            </a:solidFill>
                                            <a:latin typeface="Calibri" panose="020F0502020204030204" pitchFamily="34" charset="0"/>
                                            <a:ea typeface="宋体" panose="02010600030101010101" pitchFamily="2" charset="-122"/>
                                          </a:endParaRPr>
                                        </a:p>
                                      </p:txBody>
                                    </p:sp>
                                    <p:sp>
                                      <p:nvSpPr>
                                        <p:cNvPr id="42036" name="左大括号 388"/>
                                        <p:cNvSpPr/>
                                        <p:nvPr/>
                                      </p:nvSpPr>
                                      <p:spPr bwMode="auto">
                                        <a:xfrm rot="16200000">
                                          <a:off x="2511421" y="684087"/>
                                          <a:ext cx="119005" cy="333252"/>
                                        </a:xfrm>
                                        <a:prstGeom prst="leftBrace">
                                          <a:avLst>
                                            <a:gd name="adj1" fmla="val 8336"/>
                                            <a:gd name="adj2" fmla="val 50000"/>
                                          </a:avLst>
                                        </a:prstGeom>
                                        <a:noFill/>
                                        <a:ln w="19050" cmpd="sng">
                                          <a:solidFill>
                                            <a:srgbClr val="5B9BD5"/>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900" noProof="1">
                                            <a:solidFill>
                                              <a:srgbClr val="000000"/>
                                            </a:solidFill>
                                            <a:latin typeface="微软雅黑" panose="020B0503020204020204" charset="-122"/>
                                            <a:ea typeface="微软雅黑" panose="020B0503020204020204" charset="-122"/>
                                          </a:endParaRPr>
                                        </a:p>
                                      </p:txBody>
                                    </p:sp>
                                    <p:sp>
                                      <p:nvSpPr>
                                        <p:cNvPr id="42037" name="TextBox 46"/>
                                        <p:cNvSpPr txBox="1">
                                          <a:spLocks noChangeArrowheads="1"/>
                                        </p:cNvSpPr>
                                        <p:nvPr/>
                                      </p:nvSpPr>
                                      <p:spPr bwMode="auto">
                                        <a:xfrm>
                                          <a:off x="2079981" y="1030770"/>
                                          <a:ext cx="361396" cy="61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zh-CN" altLang="en-US" sz="600">
                                              <a:solidFill>
                                                <a:srgbClr val="000000"/>
                                              </a:solidFill>
                                            </a:rPr>
                                            <a:t>日终处理</a:t>
                                          </a:r>
                                          <a:endParaRPr lang="zh-CN" altLang="en-US" sz="600">
                                            <a:solidFill>
                                              <a:srgbClr val="000000"/>
                                            </a:solidFill>
                                          </a:endParaRPr>
                                        </a:p>
                                      </p:txBody>
                                    </p:sp>
                                    <p:sp>
                                      <p:nvSpPr>
                                        <p:cNvPr id="42038" name="TextBox 46"/>
                                        <p:cNvSpPr txBox="1">
                                          <a:spLocks noChangeArrowheads="1"/>
                                        </p:cNvSpPr>
                                        <p:nvPr/>
                                      </p:nvSpPr>
                                      <p:spPr bwMode="auto">
                                        <a:xfrm>
                                          <a:off x="2281281" y="940756"/>
                                          <a:ext cx="590074" cy="246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algn="ctr" eaLnBrk="1" hangingPunct="1">
                                            <a:lnSpc>
                                              <a:spcPct val="100000"/>
                                            </a:lnSpc>
                                            <a:spcBef>
                                              <a:spcPct val="0"/>
                                            </a:spcBef>
                                            <a:buFont typeface="Arial" panose="020B0604020202020204" pitchFamily="34" charset="0"/>
                                            <a:buNone/>
                                          </a:pPr>
                                          <a:r>
                                            <a:rPr lang="en-US" altLang="en-US" sz="600">
                                              <a:solidFill>
                                                <a:srgbClr val="000000"/>
                                              </a:solidFill>
                                            </a:rPr>
                                            <a:t>(注资)</a:t>
                                          </a:r>
                                          <a:endParaRPr lang="en-US" altLang="en-US" sz="600">
                                            <a:solidFill>
                                              <a:srgbClr val="000000"/>
                                            </a:solidFill>
                                          </a:endParaRPr>
                                        </a:p>
                                      </p:txBody>
                                    </p:sp>
                                    <p:sp>
                                      <p:nvSpPr>
                                        <p:cNvPr id="42039" name="左大括号 391"/>
                                        <p:cNvSpPr/>
                                        <p:nvPr/>
                                      </p:nvSpPr>
                                      <p:spPr bwMode="auto">
                                        <a:xfrm rot="16200000">
                                          <a:off x="3644039" y="-107995"/>
                                          <a:ext cx="157087" cy="1945977"/>
                                        </a:xfrm>
                                        <a:prstGeom prst="leftBrace">
                                          <a:avLst>
                                            <a:gd name="adj1" fmla="val 8316"/>
                                            <a:gd name="adj2" fmla="val 50000"/>
                                          </a:avLst>
                                        </a:prstGeom>
                                        <a:noFill/>
                                        <a:ln w="19050" cmpd="sng">
                                          <a:solidFill>
                                            <a:srgbClr val="5B9BD5"/>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900" noProof="1">
                                            <a:solidFill>
                                              <a:srgbClr val="000000"/>
                                            </a:solidFill>
                                            <a:latin typeface="微软雅黑" panose="020B0503020204020204" charset="-122"/>
                                            <a:ea typeface="微软雅黑" panose="020B0503020204020204" charset="-122"/>
                                          </a:endParaRPr>
                                        </a:p>
                                      </p:txBody>
                                    </p:sp>
                                    <p:sp>
                                      <p:nvSpPr>
                                        <p:cNvPr id="42040" name="TextBox 46"/>
                                        <p:cNvSpPr txBox="1">
                                          <a:spLocks noChangeArrowheads="1"/>
                                        </p:cNvSpPr>
                                        <p:nvPr/>
                                      </p:nvSpPr>
                                      <p:spPr bwMode="auto">
                                        <a:xfrm>
                                          <a:off x="3469369" y="1115426"/>
                                          <a:ext cx="666750" cy="246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zh-CN" altLang="en-US" sz="600">
                                              <a:solidFill>
                                                <a:srgbClr val="000000"/>
                                              </a:solidFill>
                                            </a:rPr>
                                            <a:t>日间处理</a:t>
                                          </a:r>
                                          <a:endParaRPr lang="zh-CN" altLang="en-US" sz="600">
                                            <a:solidFill>
                                              <a:srgbClr val="000000"/>
                                            </a:solidFill>
                                          </a:endParaRPr>
                                        </a:p>
                                      </p:txBody>
                                    </p:sp>
                                  </p:grpSp>
                                  <p:sp>
                                    <p:nvSpPr>
                                      <p:cNvPr id="42041" name="TextBox 24"/>
                                      <p:cNvSpPr txBox="1">
                                        <a:spLocks noChangeArrowheads="1"/>
                                      </p:cNvSpPr>
                                      <p:nvPr/>
                                    </p:nvSpPr>
                                    <p:spPr bwMode="auto">
                                      <a:xfrm>
                                        <a:off x="0" y="1942937"/>
                                        <a:ext cx="457200" cy="26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23:30</a:t>
                                        </a:r>
                                        <a:endParaRPr lang="en-US" altLang="en-US" sz="675">
                                          <a:solidFill>
                                            <a:srgbClr val="000000"/>
                                          </a:solidFill>
                                          <a:latin typeface="Calibri" panose="020F0502020204030204" pitchFamily="34" charset="0"/>
                                          <a:ea typeface="宋体" panose="02010600030101010101" pitchFamily="2" charset="-122"/>
                                        </a:endParaRPr>
                                      </a:p>
                                    </p:txBody>
                                  </p:sp>
                                </p:grpSp>
                                <p:grpSp>
                                  <p:nvGrpSpPr>
                                    <p:cNvPr id="42042" name="组合 95"/>
                                    <p:cNvGrpSpPr/>
                                    <p:nvPr/>
                                  </p:nvGrpSpPr>
                                  <p:grpSpPr bwMode="auto">
                                    <a:xfrm>
                                      <a:off x="0" y="0"/>
                                      <a:ext cx="7850063" cy="3155924"/>
                                      <a:chOff x="0" y="0"/>
                                      <a:chExt cx="7850063" cy="3155924"/>
                                    </a:xfrm>
                                  </p:grpSpPr>
                                  <p:sp>
                                    <p:nvSpPr>
                                      <p:cNvPr id="42043" name="TextBox 46"/>
                                      <p:cNvSpPr txBox="1">
                                        <a:spLocks noChangeArrowheads="1"/>
                                      </p:cNvSpPr>
                                      <p:nvPr/>
                                    </p:nvSpPr>
                                    <p:spPr bwMode="auto">
                                      <a:xfrm>
                                        <a:off x="3385454" y="2541344"/>
                                        <a:ext cx="649234" cy="369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algn="ctr" eaLnBrk="1" hangingPunct="1">
                                          <a:lnSpc>
                                            <a:spcPct val="100000"/>
                                          </a:lnSpc>
                                          <a:spcBef>
                                            <a:spcPct val="0"/>
                                          </a:spcBef>
                                          <a:buFont typeface="Arial" panose="020B0604020202020204" pitchFamily="34" charset="0"/>
                                          <a:buNone/>
                                        </a:pPr>
                                        <a:r>
                                          <a:rPr lang="en-US" altLang="en-US" sz="600">
                                            <a:solidFill>
                                              <a:srgbClr val="000000"/>
                                            </a:solidFill>
                                          </a:rPr>
                                          <a:t>日终/</a:t>
                                        </a:r>
                                        <a:endParaRPr lang="en-US" altLang="en-US" sz="600">
                                          <a:solidFill>
                                            <a:srgbClr val="000000"/>
                                          </a:solidFill>
                                        </a:endParaRPr>
                                      </a:p>
                                      <a:p>
                                        <a:pPr algn="ctr" eaLnBrk="1" hangingPunct="1">
                                          <a:lnSpc>
                                            <a:spcPct val="100000"/>
                                          </a:lnSpc>
                                          <a:spcBef>
                                            <a:spcPct val="0"/>
                                          </a:spcBef>
                                          <a:buFont typeface="Arial" panose="020B0604020202020204" pitchFamily="34" charset="0"/>
                                          <a:buNone/>
                                        </a:pPr>
                                        <a:r>
                                          <a:rPr lang="en-US" altLang="en-US" sz="600">
                                            <a:solidFill>
                                              <a:srgbClr val="000000"/>
                                            </a:solidFill>
                                          </a:rPr>
                                          <a:t>营业准备</a:t>
                                        </a:r>
                                        <a:endParaRPr lang="en-US" altLang="en-US" sz="600">
                                          <a:solidFill>
                                            <a:srgbClr val="000000"/>
                                          </a:solidFill>
                                        </a:endParaRPr>
                                      </a:p>
                                    </p:txBody>
                                  </p:sp>
                                  <p:sp>
                                    <p:nvSpPr>
                                      <p:cNvPr id="42044" name="TextBox 43"/>
                                      <p:cNvSpPr txBox="1">
                                        <a:spLocks noChangeArrowheads="1"/>
                                      </p:cNvSpPr>
                                      <p:nvPr/>
                                    </p:nvSpPr>
                                    <p:spPr bwMode="auto">
                                      <a:xfrm>
                                        <a:off x="1484508" y="2562910"/>
                                        <a:ext cx="666749" cy="24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zh-CN" altLang="en-US" sz="600">
                                            <a:solidFill>
                                              <a:srgbClr val="000000"/>
                                            </a:solidFill>
                                          </a:rPr>
                                          <a:t>日间处理</a:t>
                                        </a:r>
                                        <a:endParaRPr lang="zh-CN" altLang="en-US" sz="600">
                                          <a:solidFill>
                                            <a:srgbClr val="000000"/>
                                          </a:solidFill>
                                        </a:endParaRPr>
                                      </a:p>
                                    </p:txBody>
                                  </p:sp>
                                  <p:sp>
                                    <p:nvSpPr>
                                      <p:cNvPr id="42045" name="TextBox 43"/>
                                      <p:cNvSpPr txBox="1">
                                        <a:spLocks noChangeArrowheads="1"/>
                                      </p:cNvSpPr>
                                      <p:nvPr/>
                                    </p:nvSpPr>
                                    <p:spPr bwMode="auto">
                                      <a:xfrm>
                                        <a:off x="2595544" y="2440063"/>
                                        <a:ext cx="935037" cy="24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00">
                                            <a:solidFill>
                                              <a:srgbClr val="000000"/>
                                            </a:solidFill>
                                          </a:rPr>
                                          <a:t>(清算窗口)</a:t>
                                        </a:r>
                                        <a:endParaRPr lang="en-US" altLang="en-US" sz="600">
                                          <a:solidFill>
                                            <a:srgbClr val="000000"/>
                                          </a:solidFill>
                                        </a:endParaRPr>
                                      </a:p>
                                    </p:txBody>
                                  </p:sp>
                                  <p:grpSp>
                                    <p:nvGrpSpPr>
                                      <p:cNvPr id="42046" name="组合 94"/>
                                      <p:cNvGrpSpPr/>
                                      <p:nvPr/>
                                    </p:nvGrpSpPr>
                                    <p:grpSpPr bwMode="auto">
                                      <a:xfrm>
                                        <a:off x="0" y="0"/>
                                        <a:ext cx="7850063" cy="3155924"/>
                                        <a:chOff x="0" y="0"/>
                                        <a:chExt cx="7850063" cy="3155924"/>
                                      </a:xfrm>
                                    </p:grpSpPr>
                                    <p:grpSp>
                                      <p:nvGrpSpPr>
                                        <p:cNvPr id="42047" name="组合 82"/>
                                        <p:cNvGrpSpPr/>
                                        <p:nvPr/>
                                      </p:nvGrpSpPr>
                                      <p:grpSpPr bwMode="auto">
                                        <a:xfrm>
                                          <a:off x="0" y="26987"/>
                                          <a:ext cx="790398" cy="3128937"/>
                                          <a:chOff x="0" y="-576"/>
                                          <a:chExt cx="790575" cy="3128642"/>
                                        </a:xfrm>
                                      </p:grpSpPr>
                                      <p:cxnSp>
                                        <p:nvCxnSpPr>
                                          <p:cNvPr id="42048" name="直接连接符 375"/>
                                          <p:cNvCxnSpPr>
                                            <a:cxnSpLocks noChangeShapeType="1"/>
                                          </p:cNvCxnSpPr>
                                          <p:nvPr/>
                                        </p:nvCxnSpPr>
                                        <p:spPr bwMode="auto">
                                          <a:xfrm flipH="1">
                                            <a:off x="188792" y="-576"/>
                                            <a:ext cx="28118" cy="3128642"/>
                                          </a:xfrm>
                                          <a:prstGeom prst="line">
                                            <a:avLst/>
                                          </a:prstGeom>
                                          <a:noFill/>
                                          <a:ln w="6350" cmpd="sng">
                                            <a:solidFill>
                                              <a:srgbClr val="5B9BD5"/>
                                            </a:solidFill>
                                            <a:prstDash val="lgDash"/>
                                            <a:round/>
                                          </a:ln>
                                          <a:extLst>
                                            <a:ext uri="{909E8E84-426E-40DD-AFC4-6F175D3DCCD1}">
                                              <a14:hiddenFill xmlns:a14="http://schemas.microsoft.com/office/drawing/2010/main">
                                                <a:noFill/>
                                              </a14:hiddenFill>
                                            </a:ext>
                                          </a:extLst>
                                        </p:spPr>
                                      </p:cxnSp>
                                      <p:sp>
                                        <p:nvSpPr>
                                          <p:cNvPr id="42049" name="TextBox 13"/>
                                          <p:cNvSpPr txBox="1">
                                            <a:spLocks noChangeArrowheads="1"/>
                                          </p:cNvSpPr>
                                          <p:nvPr/>
                                        </p:nvSpPr>
                                        <p:spPr bwMode="auto">
                                          <a:xfrm>
                                            <a:off x="0" y="472202"/>
                                            <a:ext cx="457199" cy="26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8:30</a:t>
                                            </a:r>
                                            <a:endParaRPr lang="en-US" altLang="en-US" sz="675">
                                              <a:solidFill>
                                                <a:srgbClr val="000000"/>
                                              </a:solidFill>
                                              <a:latin typeface="Calibri" panose="020F0502020204030204" pitchFamily="34" charset="0"/>
                                              <a:ea typeface="宋体" panose="02010600030101010101" pitchFamily="2" charset="-122"/>
                                            </a:endParaRPr>
                                          </a:p>
                                        </p:txBody>
                                      </p:sp>
                                      <p:sp>
                                        <p:nvSpPr>
                                          <p:cNvPr id="42050" name="TextBox 17"/>
                                          <p:cNvSpPr txBox="1">
                                            <a:spLocks noChangeArrowheads="1"/>
                                          </p:cNvSpPr>
                                          <p:nvPr/>
                                        </p:nvSpPr>
                                        <p:spPr bwMode="auto">
                                          <a:xfrm>
                                            <a:off x="333376" y="472202"/>
                                            <a:ext cx="457199" cy="26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9:00</a:t>
                                            </a:r>
                                            <a:endParaRPr lang="en-US" altLang="en-US" sz="675">
                                              <a:solidFill>
                                                <a:srgbClr val="000000"/>
                                              </a:solidFill>
                                              <a:latin typeface="Calibri" panose="020F0502020204030204" pitchFamily="34" charset="0"/>
                                              <a:ea typeface="宋体" panose="02010600030101010101" pitchFamily="2" charset="-122"/>
                                            </a:endParaRPr>
                                          </a:p>
                                        </p:txBody>
                                      </p:sp>
                                      <p:sp>
                                        <p:nvSpPr>
                                          <p:cNvPr id="42051" name="TextBox 46"/>
                                          <p:cNvSpPr txBox="1">
                                            <a:spLocks noChangeArrowheads="1"/>
                                          </p:cNvSpPr>
                                          <p:nvPr/>
                                        </p:nvSpPr>
                                        <p:spPr bwMode="auto">
                                          <a:xfrm>
                                            <a:off x="33893" y="929518"/>
                                            <a:ext cx="666749" cy="49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algn="ctr" eaLnBrk="1" hangingPunct="1">
                                              <a:lnSpc>
                                                <a:spcPct val="100000"/>
                                              </a:lnSpc>
                                              <a:spcBef>
                                                <a:spcPct val="0"/>
                                              </a:spcBef>
                                              <a:buFont typeface="Arial" panose="020B0604020202020204" pitchFamily="34" charset="0"/>
                                              <a:buNone/>
                                            </a:pPr>
                                            <a:r>
                                              <a:rPr lang="en-US" altLang="en-US" sz="600">
                                                <a:solidFill>
                                                  <a:srgbClr val="000000"/>
                                                </a:solidFill>
                                              </a:rPr>
                                              <a:t>(注资)</a:t>
                                            </a:r>
                                            <a:endParaRPr lang="en-US" altLang="en-US" sz="600">
                                              <a:solidFill>
                                                <a:srgbClr val="000000"/>
                                              </a:solidFill>
                                            </a:endParaRPr>
                                          </a:p>
                                          <a:p>
                                            <a:pPr algn="ctr" eaLnBrk="1" hangingPunct="1">
                                              <a:lnSpc>
                                                <a:spcPct val="100000"/>
                                              </a:lnSpc>
                                              <a:spcBef>
                                                <a:spcPct val="0"/>
                                              </a:spcBef>
                                              <a:buFont typeface="Arial" panose="020B0604020202020204" pitchFamily="34" charset="0"/>
                                              <a:buNone/>
                                            </a:pPr>
                                            <a:r>
                                              <a:rPr lang="en-US" altLang="en-US" sz="600">
                                                <a:solidFill>
                                                  <a:srgbClr val="000000"/>
                                                </a:solidFill>
                                              </a:rPr>
                                              <a:t>   </a:t>
                                            </a:r>
                                            <a:endParaRPr lang="en-US" altLang="en-US" sz="600">
                                              <a:solidFill>
                                                <a:srgbClr val="000000"/>
                                              </a:solidFill>
                                            </a:endParaRPr>
                                          </a:p>
                                          <a:p>
                                            <a:pPr algn="ctr" eaLnBrk="1" hangingPunct="1">
                                              <a:lnSpc>
                                                <a:spcPct val="100000"/>
                                              </a:lnSpc>
                                              <a:spcBef>
                                                <a:spcPct val="0"/>
                                              </a:spcBef>
                                              <a:buFont typeface="Arial" panose="020B0604020202020204" pitchFamily="34" charset="0"/>
                                              <a:buNone/>
                                            </a:pPr>
                                            <a:r>
                                              <a:rPr lang="en-US" altLang="en-US" sz="600">
                                                <a:solidFill>
                                                  <a:srgbClr val="000000"/>
                                                </a:solidFill>
                                              </a:rPr>
                                              <a:t> 营业准备</a:t>
                                            </a:r>
                                            <a:endParaRPr lang="en-US" altLang="en-US" sz="600">
                                              <a:solidFill>
                                                <a:srgbClr val="000000"/>
                                              </a:solidFill>
                                            </a:endParaRPr>
                                          </a:p>
                                        </p:txBody>
                                      </p:sp>
                                      <p:sp>
                                        <p:nvSpPr>
                                          <p:cNvPr id="42052" name="左大括号 379"/>
                                          <p:cNvSpPr/>
                                          <p:nvPr/>
                                        </p:nvSpPr>
                                        <p:spPr bwMode="auto">
                                          <a:xfrm rot="16200000">
                                            <a:off x="292043" y="772861"/>
                                            <a:ext cx="134923" cy="261096"/>
                                          </a:xfrm>
                                          <a:prstGeom prst="leftBrace">
                                            <a:avLst>
                                              <a:gd name="adj1" fmla="val 8332"/>
                                              <a:gd name="adj2" fmla="val 50000"/>
                                            </a:avLst>
                                          </a:prstGeom>
                                          <a:noFill/>
                                          <a:ln w="19050" cmpd="sng">
                                            <a:solidFill>
                                              <a:srgbClr val="5B9BD5"/>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900" noProof="1">
                                              <a:solidFill>
                                                <a:srgbClr val="000000"/>
                                              </a:solidFill>
                                              <a:latin typeface="微软雅黑" panose="020B0503020204020204" charset="-122"/>
                                              <a:ea typeface="微软雅黑" panose="020B0503020204020204" charset="-122"/>
                                            </a:endParaRPr>
                                          </a:p>
                                        </p:txBody>
                                      </p:sp>
                                    </p:grpSp>
                                    <p:sp>
                                      <p:nvSpPr>
                                        <p:cNvPr id="42053" name="TextBox 43"/>
                                        <p:cNvSpPr txBox="1">
                                          <a:spLocks noChangeArrowheads="1"/>
                                        </p:cNvSpPr>
                                        <p:nvPr/>
                                      </p:nvSpPr>
                                      <p:spPr bwMode="auto">
                                        <a:xfrm>
                                          <a:off x="5960479" y="2591866"/>
                                          <a:ext cx="666749" cy="24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zh-CN" altLang="en-US" sz="600">
                                              <a:solidFill>
                                                <a:srgbClr val="000000"/>
                                              </a:solidFill>
                                            </a:rPr>
                                            <a:t>日间处理</a:t>
                                          </a:r>
                                          <a:endParaRPr lang="zh-CN" altLang="en-US" sz="600">
                                            <a:solidFill>
                                              <a:srgbClr val="000000"/>
                                            </a:solidFill>
                                          </a:endParaRPr>
                                        </a:p>
                                      </p:txBody>
                                    </p:sp>
                                    <p:sp>
                                      <p:nvSpPr>
                                        <p:cNvPr id="42054" name="圆角矩形 370"/>
                                        <p:cNvSpPr>
                                          <a:spLocks noChangeArrowheads="1"/>
                                        </p:cNvSpPr>
                                        <p:nvPr/>
                                      </p:nvSpPr>
                                      <p:spPr bwMode="auto">
                                        <a:xfrm>
                                          <a:off x="1418971" y="2879701"/>
                                          <a:ext cx="651923" cy="144461"/>
                                        </a:xfrm>
                                        <a:prstGeom prst="roundRect">
                                          <a:avLst>
                                            <a:gd name="adj" fmla="val 16667"/>
                                          </a:avLst>
                                        </a:pr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en-US" sz="675" b="1" noProof="1">
                                              <a:solidFill>
                                                <a:srgbClr val="FFFFFF"/>
                                              </a:solidFill>
                                              <a:latin typeface="微软雅黑" panose="020B0503020204020204" charset="-122"/>
                                              <a:ea typeface="微软雅黑" panose="020B0503020204020204" charset="-122"/>
                                            </a:rPr>
                                            <a:t>T</a:t>
                                          </a:r>
                                          <a:r>
                                            <a:rPr lang="zh-CN" altLang="en-US" sz="675" b="1" noProof="1">
                                              <a:solidFill>
                                                <a:srgbClr val="FFFFFF"/>
                                              </a:solidFill>
                                              <a:latin typeface="微软雅黑" panose="020B0503020204020204" charset="-122"/>
                                              <a:ea typeface="微软雅黑" panose="020B0503020204020204" charset="-122"/>
                                            </a:rPr>
                                            <a:t>工作日</a:t>
                                          </a:r>
                                          <a:endParaRPr lang="zh-CN" altLang="en-US" sz="675" b="1" noProof="1">
                                            <a:solidFill>
                                              <a:srgbClr val="FFFFFF"/>
                                            </a:solidFill>
                                            <a:latin typeface="微软雅黑" panose="020B0503020204020204" charset="-122"/>
                                            <a:ea typeface="微软雅黑" panose="020B0503020204020204" charset="-122"/>
                                          </a:endParaRPr>
                                        </a:p>
                                      </p:txBody>
                                    </p:sp>
                                    <p:grpSp>
                                      <p:nvGrpSpPr>
                                        <p:cNvPr id="42055" name="组合 93"/>
                                        <p:cNvGrpSpPr/>
                                        <p:nvPr/>
                                      </p:nvGrpSpPr>
                                      <p:grpSpPr bwMode="auto">
                                        <a:xfrm>
                                          <a:off x="2594927" y="0"/>
                                          <a:ext cx="5255136" cy="142875"/>
                                          <a:chOff x="0" y="0"/>
                                          <a:chExt cx="5255136" cy="142875"/>
                                        </a:xfrm>
                                      </p:grpSpPr>
                                      <p:sp>
                                        <p:nvSpPr>
                                          <p:cNvPr id="42056" name="圆角矩形 373"/>
                                          <p:cNvSpPr>
                                            <a:spLocks noChangeArrowheads="1"/>
                                          </p:cNvSpPr>
                                          <p:nvPr/>
                                        </p:nvSpPr>
                                        <p:spPr bwMode="auto">
                                          <a:xfrm>
                                            <a:off x="-620" y="0"/>
                                            <a:ext cx="1006666" cy="142874"/>
                                          </a:xfrm>
                                          <a:prstGeom prst="roundRect">
                                            <a:avLst>
                                              <a:gd name="adj" fmla="val 16667"/>
                                            </a:avLst>
                                          </a:prstGeom>
                                          <a:solidFill>
                                            <a:srgbClr val="5B9BD5"/>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en-US" sz="675" b="1" noProof="1">
                                                <a:solidFill>
                                                  <a:srgbClr val="FFFFFF"/>
                                                </a:solidFill>
                                                <a:latin typeface="微软雅黑" panose="020B0503020204020204" charset="-122"/>
                                                <a:ea typeface="微软雅黑" panose="020B0503020204020204" charset="-122"/>
                                              </a:rPr>
                                              <a:t>T</a:t>
                                            </a:r>
                                            <a:r>
                                              <a:rPr lang="zh-CN" altLang="en-US" sz="675" b="1" noProof="1">
                                                <a:solidFill>
                                                  <a:srgbClr val="FFFFFF"/>
                                                </a:solidFill>
                                                <a:latin typeface="微软雅黑" panose="020B0503020204020204" charset="-122"/>
                                                <a:ea typeface="微软雅黑" panose="020B0503020204020204" charset="-122"/>
                                              </a:rPr>
                                              <a:t>工作日</a:t>
                                            </a:r>
                                            <a:endParaRPr lang="zh-CN" altLang="en-US" sz="675" b="1" noProof="1">
                                              <a:solidFill>
                                                <a:srgbClr val="FFFFFF"/>
                                              </a:solidFill>
                                              <a:latin typeface="微软雅黑" panose="020B0503020204020204" charset="-122"/>
                                              <a:ea typeface="微软雅黑" panose="020B0503020204020204" charset="-122"/>
                                            </a:endParaRPr>
                                          </a:p>
                                        </p:txBody>
                                      </p:sp>
                                      <p:sp>
                                        <p:nvSpPr>
                                          <p:cNvPr id="42057" name="圆角矩形 374"/>
                                          <p:cNvSpPr>
                                            <a:spLocks noChangeArrowheads="1"/>
                                          </p:cNvSpPr>
                                          <p:nvPr/>
                                        </p:nvSpPr>
                                        <p:spPr bwMode="auto">
                                          <a:xfrm>
                                            <a:off x="4244245" y="0"/>
                                            <a:ext cx="1010683" cy="142874"/>
                                          </a:xfrm>
                                          <a:prstGeom prst="roundRect">
                                            <a:avLst>
                                              <a:gd name="adj" fmla="val 16667"/>
                                            </a:avLst>
                                          </a:prstGeom>
                                          <a:solidFill>
                                            <a:srgbClr val="5B9BD5"/>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en-US" sz="675" b="1" noProof="1">
                                                <a:solidFill>
                                                  <a:srgbClr val="FFFFFF"/>
                                                </a:solidFill>
                                                <a:latin typeface="微软雅黑" panose="020B0503020204020204" charset="-122"/>
                                                <a:ea typeface="微软雅黑" panose="020B0503020204020204" charset="-122"/>
                                              </a:rPr>
                                              <a:t>T+1</a:t>
                                            </a:r>
                                            <a:r>
                                              <a:rPr lang="zh-CN" altLang="en-US" sz="675" b="1" noProof="1">
                                                <a:solidFill>
                                                  <a:srgbClr val="FFFFFF"/>
                                                </a:solidFill>
                                                <a:latin typeface="微软雅黑" panose="020B0503020204020204" charset="-122"/>
                                                <a:ea typeface="微软雅黑" panose="020B0503020204020204" charset="-122"/>
                                              </a:rPr>
                                              <a:t>工作日</a:t>
                                            </a:r>
                                            <a:endParaRPr lang="zh-CN" altLang="en-US" sz="675" b="1" noProof="1">
                                              <a:solidFill>
                                                <a:srgbClr val="FFFFFF"/>
                                              </a:solidFill>
                                              <a:latin typeface="微软雅黑" panose="020B0503020204020204" charset="-122"/>
                                              <a:ea typeface="微软雅黑" panose="020B0503020204020204" charset="-122"/>
                                            </a:endParaRPr>
                                          </a:p>
                                        </p:txBody>
                                      </p:sp>
                                    </p:grpSp>
                                    <p:sp>
                                      <p:nvSpPr>
                                        <p:cNvPr id="42058" name="圆角矩形 372"/>
                                        <p:cNvSpPr>
                                          <a:spLocks noChangeArrowheads="1"/>
                                        </p:cNvSpPr>
                                        <p:nvPr/>
                                      </p:nvSpPr>
                                      <p:spPr bwMode="auto">
                                        <a:xfrm>
                                          <a:off x="5907470" y="2879701"/>
                                          <a:ext cx="1006666" cy="144461"/>
                                        </a:xfrm>
                                        <a:prstGeom prst="roundRect">
                                          <a:avLst>
                                            <a:gd name="adj" fmla="val 16667"/>
                                          </a:avLst>
                                        </a:pr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en-US" sz="675" b="1" noProof="1">
                                              <a:solidFill>
                                                <a:srgbClr val="FFFFFF"/>
                                              </a:solidFill>
                                              <a:latin typeface="微软雅黑" panose="020B0503020204020204" charset="-122"/>
                                              <a:ea typeface="微软雅黑" panose="020B0503020204020204" charset="-122"/>
                                            </a:rPr>
                                            <a:t>T+1</a:t>
                                          </a:r>
                                          <a:r>
                                            <a:rPr lang="zh-CN" altLang="en-US" sz="675" b="1" noProof="1">
                                              <a:solidFill>
                                                <a:srgbClr val="FFFFFF"/>
                                              </a:solidFill>
                                              <a:latin typeface="微软雅黑" panose="020B0503020204020204" charset="-122"/>
                                              <a:ea typeface="微软雅黑" panose="020B0503020204020204" charset="-122"/>
                                            </a:rPr>
                                            <a:t>工作日</a:t>
                                          </a:r>
                                          <a:endParaRPr lang="zh-CN" altLang="en-US" sz="675" b="1" noProof="1">
                                            <a:solidFill>
                                              <a:srgbClr val="FFFFFF"/>
                                            </a:solidFill>
                                            <a:latin typeface="微软雅黑" panose="020B0503020204020204" charset="-122"/>
                                            <a:ea typeface="微软雅黑" panose="020B0503020204020204" charset="-122"/>
                                          </a:endParaRPr>
                                        </a:p>
                                      </p:txBody>
                                    </p:sp>
                                  </p:grpSp>
                                </p:grpSp>
                                <p:sp>
                                  <p:nvSpPr>
                                    <p:cNvPr id="42059" name="TextBox 45"/>
                                    <p:cNvSpPr txBox="1">
                                      <a:spLocks noChangeArrowheads="1"/>
                                    </p:cNvSpPr>
                                    <p:nvPr/>
                                  </p:nvSpPr>
                                  <p:spPr bwMode="auto">
                                    <a:xfrm>
                                      <a:off x="3049984" y="922127"/>
                                      <a:ext cx="640265" cy="24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algn="ctr" eaLnBrk="1" hangingPunct="1">
                                        <a:lnSpc>
                                          <a:spcPct val="100000"/>
                                        </a:lnSpc>
                                        <a:spcBef>
                                          <a:spcPct val="0"/>
                                        </a:spcBef>
                                        <a:buFont typeface="Arial" panose="020B0604020202020204" pitchFamily="34" charset="0"/>
                                        <a:buNone/>
                                      </a:pPr>
                                      <a:r>
                                        <a:rPr lang="zh-CN" altLang="en-US" sz="600">
                                          <a:solidFill>
                                            <a:srgbClr val="000000"/>
                                          </a:solidFill>
                                        </a:rPr>
                                        <a:t>（场终处理）</a:t>
                                      </a:r>
                                      <a:endParaRPr lang="zh-CN" altLang="en-US" sz="600">
                                        <a:solidFill>
                                          <a:srgbClr val="000000"/>
                                        </a:solidFill>
                                      </a:endParaRPr>
                                    </a:p>
                                  </p:txBody>
                                </p:sp>
                              </p:grpSp>
                            </p:grpSp>
                          </p:grpSp>
                        </p:grpSp>
                      </p:grpSp>
                      <p:sp>
                        <p:nvSpPr>
                          <p:cNvPr id="42060" name="TextBox 89"/>
                          <p:cNvSpPr txBox="1">
                            <a:spLocks noChangeArrowheads="1"/>
                          </p:cNvSpPr>
                          <p:nvPr/>
                        </p:nvSpPr>
                        <p:spPr bwMode="auto">
                          <a:xfrm>
                            <a:off x="3617516" y="892752"/>
                            <a:ext cx="54501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zh-CN" altLang="en-US" sz="600">
                                <a:solidFill>
                                  <a:srgbClr val="000000"/>
                                </a:solidFill>
                              </a:rPr>
                              <a:t>（预注资转注资）</a:t>
                            </a:r>
                            <a:endParaRPr lang="zh-CN" altLang="en-US" sz="600">
                              <a:solidFill>
                                <a:srgbClr val="000000"/>
                              </a:solidFill>
                            </a:endParaRPr>
                          </a:p>
                          <a:p>
                            <a:pPr eaLnBrk="1" hangingPunct="1">
                              <a:lnSpc>
                                <a:spcPct val="100000"/>
                              </a:lnSpc>
                              <a:spcBef>
                                <a:spcPct val="0"/>
                              </a:spcBef>
                              <a:buFont typeface="Arial" panose="020B0604020202020204" pitchFamily="34" charset="0"/>
                              <a:buNone/>
                            </a:pPr>
                            <a:endParaRPr lang="zh-CN" altLang="en-US" sz="1350">
                              <a:solidFill>
                                <a:srgbClr val="000000"/>
                              </a:solidFill>
                              <a:latin typeface="Arial" panose="020B0604020202020204" pitchFamily="34" charset="0"/>
                              <a:ea typeface="宋体" panose="02010600030101010101" pitchFamily="2" charset="-122"/>
                            </a:endParaRPr>
                          </a:p>
                        </p:txBody>
                      </p:sp>
                    </p:grpSp>
                    <p:cxnSp>
                      <p:nvCxnSpPr>
                        <p:cNvPr id="42061" name="直接连接符 349"/>
                        <p:cNvCxnSpPr>
                          <a:cxnSpLocks noChangeShapeType="1"/>
                        </p:cNvCxnSpPr>
                        <p:nvPr/>
                      </p:nvCxnSpPr>
                      <p:spPr bwMode="auto">
                        <a:xfrm flipH="1">
                          <a:off x="2465797" y="2208194"/>
                          <a:ext cx="0" cy="527046"/>
                        </a:xfrm>
                        <a:prstGeom prst="line">
                          <a:avLst/>
                        </a:prstGeom>
                        <a:noFill/>
                        <a:ln w="6350" cmpd="sng">
                          <a:solidFill>
                            <a:srgbClr val="000000"/>
                          </a:solidFill>
                          <a:prstDash val="lgDash"/>
                          <a:round/>
                        </a:ln>
                        <a:extLst>
                          <a:ext uri="{909E8E84-426E-40DD-AFC4-6F175D3DCCD1}">
                            <a14:hiddenFill xmlns:a14="http://schemas.microsoft.com/office/drawing/2010/main">
                              <a:noFill/>
                            </a14:hiddenFill>
                          </a:ext>
                        </a:extLst>
                      </p:spPr>
                    </p:cxnSp>
                  </p:grpSp>
                </p:grpSp>
              </p:grpSp>
            </p:grpSp>
            <p:pic>
              <p:nvPicPr>
                <p:cNvPr id="42062" name="矩形 341"/>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21165" y="2256199"/>
                  <a:ext cx="884151" cy="15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063" name="矩形 33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9480" y="671252"/>
                <a:ext cx="894432" cy="13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64" name="矩形 3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461" y="683444"/>
                <a:ext cx="657973" cy="12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65" name="矩形 3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02" y="677348"/>
                <a:ext cx="328986" cy="10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6" name="下箭头 338"/>
              <p:cNvSpPr>
                <a:spLocks noChangeArrowheads="1"/>
              </p:cNvSpPr>
              <p:nvPr/>
            </p:nvSpPr>
            <p:spPr bwMode="auto">
              <a:xfrm rot="10800000">
                <a:off x="4971744" y="504821"/>
                <a:ext cx="141897" cy="142874"/>
              </a:xfrm>
              <a:prstGeom prst="downArrow">
                <a:avLst>
                  <a:gd name="adj1" fmla="val 50000"/>
                  <a:gd name="adj2" fmla="val 49999"/>
                </a:avLst>
              </a:prstGeom>
              <a:solidFill>
                <a:srgbClr val="2F5597"/>
              </a:solidFill>
              <a:ln w="12700" cmpd="sng">
                <a:solidFill>
                  <a:srgbClr val="41719C"/>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250" noProof="1">
                  <a:solidFill>
                    <a:srgbClr val="FFFFFF"/>
                  </a:solidFill>
                  <a:latin typeface="Calibri" panose="020F0502020204030204" pitchFamily="34" charset="0"/>
                </a:endParaRPr>
              </a:p>
            </p:txBody>
          </p:sp>
          <p:sp>
            <p:nvSpPr>
              <p:cNvPr id="42067" name="TextBox 130"/>
              <p:cNvSpPr txBox="1">
                <a:spLocks noChangeArrowheads="1"/>
              </p:cNvSpPr>
              <p:nvPr/>
            </p:nvSpPr>
            <p:spPr bwMode="auto">
              <a:xfrm>
                <a:off x="4610851" y="287863"/>
                <a:ext cx="1224161" cy="2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r>
                  <a:rPr lang="zh-CN" altLang="en-US" sz="675" b="1">
                    <a:solidFill>
                      <a:srgbClr val="333F50"/>
                    </a:solidFill>
                  </a:rPr>
                  <a:t>使用注资资金</a:t>
                </a:r>
                <a:endParaRPr lang="zh-CN" altLang="en-US" sz="675" b="1">
                  <a:solidFill>
                    <a:srgbClr val="333F50"/>
                  </a:solidFill>
                </a:endParaRPr>
              </a:p>
            </p:txBody>
          </p:sp>
        </p:grpSp>
      </p:grpSp>
      <p:sp>
        <p:nvSpPr>
          <p:cNvPr id="42068" name="右箭头 393"/>
          <p:cNvSpPr>
            <a:spLocks noChangeArrowheads="1"/>
          </p:cNvSpPr>
          <p:nvPr/>
        </p:nvSpPr>
        <p:spPr bwMode="auto">
          <a:xfrm>
            <a:off x="4519984" y="3448695"/>
            <a:ext cx="4156472" cy="146447"/>
          </a:xfrm>
          <a:prstGeom prst="rightArrow">
            <a:avLst>
              <a:gd name="adj1" fmla="val 50000"/>
              <a:gd name="adj2" fmla="val 50063"/>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250" noProof="1">
              <a:solidFill>
                <a:srgbClr val="FFFFFF"/>
              </a:solidFill>
              <a:latin typeface="Calibri" panose="020F0502020204030204" pitchFamily="34" charset="0"/>
            </a:endParaRPr>
          </a:p>
        </p:txBody>
      </p:sp>
      <p:pic>
        <p:nvPicPr>
          <p:cNvPr id="42069" name="矩形 39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174" y="3479650"/>
            <a:ext cx="2875360" cy="8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070" name="直接连接符 395"/>
          <p:cNvCxnSpPr>
            <a:cxnSpLocks noChangeShapeType="1"/>
          </p:cNvCxnSpPr>
          <p:nvPr/>
        </p:nvCxnSpPr>
        <p:spPr bwMode="auto">
          <a:xfrm>
            <a:off x="1375543" y="2248545"/>
            <a:ext cx="3572" cy="365522"/>
          </a:xfrm>
          <a:prstGeom prst="line">
            <a:avLst/>
          </a:prstGeom>
          <a:noFill/>
          <a:ln w="6350" cmpd="sng">
            <a:solidFill>
              <a:srgbClr val="5B9BD5"/>
            </a:solidFill>
            <a:prstDash val="lgDash"/>
            <a:round/>
          </a:ln>
          <a:extLst>
            <a:ext uri="{909E8E84-426E-40DD-AFC4-6F175D3DCCD1}">
              <a14:hiddenFill xmlns:a14="http://schemas.microsoft.com/office/drawing/2010/main">
                <a:noFill/>
              </a14:hiddenFill>
            </a:ext>
          </a:extLst>
        </p:spPr>
      </p:cxnSp>
      <p:sp>
        <p:nvSpPr>
          <p:cNvPr id="42071" name="TextBox 13"/>
          <p:cNvSpPr txBox="1">
            <a:spLocks noChangeArrowheads="1"/>
          </p:cNvSpPr>
          <p:nvPr/>
        </p:nvSpPr>
        <p:spPr bwMode="auto">
          <a:xfrm>
            <a:off x="925487" y="3323679"/>
            <a:ext cx="407194"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8:30</a:t>
            </a:r>
            <a:endParaRPr lang="en-US" altLang="en-US" sz="675">
              <a:solidFill>
                <a:srgbClr val="000000"/>
              </a:solidFill>
              <a:latin typeface="Calibri" panose="020F0502020204030204" pitchFamily="34" charset="0"/>
              <a:ea typeface="宋体" panose="02010600030101010101" pitchFamily="2" charset="-122"/>
            </a:endParaRPr>
          </a:p>
        </p:txBody>
      </p:sp>
      <p:cxnSp>
        <p:nvCxnSpPr>
          <p:cNvPr id="42072" name="直接连接符 397"/>
          <p:cNvCxnSpPr>
            <a:cxnSpLocks noChangeShapeType="1"/>
          </p:cNvCxnSpPr>
          <p:nvPr/>
        </p:nvCxnSpPr>
        <p:spPr bwMode="auto">
          <a:xfrm flipH="1">
            <a:off x="3936578" y="3424881"/>
            <a:ext cx="0" cy="395288"/>
          </a:xfrm>
          <a:prstGeom prst="line">
            <a:avLst/>
          </a:prstGeom>
          <a:noFill/>
          <a:ln w="6350" cmpd="sng">
            <a:solidFill>
              <a:srgbClr val="000000"/>
            </a:solidFill>
            <a:prstDash val="lgDash"/>
            <a:round/>
          </a:ln>
          <a:extLst>
            <a:ext uri="{909E8E84-426E-40DD-AFC4-6F175D3DCCD1}">
              <a14:hiddenFill xmlns:a14="http://schemas.microsoft.com/office/drawing/2010/main">
                <a:noFill/>
              </a14:hiddenFill>
            </a:ext>
          </a:extLst>
        </p:spPr>
      </p:cxnSp>
      <p:sp>
        <p:nvSpPr>
          <p:cNvPr id="42073" name="左大括号 398"/>
          <p:cNvSpPr/>
          <p:nvPr/>
        </p:nvSpPr>
        <p:spPr bwMode="auto">
          <a:xfrm rot="16200000">
            <a:off x="2431627" y="2169963"/>
            <a:ext cx="177404" cy="2830115"/>
          </a:xfrm>
          <a:prstGeom prst="leftBrace">
            <a:avLst>
              <a:gd name="adj1" fmla="val 8346"/>
              <a:gd name="adj2" fmla="val 50000"/>
            </a:avLst>
          </a:prstGeom>
          <a:noFill/>
          <a:ln w="3175" cmpd="sng">
            <a:solidFill>
              <a:srgbClr val="000000"/>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250" noProof="1">
              <a:solidFill>
                <a:srgbClr val="000000"/>
              </a:solidFill>
              <a:latin typeface="Calibri" panose="020F0502020204030204" pitchFamily="34" charset="0"/>
            </a:endParaRPr>
          </a:p>
        </p:txBody>
      </p:sp>
      <p:sp>
        <p:nvSpPr>
          <p:cNvPr id="42074" name="左大括号 399"/>
          <p:cNvSpPr/>
          <p:nvPr/>
        </p:nvSpPr>
        <p:spPr bwMode="auto">
          <a:xfrm rot="16200000">
            <a:off x="4136007" y="3296889"/>
            <a:ext cx="177404" cy="576263"/>
          </a:xfrm>
          <a:prstGeom prst="leftBrace">
            <a:avLst>
              <a:gd name="adj1" fmla="val 8331"/>
              <a:gd name="adj2" fmla="val 50000"/>
            </a:avLst>
          </a:prstGeom>
          <a:noFill/>
          <a:ln w="3175" cmpd="sng">
            <a:solidFill>
              <a:srgbClr val="000000"/>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250" noProof="1">
              <a:solidFill>
                <a:srgbClr val="000000"/>
              </a:solidFill>
              <a:latin typeface="Calibri" panose="020F0502020204030204" pitchFamily="34" charset="0"/>
            </a:endParaRPr>
          </a:p>
        </p:txBody>
      </p:sp>
      <p:sp>
        <p:nvSpPr>
          <p:cNvPr id="42075" name="左大括号 400"/>
          <p:cNvSpPr/>
          <p:nvPr/>
        </p:nvSpPr>
        <p:spPr bwMode="auto">
          <a:xfrm rot="16200000">
            <a:off x="6378550" y="1606797"/>
            <a:ext cx="227409" cy="3985022"/>
          </a:xfrm>
          <a:prstGeom prst="leftBrace">
            <a:avLst>
              <a:gd name="adj1" fmla="val 8356"/>
              <a:gd name="adj2" fmla="val 50000"/>
            </a:avLst>
          </a:prstGeom>
          <a:noFill/>
          <a:ln w="3175" cmpd="sng">
            <a:solidFill>
              <a:srgbClr val="000000"/>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250" noProof="1">
              <a:solidFill>
                <a:srgbClr val="000000"/>
              </a:solidFill>
              <a:latin typeface="Calibri" panose="020F0502020204030204" pitchFamily="34" charset="0"/>
            </a:endParaRPr>
          </a:p>
        </p:txBody>
      </p:sp>
      <p:cxnSp>
        <p:nvCxnSpPr>
          <p:cNvPr id="42076" name="直接连接符 401"/>
          <p:cNvCxnSpPr>
            <a:cxnSpLocks noChangeShapeType="1"/>
          </p:cNvCxnSpPr>
          <p:nvPr/>
        </p:nvCxnSpPr>
        <p:spPr bwMode="auto">
          <a:xfrm flipH="1">
            <a:off x="8484765" y="1768722"/>
            <a:ext cx="25003" cy="2366963"/>
          </a:xfrm>
          <a:prstGeom prst="line">
            <a:avLst/>
          </a:prstGeom>
          <a:noFill/>
          <a:ln w="6350" cmpd="sng">
            <a:solidFill>
              <a:srgbClr val="5B9BD5"/>
            </a:solidFill>
            <a:prstDash val="lgDash"/>
            <a:round/>
          </a:ln>
          <a:extLst>
            <a:ext uri="{909E8E84-426E-40DD-AFC4-6F175D3DCCD1}">
              <a14:hiddenFill xmlns:a14="http://schemas.microsoft.com/office/drawing/2010/main">
                <a:noFill/>
              </a14:hiddenFill>
            </a:ext>
          </a:extLst>
        </p:spPr>
      </p:cxnSp>
      <p:sp>
        <p:nvSpPr>
          <p:cNvPr id="42077" name="TextBox 23"/>
          <p:cNvSpPr txBox="1">
            <a:spLocks noChangeArrowheads="1"/>
          </p:cNvSpPr>
          <p:nvPr/>
        </p:nvSpPr>
        <p:spPr bwMode="auto">
          <a:xfrm>
            <a:off x="3807990" y="2146151"/>
            <a:ext cx="407194"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eaLnBrk="1" hangingPunct="1">
              <a:lnSpc>
                <a:spcPct val="100000"/>
              </a:lnSpc>
              <a:spcBef>
                <a:spcPct val="0"/>
              </a:spcBef>
              <a:buFont typeface="Arial" panose="020B0604020202020204" pitchFamily="34" charset="0"/>
              <a:buNone/>
            </a:pPr>
            <a:r>
              <a:rPr lang="en-US" altLang="en-US" sz="675">
                <a:solidFill>
                  <a:srgbClr val="000000"/>
                </a:solidFill>
                <a:latin typeface="Calibri" panose="020F0502020204030204" pitchFamily="34" charset="0"/>
                <a:ea typeface="宋体" panose="02010600030101010101" pitchFamily="2" charset="-122"/>
              </a:rPr>
              <a:t>20:30</a:t>
            </a:r>
            <a:endParaRPr lang="en-US" altLang="en-US" sz="675">
              <a:solidFill>
                <a:srgbClr val="000000"/>
              </a:solidFill>
              <a:latin typeface="Calibri" panose="020F0502020204030204" pitchFamily="34" charset="0"/>
              <a:ea typeface="宋体" panose="02010600030101010101" pitchFamily="2" charset="-122"/>
            </a:endParaRPr>
          </a:p>
        </p:txBody>
      </p:sp>
      <p:sp>
        <p:nvSpPr>
          <p:cNvPr id="42078" name="下箭头 403"/>
          <p:cNvSpPr>
            <a:spLocks noChangeArrowheads="1"/>
          </p:cNvSpPr>
          <p:nvPr/>
        </p:nvSpPr>
        <p:spPr bwMode="auto">
          <a:xfrm rot="10800000">
            <a:off x="2143496" y="2147342"/>
            <a:ext cx="127397" cy="107156"/>
          </a:xfrm>
          <a:prstGeom prst="downArrow">
            <a:avLst>
              <a:gd name="adj1" fmla="val 50000"/>
              <a:gd name="adj2" fmla="val 50000"/>
            </a:avLst>
          </a:prstGeom>
          <a:solidFill>
            <a:srgbClr val="2F5597"/>
          </a:solidFill>
          <a:ln w="12700" cmpd="sng">
            <a:solidFill>
              <a:srgbClr val="41719C"/>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250" noProof="1">
              <a:solidFill>
                <a:srgbClr val="FFFFFF"/>
              </a:solidFill>
              <a:latin typeface="Calibri" panose="020F0502020204030204" pitchFamily="34" charset="0"/>
            </a:endParaRPr>
          </a:p>
        </p:txBody>
      </p:sp>
      <p:sp>
        <p:nvSpPr>
          <p:cNvPr id="42079" name="TextBox 130"/>
          <p:cNvSpPr txBox="1">
            <a:spLocks noChangeArrowheads="1"/>
          </p:cNvSpPr>
          <p:nvPr/>
        </p:nvSpPr>
        <p:spPr bwMode="auto">
          <a:xfrm>
            <a:off x="1823218" y="1984226"/>
            <a:ext cx="1088231"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r>
              <a:rPr lang="zh-CN" altLang="en-US" sz="675" b="1">
                <a:solidFill>
                  <a:srgbClr val="333F50"/>
                </a:solidFill>
              </a:rPr>
              <a:t>使用注资资金</a:t>
            </a:r>
            <a:endParaRPr lang="zh-CN" altLang="en-US" sz="675" b="1">
              <a:solidFill>
                <a:srgbClr val="333F50"/>
              </a:solidFill>
            </a:endParaRPr>
          </a:p>
        </p:txBody>
      </p:sp>
      <p:cxnSp>
        <p:nvCxnSpPr>
          <p:cNvPr id="42080" name="直接连接符 405"/>
          <p:cNvCxnSpPr>
            <a:cxnSpLocks noChangeShapeType="1"/>
          </p:cNvCxnSpPr>
          <p:nvPr/>
        </p:nvCxnSpPr>
        <p:spPr bwMode="auto">
          <a:xfrm>
            <a:off x="3743696" y="2267595"/>
            <a:ext cx="4763" cy="364331"/>
          </a:xfrm>
          <a:prstGeom prst="line">
            <a:avLst/>
          </a:prstGeom>
          <a:noFill/>
          <a:ln w="6350" cmpd="sng">
            <a:solidFill>
              <a:srgbClr val="5B9BD5"/>
            </a:solidFill>
            <a:prstDash val="lgDash"/>
            <a:round/>
          </a:ln>
          <a:extLst>
            <a:ext uri="{909E8E84-426E-40DD-AFC4-6F175D3DCCD1}">
              <a14:hiddenFill xmlns:a14="http://schemas.microsoft.com/office/drawing/2010/main">
                <a:noFill/>
              </a14:hiddenFill>
            </a:ext>
          </a:extLst>
        </p:spPr>
      </p:cxnSp>
      <p:cxnSp>
        <p:nvCxnSpPr>
          <p:cNvPr id="42081" name="直接连接符 406"/>
          <p:cNvCxnSpPr>
            <a:cxnSpLocks noChangeShapeType="1"/>
          </p:cNvCxnSpPr>
          <p:nvPr/>
        </p:nvCxnSpPr>
        <p:spPr bwMode="auto">
          <a:xfrm>
            <a:off x="3315071" y="2268785"/>
            <a:ext cx="4763" cy="365522"/>
          </a:xfrm>
          <a:prstGeom prst="line">
            <a:avLst/>
          </a:prstGeom>
          <a:noFill/>
          <a:ln w="6350" cmpd="sng">
            <a:solidFill>
              <a:srgbClr val="5B9BD5"/>
            </a:solidFill>
            <a:prstDash val="lgDash"/>
            <a:round/>
          </a:ln>
          <a:extLst>
            <a:ext uri="{909E8E84-426E-40DD-AFC4-6F175D3DCCD1}">
              <a14:hiddenFill xmlns:a14="http://schemas.microsoft.com/office/drawing/2010/main">
                <a:noFill/>
              </a14:hiddenFill>
            </a:ext>
          </a:extLst>
        </p:spPr>
      </p:cxnSp>
      <p:cxnSp>
        <p:nvCxnSpPr>
          <p:cNvPr id="42082" name="直接连接符 407"/>
          <p:cNvCxnSpPr>
            <a:cxnSpLocks noChangeShapeType="1"/>
          </p:cNvCxnSpPr>
          <p:nvPr/>
        </p:nvCxnSpPr>
        <p:spPr bwMode="auto">
          <a:xfrm>
            <a:off x="4081834" y="2267595"/>
            <a:ext cx="3572" cy="364331"/>
          </a:xfrm>
          <a:prstGeom prst="line">
            <a:avLst/>
          </a:prstGeom>
          <a:noFill/>
          <a:ln w="6350" cmpd="sng">
            <a:solidFill>
              <a:srgbClr val="5B9BD5"/>
            </a:solidFill>
            <a:prstDash val="lgDash"/>
            <a:round/>
          </a:ln>
          <a:extLst>
            <a:ext uri="{909E8E84-426E-40DD-AFC4-6F175D3DCCD1}">
              <a14:hiddenFill xmlns:a14="http://schemas.microsoft.com/office/drawing/2010/main">
                <a:noFill/>
              </a14:hiddenFill>
            </a:ext>
          </a:extLst>
        </p:spPr>
      </p:cxnSp>
      <p:cxnSp>
        <p:nvCxnSpPr>
          <p:cNvPr id="42083" name="直接连接符 408"/>
          <p:cNvCxnSpPr>
            <a:cxnSpLocks noChangeShapeType="1"/>
          </p:cNvCxnSpPr>
          <p:nvPr/>
        </p:nvCxnSpPr>
        <p:spPr bwMode="auto">
          <a:xfrm>
            <a:off x="6180905" y="2254497"/>
            <a:ext cx="4763" cy="365522"/>
          </a:xfrm>
          <a:prstGeom prst="line">
            <a:avLst/>
          </a:prstGeom>
          <a:noFill/>
          <a:ln w="6350" cmpd="sng">
            <a:solidFill>
              <a:srgbClr val="5B9BD5"/>
            </a:solidFill>
            <a:prstDash val="lgDash"/>
            <a:round/>
          </a:ln>
          <a:extLst>
            <a:ext uri="{909E8E84-426E-40DD-AFC4-6F175D3DCCD1}">
              <a14:hiddenFill xmlns:a14="http://schemas.microsoft.com/office/drawing/2010/main">
                <a:noFill/>
              </a14:hiddenFill>
            </a:ext>
          </a:extLst>
        </p:spPr>
      </p:cxnSp>
      <p:cxnSp>
        <p:nvCxnSpPr>
          <p:cNvPr id="42084" name="直接连接符 409"/>
          <p:cNvCxnSpPr>
            <a:cxnSpLocks noChangeShapeType="1"/>
          </p:cNvCxnSpPr>
          <p:nvPr/>
        </p:nvCxnSpPr>
        <p:spPr bwMode="auto">
          <a:xfrm>
            <a:off x="6759549" y="2254497"/>
            <a:ext cx="4763" cy="365522"/>
          </a:xfrm>
          <a:prstGeom prst="line">
            <a:avLst/>
          </a:prstGeom>
          <a:noFill/>
          <a:ln w="6350" cmpd="sng">
            <a:solidFill>
              <a:srgbClr val="5B9BD5"/>
            </a:solidFill>
            <a:prstDash val="lgDash"/>
            <a:round/>
          </a:ln>
          <a:extLst>
            <a:ext uri="{909E8E84-426E-40DD-AFC4-6F175D3DCCD1}">
              <a14:hiddenFill xmlns:a14="http://schemas.microsoft.com/office/drawing/2010/main">
                <a:noFill/>
              </a14:hiddenFill>
            </a:ext>
          </a:extLst>
        </p:spPr>
      </p:cxnSp>
      <p:sp>
        <p:nvSpPr>
          <p:cNvPr id="42085" name="矩形 8"/>
          <p:cNvSpPr>
            <a:spLocks noChangeArrowheads="1"/>
          </p:cNvSpPr>
          <p:nvPr/>
        </p:nvSpPr>
        <p:spPr bwMode="auto">
          <a:xfrm>
            <a:off x="6392480" y="2672406"/>
            <a:ext cx="4924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Char char="•"/>
              <a:defRPr sz="2100">
                <a:solidFill>
                  <a:schemeClr val="tx1"/>
                </a:solidFill>
                <a:latin typeface="微软雅黑" panose="020B0503020204020204" charset="-122"/>
                <a:ea typeface="微软雅黑" panose="020B0503020204020204" charset="-122"/>
              </a:defRPr>
            </a:lvl1pPr>
            <a:lvl2pPr marL="742950" indent="-285750">
              <a:lnSpc>
                <a:spcPct val="90000"/>
              </a:lnSpc>
              <a:spcBef>
                <a:spcPts val="375"/>
              </a:spcBef>
              <a:buChar char="•"/>
              <a:defRPr>
                <a:solidFill>
                  <a:schemeClr val="tx1"/>
                </a:solidFill>
                <a:latin typeface="微软雅黑" panose="020B0503020204020204" charset="-122"/>
                <a:ea typeface="微软雅黑" panose="020B0503020204020204" charset="-122"/>
              </a:defRPr>
            </a:lvl2pPr>
            <a:lvl3pPr marL="1143000" indent="-228600">
              <a:lnSpc>
                <a:spcPct val="90000"/>
              </a:lnSpc>
              <a:spcBef>
                <a:spcPts val="375"/>
              </a:spcBef>
              <a:buChar char="•"/>
              <a:defRPr sz="1500">
                <a:solidFill>
                  <a:schemeClr val="tx1"/>
                </a:solidFill>
                <a:latin typeface="微软雅黑" panose="020B0503020204020204" charset="-122"/>
                <a:ea typeface="微软雅黑" panose="020B0503020204020204" charset="-122"/>
              </a:defRPr>
            </a:lvl3pPr>
            <a:lvl4pPr marL="16002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4pPr>
            <a:lvl5pPr marL="2057400" indent="-228600">
              <a:lnSpc>
                <a:spcPct val="90000"/>
              </a:lnSpc>
              <a:spcBef>
                <a:spcPts val="375"/>
              </a:spcBef>
              <a:buChar char="•"/>
              <a:defRPr sz="1300">
                <a:solidFill>
                  <a:schemeClr val="tx1"/>
                </a:solidFill>
                <a:latin typeface="微软雅黑" panose="020B0503020204020204" charset="-122"/>
                <a:ea typeface="微软雅黑" panose="020B0503020204020204"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微软雅黑" panose="020B0503020204020204" charset="-122"/>
                <a:ea typeface="微软雅黑" panose="020B0503020204020204" charset="-122"/>
              </a:defRPr>
            </a:lvl9pPr>
          </a:lstStyle>
          <a:p>
            <a:pPr algn="ctr" eaLnBrk="1" hangingPunct="1">
              <a:lnSpc>
                <a:spcPct val="100000"/>
              </a:lnSpc>
              <a:spcBef>
                <a:spcPct val="0"/>
              </a:spcBef>
              <a:buFont typeface="Arial" panose="020B0604020202020204" pitchFamily="34" charset="0"/>
              <a:buNone/>
            </a:pPr>
            <a:r>
              <a:rPr lang="zh-CN" altLang="en-US" sz="600">
                <a:solidFill>
                  <a:srgbClr val="000000"/>
                </a:solidFill>
              </a:rPr>
              <a:t>营业准备</a:t>
            </a:r>
            <a:endParaRPr lang="zh-CN" altLang="en-US" sz="600">
              <a:solidFill>
                <a:srgbClr val="000000"/>
              </a:solidFill>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414364" y="1485910"/>
            <a:ext cx="3357563" cy="2366033"/>
          </a:xfrm>
          <a:prstGeom prst="rect">
            <a:avLst/>
          </a:prstGeom>
          <a:noFill/>
        </p:spPr>
        <p:txBody>
          <a:bodyPr wrap="square" lIns="68517" tIns="34283" rIns="68517" bIns="34283" rtlCol="0">
            <a:spAutoFit/>
          </a:bodyPr>
          <a:lstStyle/>
          <a:p>
            <a:pPr algn="ctr" defTabSz="685165"/>
            <a:r>
              <a:rPr lang="en-US" altLang="zh-CN" sz="14900" b="1" dirty="0">
                <a:solidFill>
                  <a:schemeClr val="bg1"/>
                </a:solidFill>
                <a:latin typeface="微软雅黑" panose="020B0503020204020204" charset="-122"/>
                <a:ea typeface="微软雅黑" panose="020B0503020204020204" charset="-122"/>
              </a:rPr>
              <a:t>4</a:t>
            </a:r>
            <a:endParaRPr lang="zh-CN" altLang="en-US" sz="14900" b="1" dirty="0">
              <a:solidFill>
                <a:schemeClr val="bg1"/>
              </a:solidFill>
              <a:latin typeface="微软雅黑" panose="020B0503020204020204" charset="-122"/>
              <a:ea typeface="微软雅黑" panose="020B0503020204020204" charset="-122"/>
            </a:endParaRPr>
          </a:p>
        </p:txBody>
      </p:sp>
      <p:sp>
        <p:nvSpPr>
          <p:cNvPr id="4" name="矩形 3"/>
          <p:cNvSpPr/>
          <p:nvPr/>
        </p:nvSpPr>
        <p:spPr bwMode="auto">
          <a:xfrm>
            <a:off x="2986560" y="2213296"/>
            <a:ext cx="4249738" cy="910839"/>
          </a:xfrm>
          <a:prstGeom prst="rect">
            <a:avLst/>
          </a:prstGeom>
          <a:noFill/>
          <a:ln w="6350" cap="flat" cmpd="sng" algn="ctr">
            <a:solidFill>
              <a:srgbClr val="FFFFFF">
                <a:alpha val="20000"/>
              </a:srgbClr>
            </a:solidFill>
            <a:prstDash val="solid"/>
            <a:miter lim="800000"/>
          </a:ln>
          <a:effectLst/>
        </p:spPr>
        <p:txBody>
          <a:bodyPr wrap="square" lIns="53958" tIns="24295" rIns="53958" bIns="24295" rtlCol="0" anchor="t">
            <a:spAutoFit/>
          </a:bodyPr>
          <a:lstStyle/>
          <a:p>
            <a:pPr defTabSz="685165">
              <a:defRPr/>
            </a:pPr>
            <a:r>
              <a:rPr lang="zh-CN" altLang="en-US" sz="2800" b="1" cap="small" dirty="0">
                <a:solidFill>
                  <a:prstClr val="white"/>
                </a:solidFill>
                <a:latin typeface="微软雅黑" panose="020B0503020204020204" charset="-122"/>
                <a:ea typeface="微软雅黑" panose="020B0503020204020204" charset="-122"/>
              </a:rPr>
              <a:t>境内外币支付</a:t>
            </a:r>
            <a:r>
              <a:rPr lang="zh-CN" altLang="en-US" sz="2800" b="1" cap="small" dirty="0" smtClean="0">
                <a:solidFill>
                  <a:prstClr val="white"/>
                </a:solidFill>
                <a:latin typeface="微软雅黑" panose="020B0503020204020204" charset="-122"/>
                <a:ea typeface="微软雅黑" panose="020B0503020204020204" charset="-122"/>
              </a:rPr>
              <a:t>系统</a:t>
            </a:r>
            <a:endParaRPr lang="en-US" altLang="zh-CN" sz="2800" b="1" cap="small" dirty="0" smtClean="0">
              <a:solidFill>
                <a:prstClr val="white"/>
              </a:solidFill>
              <a:latin typeface="微软雅黑" panose="020B0503020204020204" charset="-122"/>
              <a:ea typeface="微软雅黑" panose="020B0503020204020204" charset="-122"/>
            </a:endParaRPr>
          </a:p>
          <a:p>
            <a:pPr defTabSz="685165">
              <a:defRPr/>
            </a:pPr>
            <a:r>
              <a:rPr lang="en-US" altLang="zh-CN" sz="2800" b="1" cap="small" dirty="0" smtClean="0">
                <a:solidFill>
                  <a:prstClr val="white"/>
                </a:solidFill>
                <a:latin typeface="微软雅黑" panose="020B0503020204020204" charset="-122"/>
                <a:ea typeface="微软雅黑" panose="020B0503020204020204" charset="-122"/>
              </a:rPr>
              <a:t>(</a:t>
            </a:r>
            <a:r>
              <a:rPr lang="en-US" altLang="zh-CN" sz="2800" b="1" cap="small" dirty="0">
                <a:solidFill>
                  <a:prstClr val="white"/>
                </a:solidFill>
                <a:latin typeface="微软雅黑" panose="020B0503020204020204" charset="-122"/>
                <a:ea typeface="微软雅黑" panose="020B0503020204020204" charset="-122"/>
              </a:rPr>
              <a:t>CFXPS</a:t>
            </a:r>
            <a:r>
              <a:rPr lang="zh-CN" altLang="en-US" sz="2800" b="1" cap="small" dirty="0">
                <a:solidFill>
                  <a:prstClr val="white"/>
                </a:solidFill>
                <a:latin typeface="微软雅黑" panose="020B0503020204020204" charset="-122"/>
                <a:ea typeface="微软雅黑" panose="020B0503020204020204" charset="-122"/>
              </a:rPr>
              <a:t>）</a:t>
            </a:r>
            <a:endParaRPr lang="en-US" altLang="zh-CN" sz="3200" b="1" kern="0" cap="small" dirty="0">
              <a:solidFill>
                <a:srgbClr val="F59F14"/>
              </a:solidFill>
              <a:latin typeface="微软雅黑" panose="020B0503020204020204" charset="-122"/>
              <a:ea typeface="微软雅黑" panose="020B0503020204020204" charset="-122"/>
            </a:endParaRPr>
          </a:p>
        </p:txBody>
      </p:sp>
      <p:sp>
        <p:nvSpPr>
          <p:cNvPr id="5" name="直接连接符 6"/>
          <p:cNvSpPr>
            <a:spLocks noChangeShapeType="1"/>
          </p:cNvSpPr>
          <p:nvPr/>
        </p:nvSpPr>
        <p:spPr bwMode="auto">
          <a:xfrm>
            <a:off x="2986560" y="3435848"/>
            <a:ext cx="4249738" cy="1587"/>
          </a:xfrm>
          <a:prstGeom prst="line">
            <a:avLst/>
          </a:prstGeom>
          <a:noFill/>
          <a:ln w="9525">
            <a:solidFill>
              <a:srgbClr val="FFFFFF"/>
            </a:solidFill>
            <a:prstDash val="sysDot"/>
            <a:round/>
          </a:ln>
          <a:extLst>
            <a:ext uri="{909E8E84-426E-40DD-AFC4-6F175D3DCCD1}">
              <a14:hiddenFill xmlns:a14="http://schemas.microsoft.com/office/drawing/2010/main">
                <a:noFill/>
              </a14:hiddenFill>
            </a:ext>
          </a:extLst>
        </p:spPr>
        <p:txBody>
          <a:bodyPr lIns="91428" tIns="45714" rIns="91428" bIns="45714"/>
          <a:lstStyle/>
          <a:p>
            <a:pPr fontAlgn="base">
              <a:spcBef>
                <a:spcPct val="0"/>
              </a:spcBef>
              <a:spcAft>
                <a:spcPct val="0"/>
              </a:spcAft>
              <a:buFont typeface="Arial" panose="020B0604020202020204" pitchFamily="34" charset="0"/>
              <a:buNone/>
              <a:defRPr/>
            </a:pPr>
            <a:endParaRPr lang="zh-CN" altLang="en-US" kern="0">
              <a:solidFill>
                <a:srgbClr val="000000"/>
              </a:solidFill>
              <a:latin typeface="Arial" panose="020B0604020202020204" pitchFamily="34" charset="0"/>
            </a:endParaRPr>
          </a:p>
        </p:txBody>
      </p:sp>
      <p:sp>
        <p:nvSpPr>
          <p:cNvPr id="6" name="直接连接符 7"/>
          <p:cNvSpPr>
            <a:spLocks noChangeShapeType="1"/>
          </p:cNvSpPr>
          <p:nvPr/>
        </p:nvSpPr>
        <p:spPr bwMode="auto">
          <a:xfrm>
            <a:off x="2986560" y="1819275"/>
            <a:ext cx="4249738" cy="1588"/>
          </a:xfrm>
          <a:prstGeom prst="line">
            <a:avLst/>
          </a:prstGeom>
          <a:noFill/>
          <a:ln w="9525">
            <a:solidFill>
              <a:srgbClr val="FFFFFF"/>
            </a:solidFill>
            <a:prstDash val="sysDot"/>
            <a:round/>
          </a:ln>
          <a:extLst>
            <a:ext uri="{909E8E84-426E-40DD-AFC4-6F175D3DCCD1}">
              <a14:hiddenFill xmlns:a14="http://schemas.microsoft.com/office/drawing/2010/main">
                <a:noFill/>
              </a14:hiddenFill>
            </a:ext>
          </a:extLst>
        </p:spPr>
        <p:txBody>
          <a:bodyPr lIns="91428" tIns="45714" rIns="91428" bIns="45714"/>
          <a:lstStyle/>
          <a:p>
            <a:pPr fontAlgn="base">
              <a:spcBef>
                <a:spcPct val="0"/>
              </a:spcBef>
              <a:spcAft>
                <a:spcPct val="0"/>
              </a:spcAft>
              <a:buFont typeface="Arial" panose="020B0604020202020204" pitchFamily="34" charset="0"/>
              <a:buNone/>
              <a:defRPr/>
            </a:pPr>
            <a:endParaRPr lang="zh-CN" altLang="en-US" kern="0">
              <a:solidFill>
                <a:srgbClr val="000000"/>
              </a:solidFill>
              <a:latin typeface="Arial" panose="020B0604020202020204" pitchFamily="34" charset="0"/>
            </a:endParaRPr>
          </a:p>
        </p:txBody>
      </p:sp>
      <p:sp>
        <p:nvSpPr>
          <p:cNvPr id="7" name="TextBox 3"/>
          <p:cNvSpPr txBox="1">
            <a:spLocks noChangeArrowheads="1"/>
          </p:cNvSpPr>
          <p:nvPr/>
        </p:nvSpPr>
        <p:spPr bwMode="auto">
          <a:xfrm>
            <a:off x="287344" y="4659987"/>
            <a:ext cx="8569325" cy="3116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fontAlgn="base" hangingPunct="1">
              <a:spcBef>
                <a:spcPct val="0"/>
              </a:spcBef>
              <a:spcAft>
                <a:spcPct val="0"/>
              </a:spcAft>
              <a:buFont typeface="Arial" panose="020B0604020202020204" pitchFamily="34" charset="0"/>
              <a:buNone/>
            </a:pPr>
            <a:r>
              <a:rPr lang="zh-CN" altLang="en-US" sz="1400" dirty="0">
                <a:solidFill>
                  <a:srgbClr val="FFFFFF"/>
                </a:solidFill>
                <a:latin typeface="微软雅黑" panose="020B0503020204020204" charset="-122"/>
                <a:ea typeface="微软雅黑" panose="020B0503020204020204" charset="-122"/>
              </a:rPr>
              <a:t>  </a:t>
            </a:r>
            <a:endParaRPr lang="en-US" altLang="zh-CN" sz="1400" dirty="0">
              <a:solidFill>
                <a:srgbClr val="FFFFFF"/>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p:cBhvr>
                                        <p:cTn id="10" dur="750"/>
                                        <p:tgtEl>
                                          <p:spTgt spid="5"/>
                                        </p:tgtEl>
                                      </p:cBhvr>
                                    </p:animEffec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righ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
          <p:cNvSpPr txBox="1"/>
          <p:nvPr/>
        </p:nvSpPr>
        <p:spPr>
          <a:xfrm>
            <a:off x="1259632" y="1275606"/>
            <a:ext cx="5886654" cy="981038"/>
          </a:xfrm>
          <a:prstGeom prst="rect">
            <a:avLst/>
          </a:prstGeom>
          <a:noFill/>
        </p:spPr>
        <p:txBody>
          <a:bodyPr wrap="square" lIns="0" tIns="0" rIns="0" rtlCol="0">
            <a:spAutoFit/>
          </a:bodyPr>
          <a:lstStyle/>
          <a:p>
            <a:pPr>
              <a:lnSpc>
                <a:spcPct val="150000"/>
              </a:lnSpc>
            </a:pPr>
            <a:r>
              <a:rPr lang="en-US" altLang="zh-CN" sz="1350" dirty="0">
                <a:latin typeface="微软雅黑" panose="020B0503020204020204" charset="-122"/>
                <a:ea typeface="微软雅黑" panose="020B0503020204020204" charset="-122"/>
              </a:rPr>
              <a:t>       </a:t>
            </a:r>
            <a:r>
              <a:rPr lang="zh-CN" altLang="en-US" sz="1350" dirty="0">
                <a:latin typeface="微软雅黑" panose="020B0503020204020204" charset="-122"/>
                <a:ea typeface="微软雅黑" panose="020B0503020204020204" charset="-122"/>
              </a:rPr>
              <a:t>境内</a:t>
            </a:r>
            <a:r>
              <a:rPr lang="zh-CN" altLang="zh-CN" sz="1350" dirty="0">
                <a:latin typeface="微软雅黑" panose="020B0503020204020204" charset="-122"/>
                <a:ea typeface="微软雅黑" panose="020B0503020204020204" charset="-122"/>
              </a:rPr>
              <a:t>外币支付系统</a:t>
            </a:r>
            <a:r>
              <a:rPr lang="zh-CN" altLang="en-US" sz="1350" dirty="0">
                <a:latin typeface="微软雅黑" panose="020B0503020204020204" charset="-122"/>
                <a:ea typeface="微软雅黑" panose="020B0503020204020204" charset="-122"/>
              </a:rPr>
              <a:t>是一个提供</a:t>
            </a:r>
            <a:r>
              <a:rPr lang="zh-CN" altLang="zh-CN" sz="1350" dirty="0">
                <a:latin typeface="微软雅黑" panose="020B0503020204020204" charset="-122"/>
                <a:ea typeface="微软雅黑" panose="020B0503020204020204" charset="-122"/>
              </a:rPr>
              <a:t>境内跨行外币支付业务及资金结算的系统。</a:t>
            </a:r>
            <a:endParaRPr lang="zh-CN" altLang="zh-CN" sz="1350" dirty="0">
              <a:latin typeface="微软雅黑" panose="020B0503020204020204" charset="-122"/>
              <a:ea typeface="微软雅黑" panose="020B0503020204020204" charset="-122"/>
            </a:endParaRPr>
          </a:p>
          <a:p>
            <a:pPr>
              <a:lnSpc>
                <a:spcPct val="150000"/>
              </a:lnSpc>
            </a:pPr>
            <a:r>
              <a:rPr lang="en-US" altLang="zh-CN" sz="1350" dirty="0">
                <a:latin typeface="微软雅黑" panose="020B0503020204020204" charset="-122"/>
                <a:ea typeface="微软雅黑" panose="020B0503020204020204" charset="-122"/>
              </a:rPr>
              <a:t>       </a:t>
            </a:r>
            <a:r>
              <a:rPr lang="zh-CN" altLang="en-US" sz="1350" dirty="0">
                <a:latin typeface="微软雅黑" panose="020B0503020204020204" charset="-122"/>
                <a:ea typeface="微软雅黑" panose="020B0503020204020204" charset="-122"/>
              </a:rPr>
              <a:t>境内</a:t>
            </a:r>
            <a:r>
              <a:rPr lang="zh-CN" altLang="zh-CN" sz="1350" dirty="0">
                <a:latin typeface="微软雅黑" panose="020B0503020204020204" charset="-122"/>
                <a:ea typeface="微软雅黑" panose="020B0503020204020204" charset="-122"/>
              </a:rPr>
              <a:t>外币支付系统于</a:t>
            </a:r>
            <a:r>
              <a:rPr lang="en-US" altLang="zh-CN" sz="1350" dirty="0">
                <a:latin typeface="微软雅黑" panose="020B0503020204020204" charset="-122"/>
                <a:ea typeface="微软雅黑" panose="020B0503020204020204" charset="-122"/>
              </a:rPr>
              <a:t>2008</a:t>
            </a:r>
            <a:r>
              <a:rPr lang="zh-CN" altLang="zh-CN" sz="1350" dirty="0">
                <a:latin typeface="微软雅黑" panose="020B0503020204020204" charset="-122"/>
                <a:ea typeface="微软雅黑" panose="020B0503020204020204" charset="-122"/>
              </a:rPr>
              <a:t>年</a:t>
            </a:r>
            <a:r>
              <a:rPr lang="en-US" altLang="zh-CN" sz="1350" dirty="0">
                <a:latin typeface="微软雅黑" panose="020B0503020204020204" charset="-122"/>
                <a:ea typeface="微软雅黑" panose="020B0503020204020204" charset="-122"/>
              </a:rPr>
              <a:t>4</a:t>
            </a:r>
            <a:r>
              <a:rPr lang="zh-CN" altLang="zh-CN" sz="1350" dirty="0">
                <a:latin typeface="微软雅黑" panose="020B0503020204020204" charset="-122"/>
                <a:ea typeface="微软雅黑" panose="020B0503020204020204" charset="-122"/>
              </a:rPr>
              <a:t>月</a:t>
            </a:r>
            <a:r>
              <a:rPr lang="en-US" altLang="zh-CN" sz="1350" dirty="0">
                <a:latin typeface="微软雅黑" panose="020B0503020204020204" charset="-122"/>
                <a:ea typeface="微软雅黑" panose="020B0503020204020204" charset="-122"/>
              </a:rPr>
              <a:t>28</a:t>
            </a:r>
            <a:r>
              <a:rPr lang="zh-CN" altLang="zh-CN" sz="1350" dirty="0">
                <a:latin typeface="微软雅黑" panose="020B0503020204020204" charset="-122"/>
                <a:ea typeface="微软雅黑" panose="020B0503020204020204" charset="-122"/>
              </a:rPr>
              <a:t>日正式投产运行，央行批准了具有代理结算银行资格的四家商业银行，它们分别</a:t>
            </a:r>
            <a:r>
              <a:rPr lang="zh-CN" altLang="en-US" sz="1350" dirty="0">
                <a:latin typeface="微软雅黑" panose="020B0503020204020204" charset="-122"/>
                <a:ea typeface="微软雅黑" panose="020B0503020204020204" charset="-122"/>
              </a:rPr>
              <a:t>代理结算</a:t>
            </a:r>
            <a:r>
              <a:rPr lang="en-US" altLang="zh-CN" sz="1350" dirty="0">
                <a:latin typeface="微软雅黑" panose="020B0503020204020204" charset="-122"/>
                <a:ea typeface="微软雅黑" panose="020B0503020204020204" charset="-122"/>
              </a:rPr>
              <a:t>8</a:t>
            </a:r>
            <a:r>
              <a:rPr lang="zh-CN" altLang="en-US" sz="1350" dirty="0">
                <a:latin typeface="微软雅黑" panose="020B0503020204020204" charset="-122"/>
                <a:ea typeface="微软雅黑" panose="020B0503020204020204" charset="-122"/>
              </a:rPr>
              <a:t>个币种：</a:t>
            </a:r>
            <a:endParaRPr lang="en-US" altLang="zh-CN" sz="1350" dirty="0">
              <a:latin typeface="微软雅黑" panose="020B0503020204020204" charset="-122"/>
              <a:ea typeface="微软雅黑" panose="020B0503020204020204" charset="-122"/>
            </a:endParaRPr>
          </a:p>
        </p:txBody>
      </p:sp>
      <p:graphicFrame>
        <p:nvGraphicFramePr>
          <p:cNvPr id="3" name="表格 2"/>
          <p:cNvGraphicFramePr>
            <a:graphicFrameLocks noGrp="1"/>
          </p:cNvGraphicFramePr>
          <p:nvPr/>
        </p:nvGraphicFramePr>
        <p:xfrm>
          <a:off x="1564525" y="2463738"/>
          <a:ext cx="5468856" cy="1944219"/>
        </p:xfrm>
        <a:graphic>
          <a:graphicData uri="http://schemas.openxmlformats.org/drawingml/2006/table">
            <a:tbl>
              <a:tblPr firstRow="1" bandRow="1">
                <a:tableStyleId>{5C22544A-7EE6-4342-B048-85BDC9FD1C3A}</a:tableStyleId>
              </a:tblPr>
              <a:tblGrid>
                <a:gridCol w="2106234"/>
                <a:gridCol w="3362622"/>
              </a:tblGrid>
              <a:tr h="384571">
                <a:tc>
                  <a:txBody>
                    <a:bodyPr/>
                    <a:lstStyle/>
                    <a:p>
                      <a:r>
                        <a:rPr lang="zh-CN" altLang="en-US" sz="1500" dirty="0" smtClean="0">
                          <a:latin typeface="微软雅黑" panose="020B0503020204020204" charset="-122"/>
                          <a:ea typeface="微软雅黑" panose="020B0503020204020204" charset="-122"/>
                        </a:rPr>
                        <a:t>代理结算银行</a:t>
                      </a:r>
                      <a:endParaRPr lang="zh-CN" altLang="en-US" sz="1500" dirty="0">
                        <a:latin typeface="微软雅黑" panose="020B0503020204020204" charset="-122"/>
                        <a:ea typeface="微软雅黑" panose="020B0503020204020204" charset="-122"/>
                      </a:endParaRPr>
                    </a:p>
                  </a:txBody>
                  <a:tcPr marL="68580" marR="68580" marT="34290" marB="34290"/>
                </a:tc>
                <a:tc>
                  <a:txBody>
                    <a:bodyPr/>
                    <a:lstStyle/>
                    <a:p>
                      <a:pPr marL="0" algn="l" defTabSz="914400" rtl="0" eaLnBrk="1" latinLnBrk="0" hangingPunct="1"/>
                      <a:r>
                        <a:rPr lang="zh-CN" altLang="en-US" sz="1500" b="1" kern="1200" dirty="0" smtClean="0">
                          <a:solidFill>
                            <a:schemeClr val="lt1"/>
                          </a:solidFill>
                          <a:latin typeface="微软雅黑" panose="020B0503020204020204" charset="-122"/>
                          <a:ea typeface="微软雅黑" panose="020B0503020204020204" charset="-122"/>
                          <a:cs typeface="+mn-cs"/>
                        </a:rPr>
                        <a:t>代理结算币种</a:t>
                      </a:r>
                      <a:endParaRPr lang="zh-CN" altLang="en-US" sz="1500" b="1" kern="1200" dirty="0">
                        <a:solidFill>
                          <a:schemeClr val="lt1"/>
                        </a:solidFill>
                        <a:latin typeface="微软雅黑" panose="020B0503020204020204" charset="-122"/>
                        <a:ea typeface="微软雅黑" panose="020B0503020204020204" charset="-122"/>
                        <a:cs typeface="+mn-cs"/>
                      </a:endParaRPr>
                    </a:p>
                  </a:txBody>
                  <a:tcPr marL="68580" marR="68580" marT="34290" marB="34290"/>
                </a:tc>
              </a:tr>
              <a:tr h="389912">
                <a:tc>
                  <a:txBody>
                    <a:bodyPr/>
                    <a:lstStyle/>
                    <a:p>
                      <a:endParaRPr lang="zh-CN" altLang="en-US" sz="700" dirty="0"/>
                    </a:p>
                  </a:txBody>
                  <a:tcPr marL="68580" marR="68580" marT="34290" marB="34290"/>
                </a:tc>
                <a:tc>
                  <a:txBody>
                    <a:bodyPr/>
                    <a:lstStyle/>
                    <a:p>
                      <a:pPr algn="ctr"/>
                      <a:r>
                        <a:rPr lang="zh-CN" altLang="zh-CN" sz="1050" b="1" dirty="0" smtClean="0">
                          <a:latin typeface="微软雅黑" panose="020B0503020204020204" charset="-122"/>
                          <a:ea typeface="微软雅黑" panose="020B0503020204020204" charset="-122"/>
                        </a:rPr>
                        <a:t>美元</a:t>
                      </a:r>
                      <a:endParaRPr lang="zh-CN" altLang="en-US" sz="1050" dirty="0"/>
                    </a:p>
                  </a:txBody>
                  <a:tcPr marL="68580" marR="68580" marT="34290" marB="34290"/>
                </a:tc>
              </a:tr>
              <a:tr h="389912">
                <a:tc>
                  <a:txBody>
                    <a:bodyPr/>
                    <a:lstStyle/>
                    <a:p>
                      <a:endParaRPr lang="zh-CN" altLang="en-US" sz="70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zh-CN" sz="1050" b="1" dirty="0" smtClean="0">
                          <a:latin typeface="微软雅黑" panose="020B0503020204020204" charset="-122"/>
                          <a:ea typeface="微软雅黑" panose="020B0503020204020204" charset="-122"/>
                        </a:rPr>
                        <a:t>欧元、日元</a:t>
                      </a:r>
                      <a:endParaRPr lang="en-US" altLang="zh-CN" sz="1050" b="1" dirty="0" smtClean="0">
                        <a:latin typeface="微软雅黑" panose="020B0503020204020204" charset="-122"/>
                        <a:ea typeface="微软雅黑" panose="020B0503020204020204" charset="-122"/>
                      </a:endParaRPr>
                    </a:p>
                  </a:txBody>
                  <a:tcPr marL="68580" marR="68580" marT="34290" marB="34290"/>
                </a:tc>
              </a:tr>
              <a:tr h="389912">
                <a:tc>
                  <a:txBody>
                    <a:bodyPr/>
                    <a:lstStyle/>
                    <a:p>
                      <a:endParaRPr lang="zh-CN" altLang="en-US" sz="700"/>
                    </a:p>
                  </a:txBody>
                  <a:tcPr marL="68580" marR="68580" marT="34290" marB="34290"/>
                </a:tc>
                <a:tc>
                  <a:txBody>
                    <a:bodyPr/>
                    <a:lstStyle/>
                    <a:p>
                      <a:pPr algn="ctr"/>
                      <a:r>
                        <a:rPr lang="zh-CN" altLang="zh-CN" sz="1050" b="1" dirty="0" smtClean="0">
                          <a:latin typeface="微软雅黑" panose="020B0503020204020204" charset="-122"/>
                          <a:ea typeface="微软雅黑" panose="020B0503020204020204" charset="-122"/>
                        </a:rPr>
                        <a:t>港币</a:t>
                      </a:r>
                      <a:endParaRPr lang="zh-CN" altLang="en-US" sz="1050" dirty="0"/>
                    </a:p>
                  </a:txBody>
                  <a:tcPr marL="68580" marR="68580" marT="34290" marB="34290"/>
                </a:tc>
              </a:tr>
              <a:tr h="389912">
                <a:tc>
                  <a:txBody>
                    <a:bodyPr/>
                    <a:lstStyle/>
                    <a:p>
                      <a:endParaRPr lang="zh-CN" altLang="en-US" sz="700" dirty="0"/>
                    </a:p>
                  </a:txBody>
                  <a:tcPr marL="68580" marR="68580" marT="34290" marB="34290"/>
                </a:tc>
                <a:tc>
                  <a:txBody>
                    <a:bodyPr/>
                    <a:lstStyle/>
                    <a:p>
                      <a:pPr algn="ctr"/>
                      <a:r>
                        <a:rPr lang="zh-CN" altLang="zh-CN" sz="1050" b="1" dirty="0" smtClean="0">
                          <a:latin typeface="微软雅黑" panose="020B0503020204020204" charset="-122"/>
                          <a:ea typeface="微软雅黑" panose="020B0503020204020204" charset="-122"/>
                        </a:rPr>
                        <a:t>英镑、加拿大元、澳大利亚元和瑞士法郎</a:t>
                      </a:r>
                      <a:endParaRPr lang="zh-CN" altLang="en-US" sz="1050" dirty="0"/>
                    </a:p>
                  </a:txBody>
                  <a:tcPr marL="68580" marR="68580" marT="34290" marB="34290"/>
                </a:tc>
              </a:tr>
            </a:tbl>
          </a:graphicData>
        </a:graphic>
      </p:graphicFrame>
      <p:pic>
        <p:nvPicPr>
          <p:cNvPr id="1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62612" y="2865889"/>
            <a:ext cx="1080120" cy="353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180" y="3231719"/>
            <a:ext cx="2093119"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546" y="3636386"/>
            <a:ext cx="1836204" cy="384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366" y="4020997"/>
            <a:ext cx="1020384" cy="37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标题 1"/>
          <p:cNvSpPr txBox="1">
            <a:spLocks noGrp="1"/>
          </p:cNvSpPr>
          <p:nvPr>
            <p:ph type="title"/>
          </p:nvPr>
        </p:nvSpPr>
        <p:spPr>
          <a:xfrm>
            <a:off x="539552" y="267494"/>
            <a:ext cx="6840760" cy="328613"/>
          </a:xfrm>
          <a:prstGeom prst="rect">
            <a:avLst/>
          </a:prstGeom>
        </p:spPr>
        <p:txBody>
          <a:bodyPr>
            <a:noAutofit/>
          </a:bodyPr>
          <a:lstStyle/>
          <a:p>
            <a:r>
              <a:rPr lang="zh-CN" altLang="en-US" sz="2400" dirty="0">
                <a:latin typeface="微软雅黑" panose="020B0503020204020204" charset="-122"/>
                <a:ea typeface="微软雅黑" panose="020B0503020204020204" charset="-122"/>
              </a:rPr>
              <a:t>境内</a:t>
            </a:r>
            <a:r>
              <a:rPr lang="zh-CN" altLang="zh-CN" sz="2400" dirty="0">
                <a:latin typeface="微软雅黑" panose="020B0503020204020204" charset="-122"/>
                <a:ea typeface="微软雅黑" panose="020B0503020204020204" charset="-122"/>
              </a:rPr>
              <a:t>外币支付</a:t>
            </a:r>
            <a:r>
              <a:rPr lang="zh-CN" altLang="zh-CN" sz="2400" dirty="0" smtClean="0">
                <a:latin typeface="微软雅黑" panose="020B0503020204020204" charset="-122"/>
                <a:ea typeface="微软雅黑" panose="020B0503020204020204" charset="-122"/>
              </a:rPr>
              <a:t>系统</a:t>
            </a:r>
            <a:r>
              <a:rPr lang="zh-CN" altLang="en-US" sz="2400" dirty="0"/>
              <a:t>介绍</a:t>
            </a:r>
            <a:endParaRPr sz="2400" dirty="0"/>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3"/>
          <p:cNvSpPr>
            <a:spLocks noChangeArrowheads="1"/>
          </p:cNvSpPr>
          <p:nvPr/>
        </p:nvSpPr>
        <p:spPr bwMode="auto">
          <a:xfrm>
            <a:off x="2939187" y="3283091"/>
            <a:ext cx="2106216" cy="485775"/>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0"/>
              </a:spcBef>
              <a:buClrTx/>
              <a:buSzTx/>
              <a:buFontTx/>
              <a:buNone/>
            </a:pPr>
            <a:r>
              <a:rPr kumimoji="1" lang="zh-CN" altLang="en-US" sz="1350" dirty="0">
                <a:ea typeface="黑体" panose="02010609060101010101" pitchFamily="49" charset="-122"/>
              </a:rPr>
              <a:t>境内外币清算处理中心</a:t>
            </a:r>
            <a:endParaRPr kumimoji="1" lang="zh-CN" altLang="en-GB" sz="900" dirty="0">
              <a:ea typeface="黑体" panose="02010609060101010101" pitchFamily="49" charset="-122"/>
            </a:endParaRPr>
          </a:p>
        </p:txBody>
      </p:sp>
      <p:sp>
        <p:nvSpPr>
          <p:cNvPr id="185348" name="Rectangle 4"/>
          <p:cNvSpPr>
            <a:spLocks noChangeArrowheads="1"/>
          </p:cNvSpPr>
          <p:nvPr/>
        </p:nvSpPr>
        <p:spPr bwMode="auto">
          <a:xfrm>
            <a:off x="3195199" y="3985560"/>
            <a:ext cx="1620180" cy="432197"/>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0"/>
              </a:spcBef>
              <a:buClrTx/>
              <a:buSzTx/>
              <a:buFontTx/>
              <a:buNone/>
            </a:pPr>
            <a:r>
              <a:rPr kumimoji="1" lang="zh-CN" altLang="en-US" sz="1200" dirty="0">
                <a:latin typeface="微软雅黑" panose="020B0503020204020204" charset="-122"/>
                <a:ea typeface="微软雅黑" panose="020B0503020204020204" charset="-122"/>
              </a:rPr>
              <a:t>代理结算银行</a:t>
            </a:r>
            <a:endParaRPr kumimoji="1" lang="en-GB" altLang="zh-CN" sz="1200" dirty="0">
              <a:latin typeface="微软雅黑" panose="020B0503020204020204" charset="-122"/>
              <a:ea typeface="微软雅黑" panose="020B0503020204020204" charset="-122"/>
            </a:endParaRPr>
          </a:p>
        </p:txBody>
      </p:sp>
      <p:sp>
        <p:nvSpPr>
          <p:cNvPr id="185353" name="Line 9"/>
          <p:cNvSpPr>
            <a:spLocks noChangeShapeType="1"/>
          </p:cNvSpPr>
          <p:nvPr/>
        </p:nvSpPr>
        <p:spPr bwMode="auto">
          <a:xfrm>
            <a:off x="3965505" y="3768866"/>
            <a:ext cx="0" cy="2166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85354" name="Rectangle 10"/>
          <p:cNvSpPr>
            <a:spLocks noChangeArrowheads="1"/>
          </p:cNvSpPr>
          <p:nvPr/>
        </p:nvSpPr>
        <p:spPr bwMode="auto">
          <a:xfrm>
            <a:off x="2385017" y="2635391"/>
            <a:ext cx="1364987" cy="432197"/>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0"/>
              </a:spcBef>
              <a:buClrTx/>
              <a:buSzTx/>
              <a:buFontTx/>
              <a:buNone/>
            </a:pPr>
            <a:r>
              <a:rPr kumimoji="1" lang="zh-CN" altLang="en-US" sz="1200" dirty="0">
                <a:latin typeface="微软雅黑" panose="020B0503020204020204" charset="-122"/>
                <a:ea typeface="微软雅黑" panose="020B0503020204020204" charset="-122"/>
              </a:rPr>
              <a:t>参与者（银行）</a:t>
            </a:r>
            <a:endParaRPr kumimoji="1" lang="zh-CN" altLang="en-US" sz="1200" dirty="0">
              <a:latin typeface="微软雅黑" panose="020B0503020204020204" charset="-122"/>
              <a:ea typeface="微软雅黑" panose="020B0503020204020204" charset="-122"/>
            </a:endParaRPr>
          </a:p>
          <a:p>
            <a:pPr algn="ctr" eaLnBrk="1" hangingPunct="1">
              <a:spcBef>
                <a:spcPct val="0"/>
              </a:spcBef>
              <a:buClrTx/>
              <a:buSzTx/>
              <a:buFontTx/>
              <a:buNone/>
            </a:pPr>
            <a:r>
              <a:rPr kumimoji="1" lang="zh-CN" altLang="en-US" sz="1200" dirty="0">
                <a:latin typeface="微软雅黑" panose="020B0503020204020204" charset="-122"/>
                <a:ea typeface="微软雅黑" panose="020B0503020204020204" charset="-122"/>
              </a:rPr>
              <a:t>业务相关系统</a:t>
            </a:r>
            <a:endParaRPr kumimoji="1" lang="en-GB" altLang="zh-CN" sz="1200" dirty="0">
              <a:latin typeface="微软雅黑" panose="020B0503020204020204" charset="-122"/>
              <a:ea typeface="微软雅黑" panose="020B0503020204020204" charset="-122"/>
            </a:endParaRPr>
          </a:p>
        </p:txBody>
      </p:sp>
      <p:sp>
        <p:nvSpPr>
          <p:cNvPr id="185356" name="Rectangle 12"/>
          <p:cNvSpPr>
            <a:spLocks noChangeArrowheads="1"/>
          </p:cNvSpPr>
          <p:nvPr/>
        </p:nvSpPr>
        <p:spPr bwMode="auto">
          <a:xfrm>
            <a:off x="4073852" y="2635391"/>
            <a:ext cx="1243013" cy="432197"/>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0"/>
              </a:spcBef>
              <a:buClrTx/>
              <a:buSzTx/>
              <a:buFontTx/>
              <a:buNone/>
            </a:pPr>
            <a:r>
              <a:rPr lang="zh-CN" altLang="en-US" sz="1200" dirty="0">
                <a:latin typeface="微软雅黑" panose="020B0503020204020204" charset="-122"/>
                <a:ea typeface="微软雅黑" panose="020B0503020204020204" charset="-122"/>
              </a:rPr>
              <a:t>特许参</a:t>
            </a:r>
            <a:r>
              <a:rPr kumimoji="1" lang="zh-CN" altLang="en-US" sz="1200" dirty="0">
                <a:latin typeface="微软雅黑" panose="020B0503020204020204" charset="-122"/>
                <a:ea typeface="微软雅黑" panose="020B0503020204020204" charset="-122"/>
              </a:rPr>
              <a:t>与者</a:t>
            </a:r>
            <a:endParaRPr kumimoji="1" lang="zh-CN" altLang="en-US" sz="1200" dirty="0">
              <a:latin typeface="微软雅黑" panose="020B0503020204020204" charset="-122"/>
              <a:ea typeface="微软雅黑" panose="020B0503020204020204" charset="-122"/>
            </a:endParaRPr>
          </a:p>
          <a:p>
            <a:pPr algn="ctr" eaLnBrk="1" hangingPunct="1">
              <a:spcBef>
                <a:spcPct val="0"/>
              </a:spcBef>
              <a:buClrTx/>
              <a:buSzTx/>
              <a:buFontTx/>
              <a:buNone/>
            </a:pPr>
            <a:r>
              <a:rPr kumimoji="1" lang="zh-CN" altLang="en-US" sz="1200" dirty="0">
                <a:latin typeface="微软雅黑" panose="020B0503020204020204" charset="-122"/>
                <a:ea typeface="微软雅黑" panose="020B0503020204020204" charset="-122"/>
              </a:rPr>
              <a:t>业务相关系统</a:t>
            </a:r>
            <a:endParaRPr kumimoji="1" lang="zh-CN" altLang="en-GB" sz="1200" dirty="0">
              <a:latin typeface="微软雅黑" panose="020B0503020204020204" charset="-122"/>
              <a:ea typeface="微软雅黑" panose="020B0503020204020204" charset="-122"/>
            </a:endParaRPr>
          </a:p>
        </p:txBody>
      </p:sp>
      <p:sp>
        <p:nvSpPr>
          <p:cNvPr id="185358" name="Line 14"/>
          <p:cNvSpPr>
            <a:spLocks noChangeShapeType="1"/>
          </p:cNvSpPr>
          <p:nvPr/>
        </p:nvSpPr>
        <p:spPr bwMode="auto">
          <a:xfrm>
            <a:off x="3263037" y="3067588"/>
            <a:ext cx="648891" cy="2166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85360" name="Line 16"/>
          <p:cNvSpPr>
            <a:spLocks noChangeShapeType="1"/>
          </p:cNvSpPr>
          <p:nvPr/>
        </p:nvSpPr>
        <p:spPr bwMode="auto">
          <a:xfrm flipH="1">
            <a:off x="3911928" y="3067588"/>
            <a:ext cx="647700" cy="2166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85367" name="Rectangle 23"/>
          <p:cNvSpPr>
            <a:spLocks noChangeArrowheads="1"/>
          </p:cNvSpPr>
          <p:nvPr/>
        </p:nvSpPr>
        <p:spPr bwMode="auto">
          <a:xfrm>
            <a:off x="2830840" y="1707654"/>
            <a:ext cx="1027509" cy="441963"/>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0"/>
              </a:spcBef>
              <a:buClrTx/>
              <a:buSzTx/>
              <a:buFontTx/>
              <a:buNone/>
            </a:pPr>
            <a:r>
              <a:rPr kumimoji="1" lang="zh-CN" altLang="en-US" sz="1200" dirty="0">
                <a:ea typeface="黑体" panose="02010609060101010101" pitchFamily="49" charset="-122"/>
              </a:rPr>
              <a:t>同城外币</a:t>
            </a:r>
            <a:endParaRPr kumimoji="1" lang="zh-CN" altLang="en-US" sz="1200" dirty="0">
              <a:ea typeface="黑体" panose="02010609060101010101" pitchFamily="49" charset="-122"/>
            </a:endParaRPr>
          </a:p>
          <a:p>
            <a:pPr algn="ctr" eaLnBrk="1" hangingPunct="1">
              <a:spcBef>
                <a:spcPct val="0"/>
              </a:spcBef>
              <a:buClrTx/>
              <a:buSzTx/>
              <a:buFontTx/>
              <a:buNone/>
            </a:pPr>
            <a:r>
              <a:rPr kumimoji="1" lang="zh-CN" altLang="en-US" sz="1200" dirty="0">
                <a:ea typeface="黑体" panose="02010609060101010101" pitchFamily="49" charset="-122"/>
              </a:rPr>
              <a:t>清算系统</a:t>
            </a:r>
            <a:endParaRPr kumimoji="1" lang="zh-CN" altLang="en-GB" sz="1200" dirty="0">
              <a:ea typeface="黑体" panose="02010609060101010101" pitchFamily="49" charset="-122"/>
            </a:endParaRPr>
          </a:p>
        </p:txBody>
      </p:sp>
      <p:sp>
        <p:nvSpPr>
          <p:cNvPr id="185368" name="Line 24"/>
          <p:cNvSpPr>
            <a:spLocks noChangeShapeType="1"/>
          </p:cNvSpPr>
          <p:nvPr/>
        </p:nvSpPr>
        <p:spPr bwMode="auto">
          <a:xfrm>
            <a:off x="4613205" y="2149616"/>
            <a:ext cx="0" cy="4857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85372" name="Rectangle 28"/>
          <p:cNvSpPr>
            <a:spLocks noChangeArrowheads="1"/>
          </p:cNvSpPr>
          <p:nvPr/>
        </p:nvSpPr>
        <p:spPr bwMode="auto">
          <a:xfrm>
            <a:off x="4019084" y="1707654"/>
            <a:ext cx="972740" cy="441963"/>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0"/>
              </a:spcBef>
              <a:buClrTx/>
              <a:buSzTx/>
              <a:buFontTx/>
              <a:buNone/>
            </a:pPr>
            <a:r>
              <a:rPr kumimoji="1" lang="zh-CN" altLang="en-US" sz="1200" dirty="0">
                <a:ea typeface="黑体" panose="02010609060101010101" pitchFamily="49" charset="-122"/>
              </a:rPr>
              <a:t>证券存</a:t>
            </a:r>
            <a:endParaRPr kumimoji="1" lang="zh-CN" altLang="en-US" sz="1200" dirty="0">
              <a:ea typeface="黑体" panose="02010609060101010101" pitchFamily="49" charset="-122"/>
            </a:endParaRPr>
          </a:p>
          <a:p>
            <a:pPr algn="ctr" eaLnBrk="1" hangingPunct="1">
              <a:spcBef>
                <a:spcPct val="0"/>
              </a:spcBef>
              <a:buClrTx/>
              <a:buSzTx/>
              <a:buFontTx/>
              <a:buNone/>
            </a:pPr>
            <a:r>
              <a:rPr kumimoji="1" lang="zh-CN" altLang="en-US" sz="1200" dirty="0">
                <a:ea typeface="黑体" panose="02010609060101010101" pitchFamily="49" charset="-122"/>
              </a:rPr>
              <a:t>管系统</a:t>
            </a:r>
            <a:endParaRPr kumimoji="1" lang="zh-CN" altLang="en-GB" sz="1200" dirty="0">
              <a:ea typeface="黑体" panose="02010609060101010101" pitchFamily="49" charset="-122"/>
            </a:endParaRPr>
          </a:p>
        </p:txBody>
      </p:sp>
      <p:sp>
        <p:nvSpPr>
          <p:cNvPr id="185373" name="Rectangle 29"/>
          <p:cNvSpPr>
            <a:spLocks noChangeArrowheads="1"/>
          </p:cNvSpPr>
          <p:nvPr/>
        </p:nvSpPr>
        <p:spPr bwMode="auto">
          <a:xfrm>
            <a:off x="5207327" y="1707653"/>
            <a:ext cx="1012115" cy="440773"/>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0"/>
              </a:spcBef>
              <a:buClrTx/>
              <a:buSzTx/>
              <a:buFontTx/>
              <a:buNone/>
            </a:pPr>
            <a:r>
              <a:rPr kumimoji="1" lang="zh-CN" altLang="en-US" sz="1200" dirty="0">
                <a:ea typeface="黑体" panose="02010609060101010101" pitchFamily="49" charset="-122"/>
              </a:rPr>
              <a:t>外汇市场清算</a:t>
            </a:r>
            <a:endParaRPr kumimoji="1" lang="zh-CN" altLang="en-US" sz="1200" dirty="0">
              <a:ea typeface="黑体" panose="02010609060101010101" pitchFamily="49" charset="-122"/>
            </a:endParaRPr>
          </a:p>
          <a:p>
            <a:pPr algn="ctr" eaLnBrk="1" hangingPunct="1">
              <a:spcBef>
                <a:spcPct val="0"/>
              </a:spcBef>
              <a:buClrTx/>
              <a:buSzTx/>
              <a:buFontTx/>
              <a:buNone/>
            </a:pPr>
            <a:r>
              <a:rPr kumimoji="1" lang="zh-CN" altLang="en-US" sz="1200" dirty="0">
                <a:ea typeface="黑体" panose="02010609060101010101" pitchFamily="49" charset="-122"/>
              </a:rPr>
              <a:t>所业务系统</a:t>
            </a:r>
            <a:endParaRPr kumimoji="1" lang="en-GB" altLang="zh-CN" sz="1200" dirty="0">
              <a:ea typeface="黑体" panose="02010609060101010101" pitchFamily="49" charset="-122"/>
            </a:endParaRPr>
          </a:p>
        </p:txBody>
      </p:sp>
      <p:sp>
        <p:nvSpPr>
          <p:cNvPr id="185377" name="Line 33"/>
          <p:cNvSpPr>
            <a:spLocks noChangeShapeType="1"/>
          </p:cNvSpPr>
          <p:nvPr/>
        </p:nvSpPr>
        <p:spPr bwMode="auto">
          <a:xfrm>
            <a:off x="3695234" y="2149616"/>
            <a:ext cx="917972" cy="4857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85378" name="Line 34"/>
          <p:cNvSpPr>
            <a:spLocks noChangeShapeType="1"/>
          </p:cNvSpPr>
          <p:nvPr/>
        </p:nvSpPr>
        <p:spPr bwMode="ltGray">
          <a:xfrm flipH="1">
            <a:off x="4613206" y="2149616"/>
            <a:ext cx="917972" cy="4857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1350"/>
          </a:p>
        </p:txBody>
      </p:sp>
      <p:sp>
        <p:nvSpPr>
          <p:cNvPr id="25" name="Rectangle 2"/>
          <p:cNvSpPr txBox="1">
            <a:spLocks noChangeArrowheads="1"/>
          </p:cNvSpPr>
          <p:nvPr/>
        </p:nvSpPr>
        <p:spPr bwMode="auto">
          <a:xfrm>
            <a:off x="510331" y="195486"/>
            <a:ext cx="4806534"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defTabSz="685800" eaLnBrk="0" fontAlgn="base" hangingPunct="0">
              <a:lnSpc>
                <a:spcPts val="3150"/>
              </a:lnSpc>
              <a:spcBef>
                <a:spcPct val="0"/>
              </a:spcBef>
              <a:spcAft>
                <a:spcPct val="0"/>
              </a:spcAft>
              <a:defRPr/>
            </a:pPr>
            <a:r>
              <a:rPr lang="en-US" altLang="zh-CN"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CFXPS - </a:t>
            </a:r>
            <a:r>
              <a:rPr lang="zh-CN" altLang="en-US"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系统</a:t>
            </a:r>
            <a:r>
              <a:rPr lang="zh-CN" altLang="en-US" sz="2400" b="1"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拓扑结构</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419622"/>
            <a:ext cx="7272808" cy="2377574"/>
          </a:xfrm>
          <a:prstGeom prst="rect">
            <a:avLst/>
          </a:prstGeom>
        </p:spPr>
        <p:txBody>
          <a:bodyPr wrap="square">
            <a:spAutoFit/>
          </a:bodyPr>
          <a:lstStyle/>
          <a:p>
            <a:r>
              <a:rPr lang="zh-CN" altLang="zh-CN" sz="1350" b="1" dirty="0">
                <a:latin typeface="微软雅黑" panose="020B0503020204020204" charset="-122"/>
                <a:ea typeface="微软雅黑" panose="020B0503020204020204" charset="-122"/>
              </a:rPr>
              <a:t>一是</a:t>
            </a:r>
            <a:r>
              <a:rPr lang="zh-CN" altLang="en-US" sz="1350" b="1" dirty="0">
                <a:latin typeface="微软雅黑" panose="020B0503020204020204" charset="-122"/>
                <a:ea typeface="微软雅黑" panose="020B0503020204020204" charset="-122"/>
              </a:rPr>
              <a:t>支持</a:t>
            </a:r>
            <a:r>
              <a:rPr lang="zh-CN" altLang="zh-CN" sz="1350" b="1" dirty="0">
                <a:latin typeface="微软雅黑" panose="020B0503020204020204" charset="-122"/>
                <a:ea typeface="微软雅黑" panose="020B0503020204020204" charset="-122"/>
              </a:rPr>
              <a:t>多币种结算</a:t>
            </a:r>
            <a:r>
              <a:rPr lang="zh-CN" altLang="en-US" sz="1350" b="1" dirty="0">
                <a:latin typeface="微软雅黑" panose="020B0503020204020204" charset="-122"/>
                <a:ea typeface="微软雅黑" panose="020B0503020204020204" charset="-122"/>
              </a:rPr>
              <a:t>：</a:t>
            </a:r>
            <a:r>
              <a:rPr lang="zh-CN" altLang="zh-CN" sz="1350" dirty="0">
                <a:latin typeface="微软雅黑" panose="020B0503020204020204" charset="-122"/>
                <a:ea typeface="微软雅黑" panose="020B0503020204020204" charset="-122"/>
              </a:rPr>
              <a:t>境内外币支付系统以美元、港币、欧元等八个币种作为结算币种；</a:t>
            </a:r>
            <a:endParaRPr lang="en-US" altLang="zh-CN" sz="1350" dirty="0">
              <a:latin typeface="微软雅黑" panose="020B0503020204020204" charset="-122"/>
              <a:ea typeface="微软雅黑" panose="020B0503020204020204" charset="-122"/>
            </a:endParaRPr>
          </a:p>
          <a:p>
            <a:endParaRPr lang="en-US" altLang="zh-CN" sz="1350" dirty="0">
              <a:latin typeface="微软雅黑" panose="020B0503020204020204" charset="-122"/>
              <a:ea typeface="微软雅黑" panose="020B0503020204020204" charset="-122"/>
            </a:endParaRPr>
          </a:p>
          <a:p>
            <a:r>
              <a:rPr lang="zh-CN" altLang="zh-CN" sz="1350" b="1" dirty="0">
                <a:latin typeface="微软雅黑" panose="020B0503020204020204" charset="-122"/>
                <a:ea typeface="微软雅黑" panose="020B0503020204020204" charset="-122"/>
              </a:rPr>
              <a:t>二是采用“</a:t>
            </a:r>
            <a:r>
              <a:rPr lang="en-US" altLang="zh-CN" sz="1350" b="1" dirty="0">
                <a:latin typeface="微软雅黑" panose="020B0503020204020204" charset="-122"/>
                <a:ea typeface="微软雅黑" panose="020B0503020204020204" charset="-122"/>
              </a:rPr>
              <a:t>Y</a:t>
            </a:r>
            <a:r>
              <a:rPr lang="zh-CN" altLang="zh-CN" sz="1350" b="1" dirty="0">
                <a:latin typeface="微软雅黑" panose="020B0503020204020204" charset="-122"/>
                <a:ea typeface="微软雅黑" panose="020B0503020204020204" charset="-122"/>
              </a:rPr>
              <a:t>”型信息流结构</a:t>
            </a:r>
            <a:r>
              <a:rPr lang="zh-CN" altLang="en-US" sz="1350" b="1" dirty="0">
                <a:latin typeface="微软雅黑" panose="020B0503020204020204" charset="-122"/>
                <a:ea typeface="微软雅黑" panose="020B0503020204020204" charset="-122"/>
              </a:rPr>
              <a:t>：</a:t>
            </a:r>
            <a:r>
              <a:rPr lang="zh-CN" altLang="zh-CN" sz="1350" dirty="0">
                <a:latin typeface="微软雅黑" panose="020B0503020204020204" charset="-122"/>
                <a:ea typeface="微软雅黑" panose="020B0503020204020204" charset="-122"/>
              </a:rPr>
              <a:t>境内外币支付系统由中国人民银行清算总中心负责对参与者和特定参与者的支付指令进行接收、清算和转发，由代理结算银行负责对支付指令进行结算；</a:t>
            </a:r>
            <a:endParaRPr lang="en-US" altLang="zh-CN" sz="1350" dirty="0">
              <a:latin typeface="微软雅黑" panose="020B0503020204020204" charset="-122"/>
              <a:ea typeface="微软雅黑" panose="020B0503020204020204" charset="-122"/>
            </a:endParaRPr>
          </a:p>
          <a:p>
            <a:endParaRPr lang="en-US" altLang="zh-CN" sz="1350" dirty="0">
              <a:latin typeface="微软雅黑" panose="020B0503020204020204" charset="-122"/>
              <a:ea typeface="微软雅黑" panose="020B0503020204020204" charset="-122"/>
            </a:endParaRPr>
          </a:p>
          <a:p>
            <a:r>
              <a:rPr lang="zh-CN" altLang="zh-CN" sz="1350" b="1" dirty="0">
                <a:latin typeface="微软雅黑" panose="020B0503020204020204" charset="-122"/>
                <a:ea typeface="微软雅黑" panose="020B0503020204020204" charset="-122"/>
              </a:rPr>
              <a:t>三是采用“一点接入，一个账户”架构</a:t>
            </a:r>
            <a:r>
              <a:rPr lang="zh-CN" altLang="en-US" sz="1350" b="1" dirty="0">
                <a:latin typeface="微软雅黑" panose="020B0503020204020204" charset="-122"/>
                <a:ea typeface="微软雅黑" panose="020B0503020204020204" charset="-122"/>
              </a:rPr>
              <a:t>：</a:t>
            </a:r>
            <a:r>
              <a:rPr lang="zh-CN" altLang="zh-CN" sz="1350" dirty="0">
                <a:latin typeface="微软雅黑" panose="020B0503020204020204" charset="-122"/>
                <a:ea typeface="微软雅黑" panose="020B0503020204020204" charset="-122"/>
              </a:rPr>
              <a:t>银行以法人或境内管理行为单位“一点”接入境内外币支付系统，相应币种只需在代理结算银行开立一个结算账户，参与者对其行内业务系统发起行或接收行实行资金统一管理；</a:t>
            </a:r>
            <a:endParaRPr lang="en-US" altLang="zh-CN" sz="1350" dirty="0">
              <a:latin typeface="微软雅黑" panose="020B0503020204020204" charset="-122"/>
              <a:ea typeface="微软雅黑" panose="020B0503020204020204" charset="-122"/>
            </a:endParaRPr>
          </a:p>
          <a:p>
            <a:endParaRPr lang="en-US" altLang="zh-CN" sz="1350" dirty="0">
              <a:latin typeface="微软雅黑" panose="020B0503020204020204" charset="-122"/>
              <a:ea typeface="微软雅黑" panose="020B0503020204020204" charset="-122"/>
            </a:endParaRPr>
          </a:p>
          <a:p>
            <a:r>
              <a:rPr lang="zh-CN" altLang="en-US" sz="1350" b="1" dirty="0">
                <a:latin typeface="微软雅黑" panose="020B0503020204020204" charset="-122"/>
                <a:ea typeface="微软雅黑" panose="020B0503020204020204" charset="-122"/>
              </a:rPr>
              <a:t>四</a:t>
            </a:r>
            <a:r>
              <a:rPr lang="zh-CN" altLang="zh-CN" sz="1350" b="1" dirty="0">
                <a:latin typeface="微软雅黑" panose="020B0503020204020204" charset="-122"/>
                <a:ea typeface="微软雅黑" panose="020B0503020204020204" charset="-122"/>
              </a:rPr>
              <a:t>是遵循国际标准和惯例</a:t>
            </a:r>
            <a:r>
              <a:rPr lang="zh-CN" altLang="en-US" sz="1350" b="1" dirty="0">
                <a:latin typeface="微软雅黑" panose="020B0503020204020204" charset="-122"/>
                <a:ea typeface="微软雅黑" panose="020B0503020204020204" charset="-122"/>
              </a:rPr>
              <a:t>：</a:t>
            </a:r>
            <a:r>
              <a:rPr lang="zh-CN" altLang="zh-CN" sz="1350" dirty="0">
                <a:latin typeface="微软雅黑" panose="020B0503020204020204" charset="-122"/>
                <a:ea typeface="微软雅黑" panose="020B0503020204020204" charset="-122"/>
              </a:rPr>
              <a:t>境内外币支付系统不仅在支付流程，风险管理等方面采用国际惯例，报文格式采用</a:t>
            </a:r>
            <a:r>
              <a:rPr lang="en-US" altLang="zh-CN" sz="1350" dirty="0">
                <a:latin typeface="微软雅黑" panose="020B0503020204020204" charset="-122"/>
                <a:ea typeface="微软雅黑" panose="020B0503020204020204" charset="-122"/>
              </a:rPr>
              <a:t>SWIFT</a:t>
            </a:r>
            <a:r>
              <a:rPr lang="zh-CN" altLang="zh-CN" sz="1350" dirty="0">
                <a:latin typeface="微软雅黑" panose="020B0503020204020204" charset="-122"/>
                <a:ea typeface="微软雅黑" panose="020B0503020204020204" charset="-122"/>
              </a:rPr>
              <a:t>标准</a:t>
            </a:r>
            <a:r>
              <a:rPr lang="zh-CN" altLang="en-US" sz="1350" dirty="0">
                <a:latin typeface="微软雅黑" panose="020B0503020204020204" charset="-122"/>
                <a:ea typeface="微软雅黑" panose="020B0503020204020204" charset="-122"/>
              </a:rPr>
              <a:t>。</a:t>
            </a:r>
            <a:endParaRPr lang="zh-CN" altLang="en-US" sz="1350" dirty="0">
              <a:latin typeface="微软雅黑" panose="020B0503020204020204" charset="-122"/>
              <a:ea typeface="微软雅黑" panose="020B0503020204020204" charset="-122"/>
            </a:endParaRPr>
          </a:p>
        </p:txBody>
      </p:sp>
      <p:sp>
        <p:nvSpPr>
          <p:cNvPr id="4" name="Rectangle 2"/>
          <p:cNvSpPr txBox="1">
            <a:spLocks noChangeArrowheads="1"/>
          </p:cNvSpPr>
          <p:nvPr/>
        </p:nvSpPr>
        <p:spPr bwMode="auto">
          <a:xfrm>
            <a:off x="510331" y="195486"/>
            <a:ext cx="4806534"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defTabSz="685800" eaLnBrk="0" fontAlgn="base" hangingPunct="0">
              <a:lnSpc>
                <a:spcPts val="3150"/>
              </a:lnSpc>
              <a:spcBef>
                <a:spcPct val="0"/>
              </a:spcBef>
              <a:spcAft>
                <a:spcPct val="0"/>
              </a:spcAft>
              <a:defRPr/>
            </a:pPr>
            <a:r>
              <a:rPr lang="en-US" altLang="zh-CN"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CFXPS - </a:t>
            </a:r>
            <a:r>
              <a:rPr lang="zh-CN" altLang="en-US"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系统</a:t>
            </a:r>
            <a:r>
              <a:rPr lang="zh-CN" altLang="en-US" sz="2400" b="1"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特点</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683568" y="1131590"/>
            <a:ext cx="6966774" cy="383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20000"/>
              </a:spcBef>
              <a:spcAft>
                <a:spcPct val="0"/>
              </a:spcAft>
              <a:buClr>
                <a:srgbClr val="558ED5"/>
              </a:buClr>
              <a:buFont typeface="Arial" panose="020B0604020202020204" pitchFamily="34" charset="0"/>
              <a:buChar char="•"/>
              <a:defRPr b="0" kern="1200">
                <a:solidFill>
                  <a:schemeClr val="accent1">
                    <a:lumMod val="75000"/>
                  </a:schemeClr>
                </a:solidFill>
                <a:effectLst/>
                <a:latin typeface="微软雅黑" panose="020B0503020204020204" charset="-122"/>
                <a:ea typeface="微软雅黑" panose="020B0503020204020204" charset="-122"/>
                <a:cs typeface="+mn-cs"/>
              </a:defRPr>
            </a:lvl1pPr>
            <a:lvl2pPr marL="557530" indent="-214630" algn="l" rtl="0" eaLnBrk="0" fontAlgn="base" hangingPunct="0">
              <a:spcBef>
                <a:spcPct val="20000"/>
              </a:spcBef>
              <a:spcAft>
                <a:spcPct val="0"/>
              </a:spcAft>
              <a:buFont typeface="Arial" panose="020B0604020202020204" pitchFamily="34" charset="0"/>
              <a:buChar char="–"/>
              <a:defRPr sz="825" kern="1200">
                <a:solidFill>
                  <a:schemeClr val="tx1"/>
                </a:solidFill>
                <a:latin typeface="微软雅黑" panose="020B0503020204020204" charset="-122"/>
                <a:ea typeface="微软雅黑" panose="020B0503020204020204" charset="-122"/>
                <a:cs typeface="+mn-cs"/>
              </a:defRPr>
            </a:lvl2pPr>
            <a:lvl3pPr marL="857250" indent="-171450" algn="l" rtl="0" eaLnBrk="0" fontAlgn="base" hangingPunct="0">
              <a:spcBef>
                <a:spcPct val="20000"/>
              </a:spcBef>
              <a:spcAft>
                <a:spcPct val="0"/>
              </a:spcAft>
              <a:buFont typeface="Arial" panose="020B0604020202020204" pitchFamily="34" charset="0"/>
              <a:buChar char="•"/>
              <a:defRPr sz="750" kern="1200">
                <a:solidFill>
                  <a:schemeClr val="tx1"/>
                </a:solidFill>
                <a:latin typeface="微软雅黑" panose="020B0503020204020204" charset="-122"/>
                <a:ea typeface="微软雅黑" panose="020B0503020204020204" charset="-122"/>
                <a:cs typeface="+mn-cs"/>
              </a:defRPr>
            </a:lvl3pPr>
            <a:lvl4pPr marL="1200150" indent="-171450" algn="l" rtl="0" eaLnBrk="0" fontAlgn="base" hangingPunct="0">
              <a:spcBef>
                <a:spcPct val="20000"/>
              </a:spcBef>
              <a:spcAft>
                <a:spcPct val="0"/>
              </a:spcAft>
              <a:buFont typeface="Arial" panose="020B0604020202020204" pitchFamily="34" charset="0"/>
              <a:buChar char="–"/>
              <a:defRPr sz="750" kern="1200">
                <a:solidFill>
                  <a:schemeClr val="tx1"/>
                </a:solidFill>
                <a:latin typeface="微软雅黑" panose="020B0503020204020204" charset="-122"/>
                <a:ea typeface="微软雅黑" panose="020B0503020204020204" charset="-122"/>
                <a:cs typeface="+mn-cs"/>
              </a:defRPr>
            </a:lvl4pPr>
            <a:lvl5pPr marL="1543050" indent="-171450" algn="l" rtl="0" eaLnBrk="0" fontAlgn="base" hangingPunct="0">
              <a:spcBef>
                <a:spcPct val="20000"/>
              </a:spcBef>
              <a:spcAft>
                <a:spcPct val="0"/>
              </a:spcAft>
              <a:buFont typeface="Arial" panose="020B0604020202020204" pitchFamily="34" charset="0"/>
              <a:buChar char="»"/>
              <a:defRPr sz="750" kern="1200">
                <a:solidFill>
                  <a:schemeClr val="tx1"/>
                </a:solidFill>
                <a:latin typeface="微软雅黑" panose="020B0503020204020204" charset="-122"/>
                <a:ea typeface="微软雅黑" panose="020B0503020204020204" charset="-122"/>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57175" marR="0" lvl="0" indent="-257175" algn="l" defTabSz="914400" rtl="0" eaLnBrk="0" fontAlgn="base" latinLnBrk="0" hangingPunct="0">
              <a:lnSpc>
                <a:spcPct val="150000"/>
              </a:lnSpc>
              <a:spcBef>
                <a:spcPct val="20000"/>
              </a:spcBef>
              <a:spcAft>
                <a:spcPct val="0"/>
              </a:spcAft>
              <a:buClr>
                <a:srgbClr val="558ED5"/>
              </a:buClr>
              <a:buSzTx/>
              <a:buFont typeface="Arial" panose="020B0604020202020204" pitchFamily="34" charset="0"/>
              <a:buChar char="•"/>
              <a:defRPr/>
            </a:pPr>
            <a:r>
              <a:rPr kumimoji="0" lang="zh-CN" altLang="en-US" sz="14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支付类业务</a:t>
            </a:r>
            <a:endParaRPr kumimoji="0" lang="zh-CN" altLang="en-US" sz="14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150000"/>
              </a:lnSpc>
              <a:spcBef>
                <a:spcPct val="20000"/>
              </a:spcBef>
              <a:spcAft>
                <a:spcPct val="0"/>
              </a:spcAft>
              <a:buClr>
                <a:srgbClr val="558ED5"/>
              </a:buClr>
              <a:buSzTx/>
              <a:buFont typeface="Zapf Dingbats" charset="2"/>
              <a:buNone/>
              <a:defRPr/>
            </a:pPr>
            <a:r>
              <a:rPr lang="zh-CN" altLang="en-US" sz="1400" dirty="0">
                <a:solidFill>
                  <a:schemeClr val="tx1"/>
                </a:solidFill>
              </a:rPr>
              <a:t>     </a:t>
            </a:r>
            <a:r>
              <a:rPr lang="zh-CN" altLang="en-US" sz="1400" dirty="0" smtClean="0">
                <a:solidFill>
                  <a:schemeClr val="tx1"/>
                </a:solidFill>
              </a:rPr>
              <a:t>由</a:t>
            </a:r>
            <a:r>
              <a:rPr lang="zh-CN" altLang="en-US" sz="1400" dirty="0">
                <a:solidFill>
                  <a:schemeClr val="tx1"/>
                </a:solidFill>
              </a:rPr>
              <a:t>境内外币清算处理中心清算和代理结算银行结算的资金收付业务。</a:t>
            </a:r>
            <a:endParaRPr lang="zh-CN" altLang="en-US" sz="1400" dirty="0">
              <a:solidFill>
                <a:schemeClr val="tx1"/>
              </a:solidFill>
            </a:endParaRPr>
          </a:p>
          <a:p>
            <a:pPr marL="257175" marR="0" lvl="0" indent="-257175" algn="l" defTabSz="914400" rtl="0" eaLnBrk="0" fontAlgn="base" latinLnBrk="0" hangingPunct="0">
              <a:lnSpc>
                <a:spcPct val="150000"/>
              </a:lnSpc>
              <a:spcBef>
                <a:spcPct val="20000"/>
              </a:spcBef>
              <a:spcAft>
                <a:spcPct val="0"/>
              </a:spcAft>
              <a:buClr>
                <a:srgbClr val="558ED5"/>
              </a:buClr>
              <a:buSzTx/>
              <a:buFont typeface="Zapf Dingbats" charset="2"/>
              <a:buNone/>
              <a:defRPr/>
            </a:pPr>
            <a:r>
              <a:rPr kumimoji="0" lang="zh-CN" altLang="en-US" sz="1100" b="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      </a:t>
            </a:r>
            <a:r>
              <a:rPr lang="zh-CN" altLang="en-US" sz="1400" dirty="0" smtClean="0">
                <a:solidFill>
                  <a:schemeClr val="tx1"/>
                </a:solidFill>
              </a:rPr>
              <a:t>包括</a:t>
            </a:r>
            <a:r>
              <a:rPr lang="zh-CN" altLang="en-US" sz="1400" dirty="0">
                <a:solidFill>
                  <a:schemeClr val="tx1"/>
                </a:solidFill>
              </a:rPr>
              <a:t>境内跨行贷记业务、轧差净额业务、付款交割</a:t>
            </a:r>
            <a:r>
              <a:rPr lang="zh-CN" altLang="en-US" sz="1400" dirty="0" smtClean="0">
                <a:solidFill>
                  <a:schemeClr val="tx1"/>
                </a:solidFill>
              </a:rPr>
              <a:t>业务。</a:t>
            </a:r>
            <a:endParaRPr lang="zh-CN" altLang="en-US" sz="1400" dirty="0">
              <a:solidFill>
                <a:schemeClr val="tx1"/>
              </a:solidFill>
            </a:endParaRPr>
          </a:p>
          <a:p>
            <a:pPr marL="257175" marR="0" lvl="0" indent="-257175" algn="l" defTabSz="914400" rtl="0" eaLnBrk="0" fontAlgn="base" latinLnBrk="0" hangingPunct="0">
              <a:lnSpc>
                <a:spcPct val="150000"/>
              </a:lnSpc>
              <a:spcBef>
                <a:spcPct val="20000"/>
              </a:spcBef>
              <a:spcAft>
                <a:spcPct val="0"/>
              </a:spcAft>
              <a:buClr>
                <a:srgbClr val="558ED5"/>
              </a:buClr>
              <a:buSzTx/>
              <a:buFont typeface="Arial" panose="020B0604020202020204" pitchFamily="34" charset="0"/>
              <a:buChar char="•"/>
              <a:defRPr/>
            </a:pPr>
            <a:r>
              <a:rPr kumimoji="0" lang="zh-CN" altLang="en-US" sz="14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信息类业务</a:t>
            </a:r>
            <a:endParaRPr kumimoji="0" lang="zh-CN" altLang="en-US" sz="14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150000"/>
              </a:lnSpc>
              <a:spcBef>
                <a:spcPct val="20000"/>
              </a:spcBef>
              <a:spcAft>
                <a:spcPct val="0"/>
              </a:spcAft>
              <a:buClr>
                <a:srgbClr val="558ED5"/>
              </a:buClr>
              <a:buSzTx/>
              <a:buFont typeface="Zapf Dingbats" charset="2"/>
              <a:buNone/>
              <a:defRPr/>
            </a:pPr>
            <a:r>
              <a:rPr kumimoji="0" lang="zh-CN" altLang="en-US" sz="1050" b="0" i="0" u="none" strike="noStrike" kern="120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n-cs"/>
              </a:rPr>
              <a:t>      </a:t>
            </a:r>
            <a:r>
              <a:rPr kumimoji="0" lang="zh-CN" altLang="en-US" sz="1400" b="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利用境内外币清算处理中心作为信息通道，无需外币清算处理中心清算和代理结算银行结算的信息发送与接收业务。</a:t>
            </a:r>
            <a:endParaRPr kumimoji="0" lang="zh-CN" altLang="en-US" sz="1400" b="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150000"/>
              </a:lnSpc>
              <a:spcBef>
                <a:spcPct val="20000"/>
              </a:spcBef>
              <a:spcAft>
                <a:spcPct val="0"/>
              </a:spcAft>
              <a:buClr>
                <a:srgbClr val="558ED5"/>
              </a:buClr>
              <a:buSzTx/>
              <a:buFont typeface="Zapf Dingbats" charset="2"/>
              <a:buNone/>
              <a:defRPr/>
            </a:pPr>
            <a:r>
              <a:rPr kumimoji="0" lang="zh-CN" altLang="en-US" sz="1100" b="0" i="0" strike="noStrike" kern="1200" cap="none" spc="0" normalizeH="0" baseline="0" noProof="0" dirty="0" smtClean="0">
                <a:ln>
                  <a:noFill/>
                </a:ln>
                <a:solidFill>
                  <a:schemeClr val="tx1"/>
                </a:solidFill>
                <a:effectLst/>
                <a:uLnTx/>
                <a:uFillTx/>
                <a:ea typeface="宋体" panose="02010600030101010101" pitchFamily="2" charset="-122"/>
              </a:rPr>
              <a:t>      </a:t>
            </a:r>
            <a:r>
              <a:rPr lang="zh-CN" altLang="en-US" sz="1400" dirty="0" smtClean="0">
                <a:solidFill>
                  <a:schemeClr val="tx1"/>
                </a:solidFill>
              </a:rPr>
              <a:t>包括</a:t>
            </a:r>
            <a:r>
              <a:rPr kumimoji="0" lang="zh-CN" altLang="en-US" sz="1400" b="0" i="0" strike="noStrike" kern="1200" cap="none" spc="0" normalizeH="0" baseline="0" noProof="0" dirty="0" smtClean="0">
                <a:ln>
                  <a:noFill/>
                </a:ln>
                <a:solidFill>
                  <a:schemeClr val="tx1"/>
                </a:solidFill>
                <a:effectLst/>
                <a:uLnTx/>
                <a:uFillTx/>
              </a:rPr>
              <a:t>查询查复业务、撤销申请业务、退汇申请业务、退汇应答业务、圈存资金调整业务、授信额度调整业务、转汇信息业务、通用信息业务</a:t>
            </a:r>
            <a:r>
              <a:rPr kumimoji="0" lang="zh-CN" altLang="en-US" sz="1400" b="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a:t>
            </a:r>
            <a:endParaRPr kumimoji="0" lang="zh-CN" altLang="en-US" sz="1400" b="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150000"/>
              </a:lnSpc>
              <a:spcBef>
                <a:spcPct val="20000"/>
              </a:spcBef>
              <a:spcAft>
                <a:spcPct val="0"/>
              </a:spcAft>
              <a:buClr>
                <a:srgbClr val="558ED5"/>
              </a:buClr>
              <a:buSzTx/>
              <a:buFont typeface="Arial" panose="020B0604020202020204" pitchFamily="34" charset="0"/>
              <a:buChar char="•"/>
              <a:defRPr/>
            </a:pPr>
            <a:r>
              <a:rPr kumimoji="0" lang="zh-CN" altLang="en-US" sz="14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其他业务</a:t>
            </a:r>
            <a:endParaRPr kumimoji="0" lang="zh-CN" altLang="en-US" sz="14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257175" marR="0" lvl="0" indent="-257175" algn="l" defTabSz="914400" rtl="0" eaLnBrk="0" fontAlgn="base" latinLnBrk="0" hangingPunct="0">
              <a:lnSpc>
                <a:spcPct val="150000"/>
              </a:lnSpc>
              <a:spcBef>
                <a:spcPct val="20000"/>
              </a:spcBef>
              <a:spcAft>
                <a:spcPct val="0"/>
              </a:spcAft>
              <a:buClr>
                <a:srgbClr val="558ED5"/>
              </a:buClr>
              <a:buSzTx/>
              <a:buFont typeface="Zapf Dingbats" charset="2"/>
              <a:buNone/>
              <a:defRPr/>
            </a:pPr>
            <a:r>
              <a:rPr kumimoji="0" lang="zh-CN" altLang="en-US" sz="1100" b="0" i="0" u="none" strike="noStrike" kern="1200" cap="none" spc="0" normalizeH="0" baseline="0" noProof="0" dirty="0" smtClean="0">
                <a:ln>
                  <a:noFill/>
                </a:ln>
                <a:solidFill>
                  <a:schemeClr val="tx1"/>
                </a:solidFill>
                <a:effectLst/>
                <a:uLnTx/>
                <a:uFillTx/>
                <a:latin typeface="微软雅黑" panose="020B0503020204020204" charset="-122"/>
                <a:ea typeface="宋体" panose="02010600030101010101" pitchFamily="2" charset="-122"/>
                <a:cs typeface="+mn-cs"/>
              </a:rPr>
              <a:t>      </a:t>
            </a:r>
            <a:r>
              <a:rPr kumimoji="0" lang="zh-CN" altLang="en-US" sz="1400" b="0" i="0"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包括数字证书行号绑定等。</a:t>
            </a:r>
            <a:endParaRPr kumimoji="0" lang="zh-CN" altLang="en-US" sz="1400" b="0" i="0"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9" name="Rectangle 2"/>
          <p:cNvSpPr txBox="1">
            <a:spLocks noChangeArrowheads="1"/>
          </p:cNvSpPr>
          <p:nvPr/>
        </p:nvSpPr>
        <p:spPr bwMode="auto">
          <a:xfrm>
            <a:off x="510331" y="195486"/>
            <a:ext cx="4806534"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defTabSz="685800" eaLnBrk="0" fontAlgn="base" hangingPunct="0">
              <a:lnSpc>
                <a:spcPts val="3150"/>
              </a:lnSpc>
              <a:spcBef>
                <a:spcPct val="0"/>
              </a:spcBef>
              <a:spcAft>
                <a:spcPct val="0"/>
              </a:spcAft>
              <a:defRPr/>
            </a:pPr>
            <a:r>
              <a:rPr lang="en-US" altLang="zh-CN"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CFXPS - </a:t>
            </a:r>
            <a:r>
              <a:rPr lang="zh-CN" altLang="en-US"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系统功能</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827584" y="985038"/>
            <a:ext cx="8208912" cy="4158462"/>
          </a:xfrm>
        </p:spPr>
        <p:txBody>
          <a:bodyPr/>
          <a:lstStyle/>
          <a:p>
            <a:pPr marL="0" indent="0">
              <a:lnSpc>
                <a:spcPct val="150000"/>
              </a:lnSpc>
              <a:spcBef>
                <a:spcPts val="0"/>
              </a:spcBef>
              <a:buNone/>
            </a:pPr>
            <a:r>
              <a:rPr lang="en-US" altLang="zh-CN" sz="1800" dirty="0" smtClean="0">
                <a:solidFill>
                  <a:schemeClr val="tx1"/>
                </a:solidFill>
              </a:rPr>
              <a:t>1</a:t>
            </a:r>
            <a:r>
              <a:rPr lang="zh-CN" altLang="en-US" sz="1800" dirty="0" smtClean="0">
                <a:solidFill>
                  <a:schemeClr val="tx1"/>
                </a:solidFill>
              </a:rPr>
              <a:t>）营业准备</a:t>
            </a:r>
            <a:r>
              <a:rPr lang="zh-CN" altLang="en-US" sz="1800" dirty="0">
                <a:solidFill>
                  <a:schemeClr val="tx1"/>
                </a:solidFill>
              </a:rPr>
              <a:t>（</a:t>
            </a:r>
            <a:r>
              <a:rPr lang="en-US" altLang="zh-CN" sz="1800" dirty="0">
                <a:solidFill>
                  <a:schemeClr val="tx1"/>
                </a:solidFill>
              </a:rPr>
              <a:t>8:30-9:00</a:t>
            </a:r>
            <a:r>
              <a:rPr lang="zh-CN" altLang="en-US" sz="1800" dirty="0">
                <a:solidFill>
                  <a:schemeClr val="tx1"/>
                </a:solidFill>
              </a:rPr>
              <a:t>）</a:t>
            </a:r>
            <a:endParaRPr lang="zh-CN" altLang="en-US" sz="1800" dirty="0">
              <a:solidFill>
                <a:schemeClr val="tx1"/>
              </a:solidFill>
            </a:endParaRPr>
          </a:p>
          <a:p>
            <a:pPr marL="0" indent="0">
              <a:lnSpc>
                <a:spcPct val="150000"/>
              </a:lnSpc>
              <a:spcBef>
                <a:spcPts val="0"/>
              </a:spcBef>
              <a:buNone/>
            </a:pPr>
            <a:r>
              <a:rPr lang="zh-CN" altLang="en-US" sz="1200" dirty="0" smtClean="0">
                <a:solidFill>
                  <a:schemeClr val="tx1"/>
                </a:solidFill>
              </a:rPr>
              <a:t>    代理</a:t>
            </a:r>
            <a:r>
              <a:rPr lang="zh-CN" altLang="en-US" sz="1200" dirty="0">
                <a:solidFill>
                  <a:schemeClr val="tx1"/>
                </a:solidFill>
              </a:rPr>
              <a:t>结算银行向外币清算处理中心上传各参与者的当日日初可用额度。  </a:t>
            </a:r>
            <a:endParaRPr lang="zh-CN" altLang="en-US" sz="1200" dirty="0">
              <a:solidFill>
                <a:schemeClr val="tx1"/>
              </a:solidFill>
            </a:endParaRPr>
          </a:p>
          <a:p>
            <a:pPr marL="0" indent="0">
              <a:lnSpc>
                <a:spcPct val="150000"/>
              </a:lnSpc>
              <a:spcBef>
                <a:spcPts val="0"/>
              </a:spcBef>
              <a:buNone/>
            </a:pPr>
            <a:r>
              <a:rPr lang="en-US" altLang="zh-CN" sz="1800" dirty="0" smtClean="0">
                <a:solidFill>
                  <a:schemeClr val="tx1"/>
                </a:solidFill>
              </a:rPr>
              <a:t>2</a:t>
            </a:r>
            <a:r>
              <a:rPr lang="zh-CN" altLang="en-US" sz="1800" dirty="0" smtClean="0">
                <a:solidFill>
                  <a:schemeClr val="tx1"/>
                </a:solidFill>
              </a:rPr>
              <a:t>）日间运行（</a:t>
            </a:r>
            <a:r>
              <a:rPr lang="en-US" altLang="zh-CN" sz="1800" dirty="0" smtClean="0">
                <a:solidFill>
                  <a:schemeClr val="tx1"/>
                </a:solidFill>
              </a:rPr>
              <a:t>9:00-17:00</a:t>
            </a:r>
            <a:r>
              <a:rPr lang="zh-CN" altLang="en-US" sz="1800" dirty="0" smtClean="0">
                <a:solidFill>
                  <a:schemeClr val="tx1"/>
                </a:solidFill>
              </a:rPr>
              <a:t>）</a:t>
            </a:r>
            <a:endParaRPr lang="zh-CN" altLang="en-US" sz="1800" dirty="0">
              <a:solidFill>
                <a:schemeClr val="tx1"/>
              </a:solidFill>
            </a:endParaRPr>
          </a:p>
          <a:p>
            <a:pPr marL="0" indent="0">
              <a:lnSpc>
                <a:spcPct val="150000"/>
              </a:lnSpc>
              <a:spcBef>
                <a:spcPts val="0"/>
              </a:spcBef>
              <a:buNone/>
            </a:pPr>
            <a:r>
              <a:rPr lang="zh-CN" altLang="en-US" sz="1200" dirty="0">
                <a:solidFill>
                  <a:schemeClr val="tx1"/>
                </a:solidFill>
              </a:rPr>
              <a:t>    办理相关外币支付业务。 </a:t>
            </a:r>
            <a:endParaRPr lang="zh-CN" altLang="en-US" sz="1200" dirty="0">
              <a:solidFill>
                <a:schemeClr val="tx1"/>
              </a:solidFill>
            </a:endParaRPr>
          </a:p>
          <a:p>
            <a:pPr marL="0" indent="0">
              <a:lnSpc>
                <a:spcPct val="150000"/>
              </a:lnSpc>
              <a:spcBef>
                <a:spcPts val="0"/>
              </a:spcBef>
              <a:buNone/>
            </a:pPr>
            <a:r>
              <a:rPr lang="en-US" altLang="zh-CN" sz="1800" dirty="0" smtClean="0">
                <a:solidFill>
                  <a:schemeClr val="tx1"/>
                </a:solidFill>
              </a:rPr>
              <a:t>3</a:t>
            </a:r>
            <a:r>
              <a:rPr lang="zh-CN" altLang="en-US" sz="1800" dirty="0" smtClean="0">
                <a:solidFill>
                  <a:schemeClr val="tx1"/>
                </a:solidFill>
              </a:rPr>
              <a:t>）业务截止</a:t>
            </a:r>
            <a:r>
              <a:rPr lang="en-US" altLang="zh-CN" sz="1800" dirty="0" smtClean="0">
                <a:solidFill>
                  <a:schemeClr val="tx1"/>
                </a:solidFill>
              </a:rPr>
              <a:t>-17:00</a:t>
            </a:r>
            <a:endParaRPr lang="zh-CN" altLang="en-US" sz="1800" dirty="0">
              <a:solidFill>
                <a:schemeClr val="tx1"/>
              </a:solidFill>
            </a:endParaRPr>
          </a:p>
          <a:p>
            <a:pPr marL="0" indent="0">
              <a:lnSpc>
                <a:spcPct val="150000"/>
              </a:lnSpc>
              <a:spcBef>
                <a:spcPts val="0"/>
              </a:spcBef>
              <a:buNone/>
            </a:pPr>
            <a:r>
              <a:rPr lang="zh-CN" altLang="en-US" sz="1200" dirty="0">
                <a:solidFill>
                  <a:schemeClr val="tx1"/>
                </a:solidFill>
              </a:rPr>
              <a:t>    不能再发起该类外币支付业务。 </a:t>
            </a:r>
            <a:endParaRPr lang="zh-CN" altLang="en-US" sz="1200" dirty="0">
              <a:solidFill>
                <a:schemeClr val="tx1"/>
              </a:solidFill>
            </a:endParaRPr>
          </a:p>
          <a:p>
            <a:pPr marL="0" indent="0">
              <a:lnSpc>
                <a:spcPct val="150000"/>
              </a:lnSpc>
              <a:spcBef>
                <a:spcPts val="0"/>
              </a:spcBef>
              <a:buNone/>
            </a:pPr>
            <a:r>
              <a:rPr lang="en-US" altLang="zh-CN" sz="1800" dirty="0" smtClean="0">
                <a:solidFill>
                  <a:schemeClr val="tx1"/>
                </a:solidFill>
              </a:rPr>
              <a:t>4</a:t>
            </a:r>
            <a:r>
              <a:rPr lang="zh-CN" altLang="en-US" sz="1800" dirty="0" smtClean="0">
                <a:solidFill>
                  <a:schemeClr val="tx1"/>
                </a:solidFill>
              </a:rPr>
              <a:t>）</a:t>
            </a:r>
            <a:r>
              <a:rPr lang="zh-CN" altLang="en-US" sz="1800" dirty="0">
                <a:solidFill>
                  <a:schemeClr val="tx1"/>
                </a:solidFill>
              </a:rPr>
              <a:t>清算窗口</a:t>
            </a:r>
            <a:r>
              <a:rPr lang="zh-CN" altLang="en-US" sz="1800" dirty="0" smtClean="0">
                <a:solidFill>
                  <a:schemeClr val="tx1"/>
                </a:solidFill>
              </a:rPr>
              <a:t>（</a:t>
            </a:r>
            <a:r>
              <a:rPr lang="en-US" altLang="zh-CN" sz="1800" dirty="0" smtClean="0">
                <a:solidFill>
                  <a:schemeClr val="tx1"/>
                </a:solidFill>
              </a:rPr>
              <a:t>17:00-17:30</a:t>
            </a:r>
            <a:r>
              <a:rPr lang="zh-CN" altLang="en-US" sz="1800" dirty="0">
                <a:solidFill>
                  <a:schemeClr val="tx1"/>
                </a:solidFill>
              </a:rPr>
              <a:t>）</a:t>
            </a:r>
            <a:endParaRPr lang="zh-CN" altLang="en-US" sz="1800" dirty="0">
              <a:solidFill>
                <a:schemeClr val="tx1"/>
              </a:solidFill>
            </a:endParaRPr>
          </a:p>
          <a:p>
            <a:pPr marL="0" indent="0">
              <a:lnSpc>
                <a:spcPct val="150000"/>
              </a:lnSpc>
              <a:spcBef>
                <a:spcPts val="0"/>
              </a:spcBef>
              <a:buNone/>
            </a:pPr>
            <a:r>
              <a:rPr lang="zh-CN" altLang="en-US" sz="1200" dirty="0">
                <a:solidFill>
                  <a:schemeClr val="tx1"/>
                </a:solidFill>
              </a:rPr>
              <a:t>    信息类业务和贷记可用额度不足的参与者的支付类业务。 </a:t>
            </a:r>
            <a:endParaRPr lang="zh-CN" altLang="en-US" sz="1200" dirty="0">
              <a:solidFill>
                <a:schemeClr val="tx1"/>
              </a:solidFill>
            </a:endParaRPr>
          </a:p>
          <a:p>
            <a:pPr marL="0" indent="0">
              <a:lnSpc>
                <a:spcPct val="150000"/>
              </a:lnSpc>
              <a:spcBef>
                <a:spcPts val="0"/>
              </a:spcBef>
              <a:buNone/>
            </a:pPr>
            <a:r>
              <a:rPr lang="en-US" altLang="zh-CN" sz="1800" dirty="0" smtClean="0">
                <a:solidFill>
                  <a:schemeClr val="tx1"/>
                </a:solidFill>
              </a:rPr>
              <a:t>5</a:t>
            </a:r>
            <a:r>
              <a:rPr lang="zh-CN" altLang="en-US" sz="1800" dirty="0" smtClean="0">
                <a:solidFill>
                  <a:schemeClr val="tx1"/>
                </a:solidFill>
              </a:rPr>
              <a:t>）日</a:t>
            </a:r>
            <a:r>
              <a:rPr lang="zh-CN" altLang="en-US" sz="1800" dirty="0">
                <a:solidFill>
                  <a:schemeClr val="tx1"/>
                </a:solidFill>
              </a:rPr>
              <a:t>终处理 </a:t>
            </a:r>
            <a:r>
              <a:rPr lang="en-US" altLang="zh-CN" sz="1800" dirty="0">
                <a:solidFill>
                  <a:schemeClr val="tx1"/>
                </a:solidFill>
              </a:rPr>
              <a:t>-17:30</a:t>
            </a:r>
            <a:endParaRPr lang="zh-CN" altLang="en-US" sz="1800" dirty="0">
              <a:solidFill>
                <a:schemeClr val="tx1"/>
              </a:solidFill>
            </a:endParaRPr>
          </a:p>
          <a:p>
            <a:pPr marL="0" indent="0">
              <a:lnSpc>
                <a:spcPct val="150000"/>
              </a:lnSpc>
              <a:spcBef>
                <a:spcPts val="0"/>
              </a:spcBef>
              <a:buNone/>
            </a:pPr>
            <a:r>
              <a:rPr lang="zh-CN" altLang="en-US" sz="1200" dirty="0"/>
              <a:t>     境内外币清算处理中心对清算结果进行试算平衡；将试算平衡后的</a:t>
            </a:r>
            <a:r>
              <a:rPr lang="zh-CN" altLang="en-US" sz="1200" dirty="0" smtClean="0"/>
              <a:t>清算结果</a:t>
            </a:r>
            <a:r>
              <a:rPr lang="zh-CN" altLang="en-US" sz="1200" dirty="0"/>
              <a:t>提交相关币种的代理结算银行</a:t>
            </a:r>
            <a:r>
              <a:rPr lang="zh-CN" altLang="en-US" sz="1200" dirty="0" smtClean="0"/>
              <a:t>；</a:t>
            </a:r>
            <a:endParaRPr lang="en-US" altLang="zh-CN" sz="1200" dirty="0" smtClean="0"/>
          </a:p>
          <a:p>
            <a:pPr marL="0" indent="0">
              <a:lnSpc>
                <a:spcPct val="150000"/>
              </a:lnSpc>
              <a:spcBef>
                <a:spcPts val="0"/>
              </a:spcBef>
              <a:buNone/>
            </a:pPr>
            <a:r>
              <a:rPr lang="en-US" altLang="zh-CN" sz="1200" dirty="0"/>
              <a:t> </a:t>
            </a:r>
            <a:r>
              <a:rPr lang="en-US" altLang="zh-CN" sz="1200" dirty="0" smtClean="0"/>
              <a:t>    </a:t>
            </a:r>
            <a:r>
              <a:rPr lang="zh-CN" altLang="en-US" sz="1200" dirty="0" smtClean="0"/>
              <a:t>分</a:t>
            </a:r>
            <a:r>
              <a:rPr lang="zh-CN" altLang="en-US" sz="1200" dirty="0"/>
              <a:t>币种账务核对 ；可用额度归零。</a:t>
            </a:r>
            <a:endParaRPr lang="zh-CN" altLang="en-US" sz="1200" dirty="0"/>
          </a:p>
        </p:txBody>
      </p:sp>
      <p:graphicFrame>
        <p:nvGraphicFramePr>
          <p:cNvPr id="3" name="对象 2"/>
          <p:cNvGraphicFramePr>
            <a:graphicFrameLocks noChangeAspect="1"/>
          </p:cNvGraphicFramePr>
          <p:nvPr/>
        </p:nvGraphicFramePr>
        <p:xfrm>
          <a:off x="5724128" y="1923678"/>
          <a:ext cx="2870555" cy="2142238"/>
        </p:xfrm>
        <a:graphic>
          <a:graphicData uri="http://schemas.openxmlformats.org/presentationml/2006/ole">
            <mc:AlternateContent xmlns:mc="http://schemas.openxmlformats.org/markup-compatibility/2006">
              <mc:Choice xmlns:v="urn:schemas-microsoft-com:vml" Requires="v">
                <p:oleObj spid="_x0000_s4107" name="Visio" r:id="rId1" imgW="7721600" imgH="5765800" progId="Visio.Drawing.11">
                  <p:embed/>
                </p:oleObj>
              </mc:Choice>
              <mc:Fallback>
                <p:oleObj name="Visio" r:id="rId1" imgW="7721600" imgH="5765800" progId="Visio.Drawing.11">
                  <p:embed/>
                  <p:pic>
                    <p:nvPicPr>
                      <p:cNvPr id="0" name="图片 4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923678"/>
                        <a:ext cx="2870555" cy="2142238"/>
                      </a:xfrm>
                      <a:prstGeom prst="rect">
                        <a:avLst/>
                      </a:prstGeom>
                      <a:noFill/>
                      <a:ln>
                        <a:noFill/>
                      </a:ln>
                    </p:spPr>
                  </p:pic>
                </p:oleObj>
              </mc:Fallback>
            </mc:AlternateContent>
          </a:graphicData>
        </a:graphic>
      </p:graphicFrame>
      <p:sp>
        <p:nvSpPr>
          <p:cNvPr id="5" name="Rectangle 2"/>
          <p:cNvSpPr txBox="1">
            <a:spLocks noChangeArrowheads="1"/>
          </p:cNvSpPr>
          <p:nvPr/>
        </p:nvSpPr>
        <p:spPr bwMode="auto">
          <a:xfrm>
            <a:off x="510331" y="195486"/>
            <a:ext cx="4806534"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defTabSz="685800" eaLnBrk="0" fontAlgn="base" hangingPunct="0">
              <a:lnSpc>
                <a:spcPts val="3150"/>
              </a:lnSpc>
              <a:spcBef>
                <a:spcPct val="0"/>
              </a:spcBef>
              <a:spcAft>
                <a:spcPct val="0"/>
              </a:spcAft>
              <a:defRPr/>
            </a:pPr>
            <a:r>
              <a:rPr lang="en-US" altLang="zh-CN"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CFXPS - </a:t>
            </a:r>
            <a:r>
              <a:rPr lang="zh-CN" altLang="en-US"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系统运行时序</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1203598"/>
            <a:ext cx="7776864" cy="3254737"/>
          </a:xfrm>
          <a:prstGeom prst="rect">
            <a:avLst/>
          </a:prstGeom>
        </p:spPr>
        <p:txBody>
          <a:bodyPr wrap="square">
            <a:spAutoFit/>
          </a:bodyPr>
          <a:lstStyle/>
          <a:p>
            <a:pPr>
              <a:lnSpc>
                <a:spcPct val="150000"/>
              </a:lnSpc>
            </a:pPr>
            <a:r>
              <a:rPr lang="zh-CN" altLang="en-US" dirty="0" smtClean="0">
                <a:latin typeface="微软雅黑" panose="020B0503020204020204" charset="-122"/>
                <a:ea typeface="微软雅黑" panose="020B0503020204020204" charset="-122"/>
              </a:rPr>
              <a:t>我国</a:t>
            </a:r>
            <a:r>
              <a:rPr lang="zh-CN" altLang="en-US" dirty="0">
                <a:latin typeface="微软雅黑" panose="020B0503020204020204" charset="-122"/>
                <a:ea typeface="微软雅黑" panose="020B0503020204020204" charset="-122"/>
              </a:rPr>
              <a:t>境内下列项目可以外币进行计价和结算</a:t>
            </a:r>
            <a:r>
              <a:rPr lang="zh-CN" altLang="en-US" sz="2100" dirty="0" smtClean="0">
                <a:latin typeface="微软雅黑" panose="020B0503020204020204" charset="-122"/>
                <a:ea typeface="微软雅黑" panose="020B0503020204020204" charset="-122"/>
              </a:rPr>
              <a:t>：</a:t>
            </a:r>
            <a:endParaRPr lang="en-US" altLang="zh-CN" sz="2100" dirty="0" smtClean="0">
              <a:latin typeface="微软雅黑" panose="020B0503020204020204" charset="-122"/>
              <a:ea typeface="微软雅黑" panose="020B0503020204020204" charset="-122"/>
            </a:endParaRPr>
          </a:p>
          <a:p>
            <a:pPr>
              <a:lnSpc>
                <a:spcPct val="150000"/>
              </a:lnSpc>
            </a:pPr>
            <a:endParaRPr lang="zh-CN" altLang="en-US" sz="800" dirty="0">
              <a:latin typeface="微软雅黑" panose="020B0503020204020204" charset="-122"/>
              <a:ea typeface="微软雅黑" panose="020B0503020204020204" charset="-122"/>
            </a:endParaRPr>
          </a:p>
          <a:p>
            <a:pPr>
              <a:lnSpc>
                <a:spcPct val="150000"/>
              </a:lnSpc>
            </a:pPr>
            <a:r>
              <a:rPr lang="zh-CN" altLang="en-US" sz="1350" dirty="0">
                <a:latin typeface="微软雅黑" panose="020B0503020204020204" charset="-122"/>
                <a:ea typeface="微软雅黑" panose="020B0503020204020204" charset="-122"/>
              </a:rPr>
              <a:t>一是贸易从属费、运费和保险费结算；</a:t>
            </a:r>
            <a:endParaRPr lang="zh-CN" altLang="en-US" sz="1350" dirty="0">
              <a:latin typeface="微软雅黑" panose="020B0503020204020204" charset="-122"/>
              <a:ea typeface="微软雅黑" panose="020B0503020204020204" charset="-122"/>
            </a:endParaRPr>
          </a:p>
          <a:p>
            <a:pPr>
              <a:lnSpc>
                <a:spcPct val="150000"/>
              </a:lnSpc>
            </a:pPr>
            <a:r>
              <a:rPr lang="zh-CN" altLang="en-US" sz="1350" dirty="0">
                <a:latin typeface="微软雅黑" panose="020B0503020204020204" charset="-122"/>
                <a:ea typeface="微软雅黑" panose="020B0503020204020204" charset="-122"/>
              </a:rPr>
              <a:t>二是代理进出口项下的外汇结算；</a:t>
            </a:r>
            <a:endParaRPr lang="zh-CN" altLang="en-US" sz="1350" dirty="0">
              <a:latin typeface="微软雅黑" panose="020B0503020204020204" charset="-122"/>
              <a:ea typeface="微软雅黑" panose="020B0503020204020204" charset="-122"/>
            </a:endParaRPr>
          </a:p>
          <a:p>
            <a:pPr>
              <a:lnSpc>
                <a:spcPct val="150000"/>
              </a:lnSpc>
            </a:pPr>
            <a:r>
              <a:rPr lang="zh-CN" altLang="en-US" sz="1350" dirty="0">
                <a:latin typeface="微软雅黑" panose="020B0503020204020204" charset="-122"/>
                <a:ea typeface="微软雅黑" panose="020B0503020204020204" charset="-122"/>
              </a:rPr>
              <a:t>三是外商投资企业在境内投资、增资和资本转让；</a:t>
            </a:r>
            <a:endParaRPr lang="zh-CN" altLang="en-US" sz="1350" dirty="0">
              <a:latin typeface="微软雅黑" panose="020B0503020204020204" charset="-122"/>
              <a:ea typeface="微软雅黑" panose="020B0503020204020204" charset="-122"/>
            </a:endParaRPr>
          </a:p>
          <a:p>
            <a:pPr>
              <a:lnSpc>
                <a:spcPct val="150000"/>
              </a:lnSpc>
            </a:pPr>
            <a:r>
              <a:rPr lang="zh-CN" altLang="en-US" sz="1350" dirty="0">
                <a:latin typeface="微软雅黑" panose="020B0503020204020204" charset="-122"/>
                <a:ea typeface="微软雅黑" panose="020B0503020204020204" charset="-122"/>
              </a:rPr>
              <a:t>四是利用国际贷款的国际招标项下，中标方和发标方均为境内机构时的工程款项结算；</a:t>
            </a:r>
            <a:endParaRPr lang="zh-CN" altLang="en-US" sz="1350" dirty="0">
              <a:latin typeface="微软雅黑" panose="020B0503020204020204" charset="-122"/>
              <a:ea typeface="微软雅黑" panose="020B0503020204020204" charset="-122"/>
            </a:endParaRPr>
          </a:p>
          <a:p>
            <a:pPr>
              <a:lnSpc>
                <a:spcPct val="150000"/>
              </a:lnSpc>
            </a:pPr>
            <a:r>
              <a:rPr lang="zh-CN" altLang="en-US" sz="1350" dirty="0">
                <a:latin typeface="微软雅黑" panose="020B0503020204020204" charset="-122"/>
                <a:ea typeface="微软雅黑" panose="020B0503020204020204" charset="-122"/>
              </a:rPr>
              <a:t>五是同一企业在不同银行账户之间或企业总分公司之间的资金划转；</a:t>
            </a:r>
            <a:endParaRPr lang="zh-CN" altLang="en-US" sz="1350" dirty="0">
              <a:latin typeface="微软雅黑" panose="020B0503020204020204" charset="-122"/>
              <a:ea typeface="微软雅黑" panose="020B0503020204020204" charset="-122"/>
            </a:endParaRPr>
          </a:p>
          <a:p>
            <a:pPr>
              <a:lnSpc>
                <a:spcPct val="150000"/>
              </a:lnSpc>
            </a:pPr>
            <a:r>
              <a:rPr lang="zh-CN" altLang="en-US" sz="1350" dirty="0">
                <a:latin typeface="微软雅黑" panose="020B0503020204020204" charset="-122"/>
                <a:ea typeface="微软雅黑" panose="020B0503020204020204" charset="-122"/>
              </a:rPr>
              <a:t>六是企业的营运账户与其外汇贷款借还、外汇融资租赁租金支付、结售汇不在同一银行的资金调拨；</a:t>
            </a:r>
            <a:endParaRPr lang="zh-CN" altLang="en-US" sz="1350" dirty="0">
              <a:latin typeface="微软雅黑" panose="020B0503020204020204" charset="-122"/>
              <a:ea typeface="微软雅黑" panose="020B0503020204020204" charset="-122"/>
            </a:endParaRPr>
          </a:p>
          <a:p>
            <a:pPr>
              <a:lnSpc>
                <a:spcPct val="150000"/>
              </a:lnSpc>
            </a:pPr>
            <a:r>
              <a:rPr lang="zh-CN" altLang="en-US" sz="1350" dirty="0">
                <a:latin typeface="微软雅黑" panose="020B0503020204020204" charset="-122"/>
                <a:ea typeface="微软雅黑" panose="020B0503020204020204" charset="-122"/>
              </a:rPr>
              <a:t>七是银行之间的头寸拆借、资金调拨；</a:t>
            </a:r>
            <a:endParaRPr lang="zh-CN" altLang="en-US" sz="1350" dirty="0">
              <a:latin typeface="微软雅黑" panose="020B0503020204020204" charset="-122"/>
              <a:ea typeface="微软雅黑" panose="020B0503020204020204" charset="-122"/>
            </a:endParaRPr>
          </a:p>
          <a:p>
            <a:pPr>
              <a:lnSpc>
                <a:spcPct val="150000"/>
              </a:lnSpc>
            </a:pPr>
            <a:r>
              <a:rPr lang="zh-CN" altLang="en-US" sz="1350" dirty="0">
                <a:latin typeface="微软雅黑" panose="020B0503020204020204" charset="-122"/>
                <a:ea typeface="微软雅黑" panose="020B0503020204020204" charset="-122"/>
              </a:rPr>
              <a:t>八是外汇交易市场的外汇交易、</a:t>
            </a:r>
            <a:r>
              <a:rPr lang="en-US" altLang="zh-CN" sz="1350" dirty="0">
                <a:latin typeface="微软雅黑" panose="020B0503020204020204" charset="-122"/>
                <a:ea typeface="微软雅黑" panose="020B0503020204020204" charset="-122"/>
              </a:rPr>
              <a:t>B</a:t>
            </a:r>
            <a:r>
              <a:rPr lang="zh-CN" altLang="en-US" sz="1350" dirty="0">
                <a:latin typeface="微软雅黑" panose="020B0503020204020204" charset="-122"/>
                <a:ea typeface="微软雅黑" panose="020B0503020204020204" charset="-122"/>
              </a:rPr>
              <a:t>股市场的股票交易和外币债券市场的交易。 </a:t>
            </a:r>
            <a:endParaRPr lang="zh-CN" altLang="en-US" sz="1350" dirty="0">
              <a:latin typeface="微软雅黑" panose="020B0503020204020204" charset="-122"/>
              <a:ea typeface="微软雅黑" panose="020B0503020204020204" charset="-122"/>
            </a:endParaRPr>
          </a:p>
        </p:txBody>
      </p:sp>
      <p:sp>
        <p:nvSpPr>
          <p:cNvPr id="6" name="Rectangle 2"/>
          <p:cNvSpPr txBox="1">
            <a:spLocks noChangeArrowheads="1"/>
          </p:cNvSpPr>
          <p:nvPr/>
        </p:nvSpPr>
        <p:spPr bwMode="auto">
          <a:xfrm>
            <a:off x="510331" y="195486"/>
            <a:ext cx="4806534"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defTabSz="685800" eaLnBrk="0" fontAlgn="base" hangingPunct="0">
              <a:lnSpc>
                <a:spcPts val="3150"/>
              </a:lnSpc>
              <a:spcBef>
                <a:spcPct val="0"/>
              </a:spcBef>
              <a:spcAft>
                <a:spcPct val="0"/>
              </a:spcAft>
              <a:defRPr/>
            </a:pPr>
            <a:r>
              <a:rPr lang="en-US" altLang="zh-CN"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CFXPS – </a:t>
            </a:r>
            <a:r>
              <a:rPr lang="zh-CN" altLang="en-US"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境内外币业务项目</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62050"/>
    </mc:Choice>
    <mc:Fallback>
      <p:transition spd="slow" advTm="6205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414364" y="1485910"/>
            <a:ext cx="3357563" cy="2366033"/>
          </a:xfrm>
          <a:prstGeom prst="rect">
            <a:avLst/>
          </a:prstGeom>
          <a:noFill/>
        </p:spPr>
        <p:txBody>
          <a:bodyPr wrap="square" lIns="68517" tIns="34283" rIns="68517" bIns="34283" rtlCol="0">
            <a:spAutoFit/>
          </a:bodyPr>
          <a:lstStyle/>
          <a:p>
            <a:pPr algn="ctr" defTabSz="685165"/>
            <a:r>
              <a:rPr lang="en-US" altLang="zh-CN" sz="14900" b="1" dirty="0">
                <a:solidFill>
                  <a:schemeClr val="bg1"/>
                </a:solidFill>
                <a:latin typeface="微软雅黑" panose="020B0503020204020204" charset="-122"/>
                <a:ea typeface="微软雅黑" panose="020B0503020204020204" charset="-122"/>
              </a:rPr>
              <a:t>5</a:t>
            </a:r>
            <a:endParaRPr lang="zh-CN" altLang="en-US" sz="14900" b="1" dirty="0">
              <a:solidFill>
                <a:schemeClr val="bg1"/>
              </a:solidFill>
              <a:latin typeface="微软雅黑" panose="020B0503020204020204" charset="-122"/>
              <a:ea typeface="微软雅黑" panose="020B0503020204020204" charset="-122"/>
            </a:endParaRPr>
          </a:p>
        </p:txBody>
      </p:sp>
      <p:sp>
        <p:nvSpPr>
          <p:cNvPr id="4" name="矩形 3"/>
          <p:cNvSpPr/>
          <p:nvPr/>
        </p:nvSpPr>
        <p:spPr bwMode="auto">
          <a:xfrm>
            <a:off x="2986560" y="2428950"/>
            <a:ext cx="4393752" cy="479952"/>
          </a:xfrm>
          <a:prstGeom prst="rect">
            <a:avLst/>
          </a:prstGeom>
          <a:noFill/>
          <a:ln w="6350" cap="flat" cmpd="sng" algn="ctr">
            <a:solidFill>
              <a:srgbClr val="FFFFFF">
                <a:alpha val="20000"/>
              </a:srgbClr>
            </a:solidFill>
            <a:prstDash val="solid"/>
            <a:miter lim="800000"/>
          </a:ln>
          <a:effectLst/>
        </p:spPr>
        <p:txBody>
          <a:bodyPr wrap="square" lIns="53958" tIns="24295" rIns="53958" bIns="24295" rtlCol="0" anchor="t">
            <a:spAutoFit/>
          </a:bodyPr>
          <a:lstStyle/>
          <a:p>
            <a:pPr defTabSz="685165">
              <a:defRPr/>
            </a:pPr>
            <a:r>
              <a:rPr lang="zh-CN" altLang="en-US" sz="2800" b="1" cap="small" dirty="0">
                <a:solidFill>
                  <a:prstClr val="white"/>
                </a:solidFill>
                <a:latin typeface="微软雅黑" panose="020B0503020204020204" charset="-122"/>
                <a:ea typeface="微软雅黑" panose="020B0503020204020204" charset="-122"/>
              </a:rPr>
              <a:t>银行支付</a:t>
            </a:r>
            <a:r>
              <a:rPr lang="zh-CN" altLang="en-US" sz="2800" b="1" cap="small" dirty="0" smtClean="0">
                <a:solidFill>
                  <a:prstClr val="white"/>
                </a:solidFill>
                <a:latin typeface="微软雅黑" panose="020B0503020204020204" charset="-122"/>
                <a:ea typeface="微软雅黑" panose="020B0503020204020204" charset="-122"/>
              </a:rPr>
              <a:t>系统的接入建设</a:t>
            </a:r>
            <a:endParaRPr lang="en-US" altLang="zh-CN" sz="3200" b="1" kern="0" cap="small" dirty="0">
              <a:solidFill>
                <a:srgbClr val="F59F14"/>
              </a:solidFill>
              <a:latin typeface="微软雅黑" panose="020B0503020204020204" charset="-122"/>
              <a:ea typeface="微软雅黑" panose="020B0503020204020204" charset="-122"/>
            </a:endParaRPr>
          </a:p>
        </p:txBody>
      </p:sp>
      <p:sp>
        <p:nvSpPr>
          <p:cNvPr id="5" name="直接连接符 6"/>
          <p:cNvSpPr>
            <a:spLocks noChangeShapeType="1"/>
          </p:cNvSpPr>
          <p:nvPr/>
        </p:nvSpPr>
        <p:spPr bwMode="auto">
          <a:xfrm>
            <a:off x="2986560" y="3435848"/>
            <a:ext cx="4249738" cy="1587"/>
          </a:xfrm>
          <a:prstGeom prst="line">
            <a:avLst/>
          </a:prstGeom>
          <a:noFill/>
          <a:ln w="9525">
            <a:solidFill>
              <a:srgbClr val="FFFFFF"/>
            </a:solidFill>
            <a:prstDash val="sysDot"/>
            <a:round/>
          </a:ln>
          <a:extLst>
            <a:ext uri="{909E8E84-426E-40DD-AFC4-6F175D3DCCD1}">
              <a14:hiddenFill xmlns:a14="http://schemas.microsoft.com/office/drawing/2010/main">
                <a:noFill/>
              </a14:hiddenFill>
            </a:ext>
          </a:extLst>
        </p:spPr>
        <p:txBody>
          <a:bodyPr lIns="91428" tIns="45714" rIns="91428" bIns="45714"/>
          <a:lstStyle/>
          <a:p>
            <a:pPr fontAlgn="base">
              <a:spcBef>
                <a:spcPct val="0"/>
              </a:spcBef>
              <a:spcAft>
                <a:spcPct val="0"/>
              </a:spcAft>
              <a:buFont typeface="Arial" panose="020B0604020202020204" pitchFamily="34" charset="0"/>
              <a:buNone/>
              <a:defRPr/>
            </a:pPr>
            <a:endParaRPr lang="zh-CN" altLang="en-US" kern="0">
              <a:solidFill>
                <a:srgbClr val="000000"/>
              </a:solidFill>
              <a:latin typeface="Arial" panose="020B0604020202020204" pitchFamily="34" charset="0"/>
            </a:endParaRPr>
          </a:p>
        </p:txBody>
      </p:sp>
      <p:sp>
        <p:nvSpPr>
          <p:cNvPr id="6" name="直接连接符 7"/>
          <p:cNvSpPr>
            <a:spLocks noChangeShapeType="1"/>
          </p:cNvSpPr>
          <p:nvPr/>
        </p:nvSpPr>
        <p:spPr bwMode="auto">
          <a:xfrm>
            <a:off x="2986560" y="1819275"/>
            <a:ext cx="4249738" cy="1588"/>
          </a:xfrm>
          <a:prstGeom prst="line">
            <a:avLst/>
          </a:prstGeom>
          <a:noFill/>
          <a:ln w="9525">
            <a:solidFill>
              <a:srgbClr val="FFFFFF"/>
            </a:solidFill>
            <a:prstDash val="sysDot"/>
            <a:round/>
          </a:ln>
          <a:extLst>
            <a:ext uri="{909E8E84-426E-40DD-AFC4-6F175D3DCCD1}">
              <a14:hiddenFill xmlns:a14="http://schemas.microsoft.com/office/drawing/2010/main">
                <a:noFill/>
              </a14:hiddenFill>
            </a:ext>
          </a:extLst>
        </p:spPr>
        <p:txBody>
          <a:bodyPr lIns="91428" tIns="45714" rIns="91428" bIns="45714"/>
          <a:lstStyle/>
          <a:p>
            <a:pPr fontAlgn="base">
              <a:spcBef>
                <a:spcPct val="0"/>
              </a:spcBef>
              <a:spcAft>
                <a:spcPct val="0"/>
              </a:spcAft>
              <a:buFont typeface="Arial" panose="020B0604020202020204" pitchFamily="34" charset="0"/>
              <a:buNone/>
              <a:defRPr/>
            </a:pPr>
            <a:endParaRPr lang="zh-CN" altLang="en-US" kern="0">
              <a:solidFill>
                <a:srgbClr val="000000"/>
              </a:solidFill>
              <a:latin typeface="Arial" panose="020B0604020202020204" pitchFamily="34" charset="0"/>
            </a:endParaRPr>
          </a:p>
        </p:txBody>
      </p:sp>
      <p:sp>
        <p:nvSpPr>
          <p:cNvPr id="7" name="TextBox 3"/>
          <p:cNvSpPr txBox="1">
            <a:spLocks noChangeArrowheads="1"/>
          </p:cNvSpPr>
          <p:nvPr/>
        </p:nvSpPr>
        <p:spPr bwMode="auto">
          <a:xfrm>
            <a:off x="287344" y="4659987"/>
            <a:ext cx="8569325" cy="3116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fontAlgn="base" hangingPunct="1">
              <a:spcBef>
                <a:spcPct val="0"/>
              </a:spcBef>
              <a:spcAft>
                <a:spcPct val="0"/>
              </a:spcAft>
              <a:buFont typeface="Arial" panose="020B0604020202020204" pitchFamily="34" charset="0"/>
              <a:buNone/>
            </a:pPr>
            <a:r>
              <a:rPr lang="zh-CN" altLang="en-US" sz="1400" dirty="0">
                <a:solidFill>
                  <a:srgbClr val="FFFFFF"/>
                </a:solidFill>
                <a:latin typeface="微软雅黑" panose="020B0503020204020204" charset="-122"/>
                <a:ea typeface="微软雅黑" panose="020B0503020204020204" charset="-122"/>
              </a:rPr>
              <a:t>  </a:t>
            </a:r>
            <a:endParaRPr lang="en-US" altLang="zh-CN" sz="1400" dirty="0">
              <a:solidFill>
                <a:srgbClr val="FFFFFF"/>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p:cBhvr>
                                        <p:cTn id="10" dur="750"/>
                                        <p:tgtEl>
                                          <p:spTgt spid="5"/>
                                        </p:tgtEl>
                                      </p:cBhvr>
                                    </p:animEffec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righ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1"/>
          <p:cNvSpPr txBox="1">
            <a:spLocks noGrp="1"/>
          </p:cNvSpPr>
          <p:nvPr>
            <p:ph type="title"/>
          </p:nvPr>
        </p:nvSpPr>
        <p:spPr>
          <a:xfrm>
            <a:off x="539552" y="267494"/>
            <a:ext cx="6840760" cy="328613"/>
          </a:xfrm>
          <a:prstGeom prst="rect">
            <a:avLst/>
          </a:prstGeom>
        </p:spPr>
        <p:txBody>
          <a:bodyPr>
            <a:noAutofit/>
          </a:bodyPr>
          <a:lstStyle/>
          <a:p>
            <a:r>
              <a:rPr lang="zh-CN" altLang="en-US" sz="2400" dirty="0" smtClean="0"/>
              <a:t>国内支付清算系统的发展历程</a:t>
            </a:r>
            <a:endParaRPr sz="2400" dirty="0"/>
          </a:p>
        </p:txBody>
      </p:sp>
      <p:sp>
        <p:nvSpPr>
          <p:cNvPr id="3" name="Text Box 59"/>
          <p:cNvSpPr txBox="1">
            <a:spLocks noChangeArrowheads="1"/>
          </p:cNvSpPr>
          <p:nvPr/>
        </p:nvSpPr>
        <p:spPr bwMode="auto">
          <a:xfrm>
            <a:off x="5295986" y="2563962"/>
            <a:ext cx="17235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sz="1200" i="0" dirty="0">
                <a:latin typeface="微软雅黑" panose="020B0503020204020204" charset="-122"/>
                <a:ea typeface="微软雅黑" panose="020B0503020204020204" charset="-122"/>
              </a:rPr>
              <a:t>上海</a:t>
            </a:r>
            <a:r>
              <a:rPr lang="zh-CN" altLang="en-US" sz="1200" i="0" dirty="0" smtClean="0">
                <a:latin typeface="微软雅黑" panose="020B0503020204020204" charset="-122"/>
                <a:ea typeface="微软雅黑" panose="020B0503020204020204" charset="-122"/>
              </a:rPr>
              <a:t>同城综合支付系统</a:t>
            </a:r>
            <a:endParaRPr lang="zh-CN" altLang="en-US" sz="1200" i="0" dirty="0">
              <a:ea typeface="微软雅黑" panose="020B0503020204020204" charset="-122"/>
            </a:endParaRPr>
          </a:p>
        </p:txBody>
      </p:sp>
      <p:sp>
        <p:nvSpPr>
          <p:cNvPr id="4" name="Rectangle 3"/>
          <p:cNvSpPr>
            <a:spLocks noChangeArrowheads="1"/>
          </p:cNvSpPr>
          <p:nvPr/>
        </p:nvSpPr>
        <p:spPr bwMode="auto">
          <a:xfrm rot="5400000">
            <a:off x="1798388" y="2733203"/>
            <a:ext cx="4305647" cy="109539"/>
          </a:xfrm>
          <a:prstGeom prst="rect">
            <a:avLst/>
          </a:prstGeom>
          <a:gradFill rotWithShape="1">
            <a:gsLst>
              <a:gs pos="0">
                <a:srgbClr val="969696"/>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zh-CN" sz="1350" noProof="1">
              <a:ea typeface="MS PGothic" panose="020B0600070205080204" pitchFamily="34" charset="-128"/>
            </a:endParaRPr>
          </a:p>
        </p:txBody>
      </p:sp>
      <p:sp>
        <p:nvSpPr>
          <p:cNvPr id="5" name="Pentagon 12"/>
          <p:cNvSpPr>
            <a:spLocks noChangeArrowheads="1"/>
          </p:cNvSpPr>
          <p:nvPr/>
        </p:nvSpPr>
        <p:spPr bwMode="auto">
          <a:xfrm rot="5400000">
            <a:off x="4093380" y="1476917"/>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2006</a:t>
            </a:r>
            <a:endParaRPr lang="zh-CN" altLang="en-US" sz="1350" b="1" noProof="1">
              <a:ea typeface="MS PGothic" panose="020B0600070205080204" pitchFamily="34" charset="-128"/>
              <a:cs typeface="Arial" panose="020B0604020202020204" pitchFamily="34" charset="0"/>
            </a:endParaRPr>
          </a:p>
        </p:txBody>
      </p:sp>
      <p:sp>
        <p:nvSpPr>
          <p:cNvPr id="6" name="Pentagon 12"/>
          <p:cNvSpPr>
            <a:spLocks noChangeArrowheads="1"/>
          </p:cNvSpPr>
          <p:nvPr/>
        </p:nvSpPr>
        <p:spPr bwMode="auto">
          <a:xfrm rot="5400000">
            <a:off x="4093380" y="1800953"/>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2007</a:t>
            </a:r>
            <a:endParaRPr lang="zh-CN" altLang="en-US" sz="1350" b="1" noProof="1">
              <a:ea typeface="MS PGothic" panose="020B0600070205080204" pitchFamily="34" charset="-128"/>
              <a:cs typeface="Arial" panose="020B0604020202020204" pitchFamily="34" charset="0"/>
            </a:endParaRPr>
          </a:p>
        </p:txBody>
      </p:sp>
      <p:sp>
        <p:nvSpPr>
          <p:cNvPr id="7" name="Pentagon 12"/>
          <p:cNvSpPr>
            <a:spLocks noChangeArrowheads="1"/>
          </p:cNvSpPr>
          <p:nvPr/>
        </p:nvSpPr>
        <p:spPr bwMode="auto">
          <a:xfrm rot="5400000">
            <a:off x="4093380" y="2124989"/>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2008</a:t>
            </a:r>
            <a:endParaRPr lang="zh-CN" altLang="en-US" sz="1350" b="1" noProof="1">
              <a:ea typeface="MS PGothic" panose="020B0600070205080204" pitchFamily="34" charset="-128"/>
              <a:cs typeface="Arial" panose="020B0604020202020204" pitchFamily="34" charset="0"/>
            </a:endParaRPr>
          </a:p>
        </p:txBody>
      </p:sp>
      <p:sp>
        <p:nvSpPr>
          <p:cNvPr id="8" name="Pentagon 12"/>
          <p:cNvSpPr>
            <a:spLocks noChangeArrowheads="1"/>
          </p:cNvSpPr>
          <p:nvPr/>
        </p:nvSpPr>
        <p:spPr bwMode="auto">
          <a:xfrm rot="5400000">
            <a:off x="4093380" y="2449025"/>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2009</a:t>
            </a:r>
            <a:endParaRPr lang="zh-CN" altLang="en-US" sz="1350" b="1" noProof="1">
              <a:ea typeface="MS PGothic" panose="020B0600070205080204" pitchFamily="34" charset="-128"/>
              <a:cs typeface="Arial" panose="020B0604020202020204" pitchFamily="34" charset="0"/>
            </a:endParaRPr>
          </a:p>
        </p:txBody>
      </p:sp>
      <p:sp>
        <p:nvSpPr>
          <p:cNvPr id="9" name="Pentagon 12"/>
          <p:cNvSpPr>
            <a:spLocks noChangeArrowheads="1"/>
          </p:cNvSpPr>
          <p:nvPr/>
        </p:nvSpPr>
        <p:spPr bwMode="auto">
          <a:xfrm rot="5400000">
            <a:off x="4093380" y="2773061"/>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2010</a:t>
            </a:r>
            <a:endParaRPr lang="zh-CN" altLang="en-US" sz="1350" b="1" noProof="1">
              <a:ea typeface="MS PGothic" panose="020B0600070205080204" pitchFamily="34" charset="-128"/>
              <a:cs typeface="Arial" panose="020B0604020202020204" pitchFamily="34" charset="0"/>
            </a:endParaRPr>
          </a:p>
        </p:txBody>
      </p:sp>
      <p:sp>
        <p:nvSpPr>
          <p:cNvPr id="10" name="Pentagon 12"/>
          <p:cNvSpPr>
            <a:spLocks noChangeArrowheads="1"/>
          </p:cNvSpPr>
          <p:nvPr/>
        </p:nvSpPr>
        <p:spPr bwMode="auto">
          <a:xfrm rot="5400000">
            <a:off x="4063375" y="4684319"/>
            <a:ext cx="405000" cy="540000"/>
          </a:xfrm>
          <a:prstGeom prst="homePlate">
            <a:avLst>
              <a:gd name="adj" fmla="val 41985"/>
            </a:avLst>
          </a:prstGeom>
          <a:gradFill rotWithShape="1">
            <a:gsLst>
              <a:gs pos="0">
                <a:srgbClr val="242424"/>
              </a:gs>
              <a:gs pos="50000">
                <a:srgbClr val="000000"/>
              </a:gs>
              <a:gs pos="100000">
                <a:srgbClr val="242424"/>
              </a:gs>
            </a:gsLst>
            <a:lin ang="5400000" scaled="1"/>
          </a:gradFill>
          <a:ln w="25400">
            <a:noFill/>
            <a:miter lim="800000"/>
          </a:ln>
        </p:spPr>
        <p:txBody>
          <a:bodyPr vert="vert270" anchor="ctr"/>
          <a:lstStyle/>
          <a:p>
            <a:pPr indent="-257175" eaLnBrk="0">
              <a:defRPr/>
            </a:pPr>
            <a:r>
              <a:rPr lang="zh-CN" altLang="en-US" sz="1350" b="1" noProof="1">
                <a:solidFill>
                  <a:srgbClr val="FFFFFF"/>
                </a:solidFill>
                <a:latin typeface="微软雅黑" panose="020B0503020204020204" charset="-122"/>
                <a:ea typeface="微软雅黑" panose="020B0503020204020204" charset="-122"/>
                <a:cs typeface="Arial" panose="020B0604020202020204" pitchFamily="34" charset="0"/>
              </a:rPr>
              <a:t>至今</a:t>
            </a:r>
            <a:endParaRPr lang="zh-CN" altLang="en-US" sz="1350" b="1" noProof="1">
              <a:solidFill>
                <a:srgbClr val="FFFFFF"/>
              </a:solidFill>
              <a:latin typeface="微软雅黑" panose="020B0503020204020204" charset="-122"/>
              <a:ea typeface="微软雅黑" panose="020B0503020204020204" charset="-122"/>
              <a:cs typeface="Arial" panose="020B0604020202020204" pitchFamily="34" charset="0"/>
            </a:endParaRPr>
          </a:p>
        </p:txBody>
      </p:sp>
      <p:sp>
        <p:nvSpPr>
          <p:cNvPr id="11" name="Pentagon 12"/>
          <p:cNvSpPr>
            <a:spLocks noChangeArrowheads="1"/>
          </p:cNvSpPr>
          <p:nvPr/>
        </p:nvSpPr>
        <p:spPr bwMode="auto">
          <a:xfrm rot="5400000">
            <a:off x="4093380" y="1152881"/>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2005</a:t>
            </a:r>
            <a:endParaRPr lang="zh-CN" altLang="en-US" sz="1350" b="1" noProof="1">
              <a:ea typeface="MS PGothic" panose="020B0600070205080204" pitchFamily="34" charset="-128"/>
              <a:cs typeface="Arial" panose="020B0604020202020204" pitchFamily="34" charset="0"/>
            </a:endParaRPr>
          </a:p>
        </p:txBody>
      </p:sp>
      <p:sp>
        <p:nvSpPr>
          <p:cNvPr id="12" name="Line 45"/>
          <p:cNvSpPr>
            <a:spLocks noChangeShapeType="1"/>
          </p:cNvSpPr>
          <p:nvPr/>
        </p:nvSpPr>
        <p:spPr bwMode="auto">
          <a:xfrm rot="5400000">
            <a:off x="4198862" y="2992586"/>
            <a:ext cx="0" cy="404813"/>
          </a:xfrm>
          <a:prstGeom prst="line">
            <a:avLst/>
          </a:prstGeom>
          <a:noFill/>
          <a:ln w="12700">
            <a:solidFill>
              <a:srgbClr val="808080"/>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13" name="Pentagon 12"/>
          <p:cNvSpPr>
            <a:spLocks noChangeArrowheads="1"/>
          </p:cNvSpPr>
          <p:nvPr/>
        </p:nvSpPr>
        <p:spPr bwMode="auto">
          <a:xfrm rot="5400000">
            <a:off x="4093440" y="828845"/>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2004</a:t>
            </a:r>
            <a:endParaRPr lang="zh-CN" altLang="en-US" sz="1350" b="1" noProof="1">
              <a:ea typeface="MS PGothic" panose="020B0600070205080204" pitchFamily="34" charset="-128"/>
              <a:cs typeface="Arial" panose="020B0604020202020204" pitchFamily="34" charset="0"/>
            </a:endParaRPr>
          </a:p>
        </p:txBody>
      </p:sp>
      <p:sp>
        <p:nvSpPr>
          <p:cNvPr id="14" name="Pentagon 12"/>
          <p:cNvSpPr>
            <a:spLocks noChangeArrowheads="1"/>
          </p:cNvSpPr>
          <p:nvPr/>
        </p:nvSpPr>
        <p:spPr bwMode="auto">
          <a:xfrm rot="5400000">
            <a:off x="4093440" y="504809"/>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2003</a:t>
            </a:r>
            <a:endParaRPr lang="zh-CN" altLang="en-US" sz="1350" b="1" noProof="1">
              <a:ea typeface="MS PGothic" panose="020B0600070205080204" pitchFamily="34" charset="-128"/>
              <a:cs typeface="Arial" panose="020B0604020202020204" pitchFamily="34" charset="0"/>
            </a:endParaRPr>
          </a:p>
        </p:txBody>
      </p:sp>
      <p:sp>
        <p:nvSpPr>
          <p:cNvPr id="15" name="Text Box 56"/>
          <p:cNvSpPr txBox="1">
            <a:spLocks noChangeArrowheads="1"/>
          </p:cNvSpPr>
          <p:nvPr/>
        </p:nvSpPr>
        <p:spPr bwMode="auto">
          <a:xfrm>
            <a:off x="5238277" y="1250702"/>
            <a:ext cx="1162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sz="1200" i="0" dirty="0">
                <a:latin typeface="微软雅黑" panose="020B0503020204020204" charset="-122"/>
                <a:ea typeface="微软雅黑" panose="020B0503020204020204" charset="-122"/>
              </a:rPr>
              <a:t>小额支付系统</a:t>
            </a:r>
            <a:endParaRPr lang="zh-CN" altLang="en-US" sz="1200" i="0" dirty="0">
              <a:ea typeface="微软雅黑" panose="020B0503020204020204" charset="-122"/>
            </a:endParaRPr>
          </a:p>
        </p:txBody>
      </p:sp>
      <p:sp>
        <p:nvSpPr>
          <p:cNvPr id="16" name="Text Box 56"/>
          <p:cNvSpPr txBox="1">
            <a:spLocks noChangeArrowheads="1"/>
          </p:cNvSpPr>
          <p:nvPr/>
        </p:nvSpPr>
        <p:spPr bwMode="auto">
          <a:xfrm>
            <a:off x="5224154" y="784905"/>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sz="1200" i="0" dirty="0">
                <a:latin typeface="微软雅黑" panose="020B0503020204020204" charset="-122"/>
                <a:ea typeface="微软雅黑" panose="020B0503020204020204" charset="-122"/>
              </a:rPr>
              <a:t>大额支付系统</a:t>
            </a:r>
            <a:endParaRPr lang="zh-CN" altLang="en-US" sz="1200" i="0" dirty="0">
              <a:ea typeface="微软雅黑" panose="020B0503020204020204" charset="-122"/>
            </a:endParaRPr>
          </a:p>
        </p:txBody>
      </p:sp>
      <p:sp>
        <p:nvSpPr>
          <p:cNvPr id="17" name="Line 63"/>
          <p:cNvSpPr>
            <a:spLocks noChangeShapeType="1"/>
          </p:cNvSpPr>
          <p:nvPr/>
        </p:nvSpPr>
        <p:spPr bwMode="auto">
          <a:xfrm>
            <a:off x="4535809" y="845889"/>
            <a:ext cx="702469" cy="0"/>
          </a:xfrm>
          <a:prstGeom prst="line">
            <a:avLst/>
          </a:prstGeom>
          <a:noFill/>
          <a:ln w="9525">
            <a:solidFill>
              <a:srgbClr val="DDDDDD"/>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18" name="Text Box 56"/>
          <p:cNvSpPr txBox="1">
            <a:spLocks noChangeArrowheads="1"/>
          </p:cNvSpPr>
          <p:nvPr/>
        </p:nvSpPr>
        <p:spPr bwMode="auto">
          <a:xfrm>
            <a:off x="1570438" y="1574553"/>
            <a:ext cx="1723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r"/>
            <a:r>
              <a:rPr lang="zh-CN" altLang="en-US" sz="1200" i="0" dirty="0">
                <a:latin typeface="微软雅黑" panose="020B0503020204020204" charset="-122"/>
                <a:ea typeface="微软雅黑" panose="020B0503020204020204" charset="-122"/>
              </a:rPr>
              <a:t>全国支票影像截留系统</a:t>
            </a:r>
            <a:endParaRPr lang="zh-CN" altLang="en-US" sz="1200" i="0" dirty="0">
              <a:ea typeface="微软雅黑" panose="020B0503020204020204" charset="-122"/>
            </a:endParaRPr>
          </a:p>
        </p:txBody>
      </p:sp>
      <p:sp>
        <p:nvSpPr>
          <p:cNvPr id="19" name="Text Box 56"/>
          <p:cNvSpPr txBox="1">
            <a:spLocks noChangeArrowheads="1"/>
          </p:cNvSpPr>
          <p:nvPr/>
        </p:nvSpPr>
        <p:spPr bwMode="auto">
          <a:xfrm>
            <a:off x="809153" y="2913609"/>
            <a:ext cx="24848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r"/>
            <a:r>
              <a:rPr lang="zh-CN" altLang="en-US" sz="1200" i="0" dirty="0" smtClean="0">
                <a:latin typeface="微软雅黑" panose="020B0503020204020204" charset="-122"/>
                <a:ea typeface="微软雅黑" panose="020B0503020204020204" charset="-122"/>
              </a:rPr>
              <a:t>网上支付跨行清算系统</a:t>
            </a:r>
            <a:endParaRPr lang="en-US" altLang="zh-CN" sz="1200" i="0" dirty="0">
              <a:latin typeface="微软雅黑" panose="020B0503020204020204" charset="-122"/>
              <a:ea typeface="微软雅黑" panose="020B0503020204020204" charset="-122"/>
            </a:endParaRPr>
          </a:p>
        </p:txBody>
      </p:sp>
      <p:sp>
        <p:nvSpPr>
          <p:cNvPr id="20" name="Text Box 56"/>
          <p:cNvSpPr txBox="1">
            <a:spLocks noChangeArrowheads="1"/>
          </p:cNvSpPr>
          <p:nvPr/>
        </p:nvSpPr>
        <p:spPr bwMode="auto">
          <a:xfrm>
            <a:off x="971599" y="2237730"/>
            <a:ext cx="2322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r"/>
            <a:r>
              <a:rPr lang="zh-CN" altLang="en-US" sz="1200" i="0" dirty="0" smtClean="0">
                <a:latin typeface="微软雅黑" panose="020B0503020204020204" charset="-122"/>
                <a:ea typeface="微软雅黑" panose="020B0503020204020204" charset="-122"/>
              </a:rPr>
              <a:t>境内外币支付系统</a:t>
            </a:r>
            <a:endParaRPr lang="en-US" altLang="zh-CN" sz="1200" i="0" dirty="0">
              <a:latin typeface="微软雅黑" panose="020B0503020204020204" charset="-122"/>
              <a:ea typeface="微软雅黑" panose="020B0503020204020204" charset="-122"/>
            </a:endParaRPr>
          </a:p>
        </p:txBody>
      </p:sp>
      <p:sp>
        <p:nvSpPr>
          <p:cNvPr id="21" name="Text Box 56"/>
          <p:cNvSpPr txBox="1">
            <a:spLocks noChangeArrowheads="1"/>
          </p:cNvSpPr>
          <p:nvPr/>
        </p:nvSpPr>
        <p:spPr bwMode="auto">
          <a:xfrm>
            <a:off x="1695192" y="3572421"/>
            <a:ext cx="1627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r"/>
            <a:r>
              <a:rPr lang="en-US" altLang="zh-CN" sz="1200" i="0">
                <a:latin typeface="微软雅黑" panose="020B0503020204020204" charset="-122"/>
                <a:ea typeface="微软雅黑" panose="020B0503020204020204" charset="-122"/>
              </a:rPr>
              <a:t>CNAPS</a:t>
            </a:r>
            <a:r>
              <a:rPr lang="zh-CN" altLang="en-US" sz="1200" i="0">
                <a:latin typeface="微软雅黑" panose="020B0503020204020204" charset="-122"/>
                <a:ea typeface="微软雅黑" panose="020B0503020204020204" charset="-122"/>
              </a:rPr>
              <a:t>二代支付系统</a:t>
            </a:r>
            <a:endParaRPr lang="zh-CN" altLang="en-US" sz="1200" i="0">
              <a:ea typeface="微软雅黑" panose="020B0503020204020204" charset="-122"/>
            </a:endParaRPr>
          </a:p>
        </p:txBody>
      </p:sp>
      <p:sp>
        <p:nvSpPr>
          <p:cNvPr id="22" name="Line 45"/>
          <p:cNvSpPr>
            <a:spLocks noChangeShapeType="1"/>
          </p:cNvSpPr>
          <p:nvPr/>
        </p:nvSpPr>
        <p:spPr bwMode="auto">
          <a:xfrm rot="5400000">
            <a:off x="4198862" y="724446"/>
            <a:ext cx="0" cy="404813"/>
          </a:xfrm>
          <a:prstGeom prst="line">
            <a:avLst/>
          </a:prstGeom>
          <a:noFill/>
          <a:ln w="12700">
            <a:solidFill>
              <a:srgbClr val="808080"/>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23" name="Line 45"/>
          <p:cNvSpPr>
            <a:spLocks noChangeShapeType="1"/>
          </p:cNvSpPr>
          <p:nvPr/>
        </p:nvSpPr>
        <p:spPr bwMode="auto">
          <a:xfrm rot="5400000">
            <a:off x="4198862" y="2668736"/>
            <a:ext cx="0" cy="404813"/>
          </a:xfrm>
          <a:prstGeom prst="line">
            <a:avLst/>
          </a:prstGeom>
          <a:noFill/>
          <a:ln w="12700">
            <a:solidFill>
              <a:srgbClr val="808080"/>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24" name="Line 45"/>
          <p:cNvSpPr>
            <a:spLocks noChangeShapeType="1"/>
          </p:cNvSpPr>
          <p:nvPr/>
        </p:nvSpPr>
        <p:spPr bwMode="auto">
          <a:xfrm rot="5400000">
            <a:off x="4198862" y="2343696"/>
            <a:ext cx="0" cy="404813"/>
          </a:xfrm>
          <a:prstGeom prst="line">
            <a:avLst/>
          </a:prstGeom>
          <a:noFill/>
          <a:ln w="12700">
            <a:solidFill>
              <a:srgbClr val="808080"/>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25" name="Line 45"/>
          <p:cNvSpPr>
            <a:spLocks noChangeShapeType="1"/>
          </p:cNvSpPr>
          <p:nvPr/>
        </p:nvSpPr>
        <p:spPr bwMode="auto">
          <a:xfrm rot="5400000">
            <a:off x="4198862" y="2019846"/>
            <a:ext cx="0" cy="404813"/>
          </a:xfrm>
          <a:prstGeom prst="line">
            <a:avLst/>
          </a:prstGeom>
          <a:noFill/>
          <a:ln w="12700">
            <a:solidFill>
              <a:srgbClr val="808080"/>
            </a:solidFill>
            <a:round/>
          </a:ln>
          <a:effectLst/>
        </p:spPr>
        <p:txBody>
          <a:bodyPr/>
          <a:lstStyle/>
          <a:p>
            <a:pPr eaLnBrk="0">
              <a:defRPr/>
            </a:pPr>
            <a:endParaRPr lang="zh-CN" altLang="en-US" sz="1350" dirty="0">
              <a:solidFill>
                <a:sysClr val="windowText" lastClr="000000"/>
              </a:solidFill>
              <a:ea typeface="华文细黑" panose="02010600040101010101" pitchFamily="2" charset="-122"/>
            </a:endParaRPr>
          </a:p>
        </p:txBody>
      </p:sp>
      <p:sp>
        <p:nvSpPr>
          <p:cNvPr id="26" name="Line 45"/>
          <p:cNvSpPr>
            <a:spLocks noChangeShapeType="1"/>
          </p:cNvSpPr>
          <p:nvPr/>
        </p:nvSpPr>
        <p:spPr bwMode="auto">
          <a:xfrm rot="5400000">
            <a:off x="4198862" y="1048296"/>
            <a:ext cx="0" cy="404813"/>
          </a:xfrm>
          <a:prstGeom prst="line">
            <a:avLst/>
          </a:prstGeom>
          <a:noFill/>
          <a:ln w="12700">
            <a:solidFill>
              <a:srgbClr val="808080"/>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27" name="Line 45"/>
          <p:cNvSpPr>
            <a:spLocks noChangeShapeType="1"/>
          </p:cNvSpPr>
          <p:nvPr/>
        </p:nvSpPr>
        <p:spPr bwMode="auto">
          <a:xfrm rot="5400000">
            <a:off x="4198862" y="1372146"/>
            <a:ext cx="0" cy="404813"/>
          </a:xfrm>
          <a:prstGeom prst="line">
            <a:avLst/>
          </a:prstGeom>
          <a:noFill/>
          <a:ln w="12700">
            <a:solidFill>
              <a:srgbClr val="808080"/>
            </a:solidFill>
            <a:round/>
          </a:ln>
          <a:effectLst/>
        </p:spPr>
        <p:txBody>
          <a:bodyPr/>
          <a:lstStyle/>
          <a:p>
            <a:pPr eaLnBrk="0">
              <a:defRPr/>
            </a:pPr>
            <a:endParaRPr lang="zh-CN" altLang="en-US" sz="1350" dirty="0">
              <a:solidFill>
                <a:sysClr val="windowText" lastClr="000000"/>
              </a:solidFill>
              <a:ea typeface="华文细黑" panose="02010600040101010101" pitchFamily="2" charset="-122"/>
            </a:endParaRPr>
          </a:p>
        </p:txBody>
      </p:sp>
      <p:sp>
        <p:nvSpPr>
          <p:cNvPr id="28" name="Line 45"/>
          <p:cNvSpPr>
            <a:spLocks noChangeShapeType="1"/>
          </p:cNvSpPr>
          <p:nvPr/>
        </p:nvSpPr>
        <p:spPr bwMode="auto">
          <a:xfrm rot="5400000">
            <a:off x="4198862" y="1695996"/>
            <a:ext cx="0" cy="404813"/>
          </a:xfrm>
          <a:prstGeom prst="line">
            <a:avLst/>
          </a:prstGeom>
          <a:noFill/>
          <a:ln w="12700">
            <a:solidFill>
              <a:srgbClr val="808080"/>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29" name="Rectangle 3"/>
          <p:cNvSpPr>
            <a:spLocks noChangeArrowheads="1"/>
          </p:cNvSpPr>
          <p:nvPr/>
        </p:nvSpPr>
        <p:spPr bwMode="auto">
          <a:xfrm rot="-5400000">
            <a:off x="2449067" y="2715938"/>
            <a:ext cx="4311599" cy="138114"/>
          </a:xfrm>
          <a:prstGeom prst="rect">
            <a:avLst/>
          </a:prstGeom>
          <a:gradFill rotWithShape="1">
            <a:gsLst>
              <a:gs pos="0">
                <a:srgbClr val="969696"/>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zh-CN" sz="1350" noProof="1">
              <a:ea typeface="MS PGothic" panose="020B0600070205080204" pitchFamily="34" charset="-128"/>
            </a:endParaRPr>
          </a:p>
        </p:txBody>
      </p:sp>
      <p:sp>
        <p:nvSpPr>
          <p:cNvPr id="30" name="Line 63"/>
          <p:cNvSpPr>
            <a:spLocks noChangeShapeType="1"/>
          </p:cNvSpPr>
          <p:nvPr/>
        </p:nvSpPr>
        <p:spPr bwMode="auto">
          <a:xfrm>
            <a:off x="4535809" y="1397148"/>
            <a:ext cx="702469" cy="0"/>
          </a:xfrm>
          <a:prstGeom prst="line">
            <a:avLst/>
          </a:prstGeom>
          <a:noFill/>
          <a:ln w="9525">
            <a:solidFill>
              <a:srgbClr val="DDDDDD"/>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31" name="Line 63"/>
          <p:cNvSpPr>
            <a:spLocks noChangeShapeType="1"/>
          </p:cNvSpPr>
          <p:nvPr/>
        </p:nvSpPr>
        <p:spPr bwMode="auto">
          <a:xfrm>
            <a:off x="3293988" y="1710283"/>
            <a:ext cx="702469" cy="0"/>
          </a:xfrm>
          <a:prstGeom prst="line">
            <a:avLst/>
          </a:prstGeom>
          <a:noFill/>
          <a:ln w="9525">
            <a:solidFill>
              <a:srgbClr val="DDDDDD"/>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32" name="Line 63"/>
          <p:cNvSpPr>
            <a:spLocks noChangeShapeType="1"/>
          </p:cNvSpPr>
          <p:nvPr/>
        </p:nvSpPr>
        <p:spPr bwMode="auto">
          <a:xfrm>
            <a:off x="3293988" y="2365127"/>
            <a:ext cx="702469" cy="0"/>
          </a:xfrm>
          <a:prstGeom prst="line">
            <a:avLst/>
          </a:prstGeom>
          <a:noFill/>
          <a:ln w="9525">
            <a:solidFill>
              <a:srgbClr val="DDDDDD"/>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33" name="Line 63"/>
          <p:cNvSpPr>
            <a:spLocks noChangeShapeType="1"/>
          </p:cNvSpPr>
          <p:nvPr/>
        </p:nvSpPr>
        <p:spPr bwMode="auto">
          <a:xfrm>
            <a:off x="3293988" y="3029495"/>
            <a:ext cx="702469" cy="0"/>
          </a:xfrm>
          <a:prstGeom prst="line">
            <a:avLst/>
          </a:prstGeom>
          <a:noFill/>
          <a:ln w="9525">
            <a:solidFill>
              <a:srgbClr val="DDDDDD"/>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34" name="Line 63"/>
          <p:cNvSpPr>
            <a:spLocks noChangeShapeType="1"/>
          </p:cNvSpPr>
          <p:nvPr/>
        </p:nvSpPr>
        <p:spPr bwMode="auto">
          <a:xfrm>
            <a:off x="4535809" y="2684214"/>
            <a:ext cx="702469" cy="0"/>
          </a:xfrm>
          <a:prstGeom prst="line">
            <a:avLst/>
          </a:prstGeom>
          <a:noFill/>
          <a:ln w="9525">
            <a:solidFill>
              <a:srgbClr val="DDDDDD"/>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35" name="Pentagon 12"/>
          <p:cNvSpPr>
            <a:spLocks noChangeArrowheads="1"/>
          </p:cNvSpPr>
          <p:nvPr/>
        </p:nvSpPr>
        <p:spPr bwMode="auto">
          <a:xfrm rot="5400000">
            <a:off x="4093440" y="3097097"/>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2011</a:t>
            </a:r>
            <a:endParaRPr lang="zh-CN" altLang="en-US" sz="1350" b="1" noProof="1">
              <a:ea typeface="MS PGothic" panose="020B0600070205080204" pitchFamily="34" charset="-128"/>
              <a:cs typeface="Arial" panose="020B0604020202020204" pitchFamily="34" charset="0"/>
            </a:endParaRPr>
          </a:p>
        </p:txBody>
      </p:sp>
      <p:sp>
        <p:nvSpPr>
          <p:cNvPr id="36" name="Line 45"/>
          <p:cNvSpPr>
            <a:spLocks noChangeShapeType="1"/>
          </p:cNvSpPr>
          <p:nvPr/>
        </p:nvSpPr>
        <p:spPr bwMode="auto">
          <a:xfrm rot="5400000">
            <a:off x="4225055" y="2992586"/>
            <a:ext cx="0" cy="404813"/>
          </a:xfrm>
          <a:prstGeom prst="line">
            <a:avLst/>
          </a:prstGeom>
          <a:noFill/>
          <a:ln w="12700">
            <a:solidFill>
              <a:srgbClr val="808080"/>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37" name="Pentagon 12"/>
          <p:cNvSpPr>
            <a:spLocks noChangeArrowheads="1"/>
          </p:cNvSpPr>
          <p:nvPr/>
        </p:nvSpPr>
        <p:spPr bwMode="auto">
          <a:xfrm rot="5400000">
            <a:off x="4093500" y="3421133"/>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2012</a:t>
            </a:r>
            <a:endParaRPr lang="zh-CN" altLang="en-US" sz="1350" b="1" noProof="1">
              <a:ea typeface="MS PGothic" panose="020B0600070205080204" pitchFamily="34" charset="-128"/>
              <a:cs typeface="Arial" panose="020B0604020202020204" pitchFamily="34" charset="0"/>
            </a:endParaRPr>
          </a:p>
        </p:txBody>
      </p:sp>
      <p:sp>
        <p:nvSpPr>
          <p:cNvPr id="38" name="Line 45"/>
          <p:cNvSpPr>
            <a:spLocks noChangeShapeType="1"/>
          </p:cNvSpPr>
          <p:nvPr/>
        </p:nvSpPr>
        <p:spPr bwMode="auto">
          <a:xfrm rot="5400000">
            <a:off x="4198862" y="3316436"/>
            <a:ext cx="0" cy="404813"/>
          </a:xfrm>
          <a:prstGeom prst="line">
            <a:avLst/>
          </a:prstGeom>
          <a:noFill/>
          <a:ln w="12700">
            <a:solidFill>
              <a:srgbClr val="808080"/>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39" name="Pentagon 12"/>
          <p:cNvSpPr>
            <a:spLocks noChangeArrowheads="1"/>
          </p:cNvSpPr>
          <p:nvPr/>
        </p:nvSpPr>
        <p:spPr bwMode="auto">
          <a:xfrm rot="5400000">
            <a:off x="4093440" y="3745169"/>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2013</a:t>
            </a:r>
            <a:endParaRPr lang="zh-CN" altLang="en-US" sz="1350" b="1" noProof="1">
              <a:ea typeface="MS PGothic" panose="020B0600070205080204" pitchFamily="34" charset="-128"/>
              <a:cs typeface="Arial" panose="020B0604020202020204" pitchFamily="34" charset="0"/>
            </a:endParaRPr>
          </a:p>
        </p:txBody>
      </p:sp>
      <p:sp>
        <p:nvSpPr>
          <p:cNvPr id="40" name="Line 45"/>
          <p:cNvSpPr>
            <a:spLocks noChangeShapeType="1"/>
          </p:cNvSpPr>
          <p:nvPr/>
        </p:nvSpPr>
        <p:spPr bwMode="auto">
          <a:xfrm rot="5400000">
            <a:off x="4198862" y="3640286"/>
            <a:ext cx="0" cy="404813"/>
          </a:xfrm>
          <a:prstGeom prst="line">
            <a:avLst/>
          </a:prstGeom>
          <a:noFill/>
          <a:ln w="12700">
            <a:solidFill>
              <a:srgbClr val="808080"/>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41" name="Pentagon 12"/>
          <p:cNvSpPr>
            <a:spLocks noChangeArrowheads="1"/>
          </p:cNvSpPr>
          <p:nvPr/>
        </p:nvSpPr>
        <p:spPr bwMode="auto">
          <a:xfrm rot="5400000">
            <a:off x="4093440" y="4069205"/>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2014</a:t>
            </a:r>
            <a:endParaRPr lang="zh-CN" altLang="en-US" sz="1350" b="1" noProof="1">
              <a:ea typeface="MS PGothic" panose="020B0600070205080204" pitchFamily="34" charset="-128"/>
              <a:cs typeface="Arial" panose="020B0604020202020204" pitchFamily="34" charset="0"/>
            </a:endParaRPr>
          </a:p>
        </p:txBody>
      </p:sp>
      <p:sp>
        <p:nvSpPr>
          <p:cNvPr id="43" name="Line 45"/>
          <p:cNvSpPr>
            <a:spLocks noChangeShapeType="1"/>
          </p:cNvSpPr>
          <p:nvPr/>
        </p:nvSpPr>
        <p:spPr bwMode="auto">
          <a:xfrm rot="5400000">
            <a:off x="4198862" y="3964136"/>
            <a:ext cx="0" cy="404813"/>
          </a:xfrm>
          <a:prstGeom prst="line">
            <a:avLst/>
          </a:prstGeom>
          <a:noFill/>
          <a:ln w="12700">
            <a:solidFill>
              <a:srgbClr val="808080"/>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44" name="Line 63"/>
          <p:cNvSpPr>
            <a:spLocks noChangeShapeType="1"/>
          </p:cNvSpPr>
          <p:nvPr/>
        </p:nvSpPr>
        <p:spPr bwMode="auto">
          <a:xfrm>
            <a:off x="3293988" y="3680767"/>
            <a:ext cx="702469" cy="0"/>
          </a:xfrm>
          <a:prstGeom prst="line">
            <a:avLst/>
          </a:prstGeom>
          <a:noFill/>
          <a:ln w="9525">
            <a:solidFill>
              <a:srgbClr val="DDDDDD"/>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45" name="Text Box 56"/>
          <p:cNvSpPr txBox="1">
            <a:spLocks noChangeArrowheads="1"/>
          </p:cNvSpPr>
          <p:nvPr/>
        </p:nvSpPr>
        <p:spPr bwMode="auto">
          <a:xfrm>
            <a:off x="1679442" y="4234702"/>
            <a:ext cx="16145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r"/>
            <a:r>
              <a:rPr lang="en-US" altLang="en-US" sz="1200" i="0" dirty="0" smtClean="0">
                <a:latin typeface="微软雅黑" panose="020B0503020204020204" charset="-122"/>
                <a:ea typeface="微软雅黑" panose="020B0503020204020204" charset="-122"/>
              </a:rPr>
              <a:t> 跨</a:t>
            </a:r>
            <a:r>
              <a:rPr lang="en-US" altLang="en-US" sz="1200" i="0" dirty="0">
                <a:latin typeface="微软雅黑" panose="020B0503020204020204" charset="-122"/>
                <a:ea typeface="微软雅黑" panose="020B0503020204020204" charset="-122"/>
              </a:rPr>
              <a:t>境人民币支付</a:t>
            </a:r>
            <a:r>
              <a:rPr lang="en-US" altLang="en-US" sz="1200" i="0" dirty="0" smtClean="0">
                <a:latin typeface="微软雅黑" panose="020B0503020204020204" charset="-122"/>
                <a:ea typeface="微软雅黑" panose="020B0503020204020204" charset="-122"/>
              </a:rPr>
              <a:t>系统</a:t>
            </a:r>
            <a:endParaRPr lang="zh-CN" altLang="en-US" sz="1200" i="0" dirty="0">
              <a:ea typeface="微软雅黑" panose="020B0503020204020204" charset="-122"/>
            </a:endParaRPr>
          </a:p>
        </p:txBody>
      </p:sp>
      <p:sp>
        <p:nvSpPr>
          <p:cNvPr id="46" name="Line 63"/>
          <p:cNvSpPr>
            <a:spLocks noChangeShapeType="1"/>
          </p:cNvSpPr>
          <p:nvPr/>
        </p:nvSpPr>
        <p:spPr bwMode="auto">
          <a:xfrm>
            <a:off x="3293988" y="4343945"/>
            <a:ext cx="702469" cy="0"/>
          </a:xfrm>
          <a:prstGeom prst="line">
            <a:avLst/>
          </a:prstGeom>
          <a:noFill/>
          <a:ln w="9525">
            <a:solidFill>
              <a:srgbClr val="DDDDDD"/>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47" name="Pentagon 12"/>
          <p:cNvSpPr>
            <a:spLocks noChangeArrowheads="1"/>
          </p:cNvSpPr>
          <p:nvPr/>
        </p:nvSpPr>
        <p:spPr bwMode="auto">
          <a:xfrm rot="5400000">
            <a:off x="4093440" y="4354283"/>
            <a:ext cx="344991" cy="540000"/>
          </a:xfrm>
          <a:prstGeom prst="homePlate">
            <a:avLst>
              <a:gd name="adj" fmla="val 0"/>
            </a:avLst>
          </a:prstGeom>
          <a:gradFill rotWithShape="1">
            <a:gsLst>
              <a:gs pos="0">
                <a:srgbClr val="7FAC00"/>
              </a:gs>
              <a:gs pos="100000">
                <a:srgbClr val="99CC00"/>
              </a:gs>
            </a:gsLst>
            <a:lin ang="5400000" scaled="1"/>
          </a:gradFill>
          <a:ln w="25400" algn="ctr">
            <a:noFill/>
            <a:miter lim="800000"/>
          </a:ln>
          <a:effectLst/>
        </p:spPr>
        <p:txBody>
          <a:bodyPr vert="vert270" anchor="ctr"/>
          <a:lstStyle/>
          <a:p>
            <a:pPr indent="-257175" eaLnBrk="0">
              <a:defRPr/>
            </a:pPr>
            <a:r>
              <a:rPr lang="en-US" altLang="zh-CN" sz="1350" b="1" noProof="1">
                <a:ea typeface="MS PGothic" panose="020B0600070205080204" pitchFamily="34" charset="-128"/>
                <a:cs typeface="Arial" panose="020B0604020202020204" pitchFamily="34" charset="0"/>
              </a:rPr>
              <a:t>2016</a:t>
            </a:r>
            <a:endParaRPr lang="zh-CN" altLang="en-US" sz="1350" b="1" noProof="1">
              <a:ea typeface="MS PGothic" panose="020B0600070205080204" pitchFamily="34" charset="-128"/>
              <a:cs typeface="Arial" panose="020B0604020202020204" pitchFamily="34" charset="0"/>
            </a:endParaRPr>
          </a:p>
        </p:txBody>
      </p:sp>
      <p:sp>
        <p:nvSpPr>
          <p:cNvPr id="48" name="Line 45"/>
          <p:cNvSpPr>
            <a:spLocks noChangeShapeType="1"/>
          </p:cNvSpPr>
          <p:nvPr/>
        </p:nvSpPr>
        <p:spPr bwMode="auto">
          <a:xfrm rot="5400000">
            <a:off x="4198862" y="4249214"/>
            <a:ext cx="0" cy="404813"/>
          </a:xfrm>
          <a:prstGeom prst="line">
            <a:avLst/>
          </a:prstGeom>
          <a:noFill/>
          <a:ln w="12700">
            <a:solidFill>
              <a:srgbClr val="808080"/>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
        <p:nvSpPr>
          <p:cNvPr id="49" name="Text Box 59"/>
          <p:cNvSpPr txBox="1">
            <a:spLocks noChangeArrowheads="1"/>
          </p:cNvSpPr>
          <p:nvPr/>
        </p:nvSpPr>
        <p:spPr bwMode="auto">
          <a:xfrm>
            <a:off x="5364086" y="4530710"/>
            <a:ext cx="24026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sz="1200" i="0" dirty="0">
                <a:latin typeface="微软雅黑" panose="020B0503020204020204" charset="-122"/>
                <a:ea typeface="微软雅黑" panose="020B0503020204020204" charset="-122"/>
              </a:rPr>
              <a:t>网</a:t>
            </a:r>
            <a:r>
              <a:rPr lang="zh-CN" altLang="en-US" sz="1200" i="0" dirty="0" smtClean="0">
                <a:latin typeface="微软雅黑" panose="020B0503020204020204" charset="-122"/>
                <a:ea typeface="微软雅黑" panose="020B0503020204020204" charset="-122"/>
              </a:rPr>
              <a:t>联支付平台系统</a:t>
            </a:r>
            <a:endParaRPr lang="zh-CN" altLang="en-US" sz="1200" i="0" dirty="0">
              <a:ea typeface="微软雅黑" panose="020B0503020204020204" charset="-122"/>
            </a:endParaRPr>
          </a:p>
        </p:txBody>
      </p:sp>
      <p:sp>
        <p:nvSpPr>
          <p:cNvPr id="50" name="Line 63"/>
          <p:cNvSpPr>
            <a:spLocks noChangeShapeType="1"/>
          </p:cNvSpPr>
          <p:nvPr/>
        </p:nvSpPr>
        <p:spPr bwMode="auto">
          <a:xfrm>
            <a:off x="4571999" y="4640032"/>
            <a:ext cx="702469" cy="0"/>
          </a:xfrm>
          <a:prstGeom prst="line">
            <a:avLst/>
          </a:prstGeom>
          <a:noFill/>
          <a:ln w="9525">
            <a:solidFill>
              <a:srgbClr val="DDDDDD"/>
            </a:solidFill>
            <a:round/>
          </a:ln>
          <a:effectLst/>
        </p:spPr>
        <p:txBody>
          <a:bodyPr/>
          <a:lstStyle/>
          <a:p>
            <a:pPr eaLnBrk="0">
              <a:defRPr/>
            </a:pPr>
            <a:endParaRPr lang="zh-CN" altLang="en-US" sz="1350">
              <a:solidFill>
                <a:sysClr val="windowText" lastClr="000000"/>
              </a:solidFill>
              <a:ea typeface="华文细黑" panose="02010600040101010101" pitchFamily="2" charset="-122"/>
            </a:endParaRP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3"/>
          <p:cNvSpPr>
            <a:spLocks noChangeArrowheads="1"/>
          </p:cNvSpPr>
          <p:nvPr/>
        </p:nvSpPr>
        <p:spPr bwMode="gray">
          <a:xfrm rot="5760857">
            <a:off x="1445419" y="2032708"/>
            <a:ext cx="2914650" cy="2914650"/>
          </a:xfrm>
          <a:prstGeom prst="ellipse">
            <a:avLst/>
          </a:prstGeom>
          <a:gradFill rotWithShape="1">
            <a:gsLst>
              <a:gs pos="100000">
                <a:schemeClr val="accent1"/>
              </a:gs>
              <a:gs pos="100000">
                <a:schemeClr val="folHlink">
                  <a:gamma/>
                  <a:shade val="69804"/>
                  <a:invGamma/>
                </a:schemeClr>
              </a:gs>
            </a:gsLst>
            <a:lin ang="0" scaled="1"/>
          </a:gradFill>
          <a:ln w="28575">
            <a:solidFill>
              <a:srgbClr val="F8F8F8"/>
            </a:solidFill>
            <a:round/>
          </a:ln>
          <a:effectLst>
            <a:outerShdw dist="77251" dir="567739" algn="ctr" rotWithShape="0">
              <a:srgbClr val="080808">
                <a:alpha val="50000"/>
              </a:srgbClr>
            </a:outerShdw>
          </a:effectLst>
        </p:spPr>
        <p:txBody>
          <a:bodyPr wrap="none" anchor="ctr"/>
          <a:lstStyle/>
          <a:p>
            <a:pPr>
              <a:defRPr/>
            </a:pPr>
            <a:endParaRPr lang="zh-CN" altLang="en-US" sz="1350"/>
          </a:p>
        </p:txBody>
      </p:sp>
      <p:sp>
        <p:nvSpPr>
          <p:cNvPr id="3" name="Oval 4"/>
          <p:cNvSpPr>
            <a:spLocks noChangeArrowheads="1"/>
          </p:cNvSpPr>
          <p:nvPr/>
        </p:nvSpPr>
        <p:spPr bwMode="ltGray">
          <a:xfrm rot="5759136">
            <a:off x="1737122" y="2583967"/>
            <a:ext cx="2353866" cy="2353865"/>
          </a:xfrm>
          <a:prstGeom prst="ellipse">
            <a:avLst/>
          </a:prstGeom>
          <a:gradFill rotWithShape="1">
            <a:gsLst>
              <a:gs pos="100000">
                <a:srgbClr val="FFC000"/>
              </a:gs>
              <a:gs pos="100000">
                <a:schemeClr val="accent1">
                  <a:gamma/>
                  <a:shade val="72941"/>
                  <a:invGamma/>
                </a:schemeClr>
              </a:gs>
            </a:gsLst>
            <a:lin ang="0" scaled="1"/>
          </a:gradFill>
          <a:ln w="28575">
            <a:solidFill>
              <a:srgbClr val="F8F8F8"/>
            </a:solidFill>
            <a:round/>
          </a:ln>
          <a:effectLst>
            <a:outerShdw dist="77251" dir="567739" algn="ctr" rotWithShape="0">
              <a:srgbClr val="080808">
                <a:alpha val="50000"/>
              </a:srgbClr>
            </a:outerShdw>
          </a:effectLst>
        </p:spPr>
        <p:txBody>
          <a:bodyPr wrap="none" anchor="ctr"/>
          <a:lstStyle/>
          <a:p>
            <a:pPr>
              <a:defRPr/>
            </a:pPr>
            <a:endParaRPr lang="zh-CN" altLang="en-US" sz="1350"/>
          </a:p>
        </p:txBody>
      </p:sp>
      <p:sp>
        <p:nvSpPr>
          <p:cNvPr id="4" name="Oval 5"/>
          <p:cNvSpPr>
            <a:spLocks noChangeArrowheads="1"/>
          </p:cNvSpPr>
          <p:nvPr/>
        </p:nvSpPr>
        <p:spPr bwMode="gray">
          <a:xfrm rot="5751207">
            <a:off x="2015134" y="3144156"/>
            <a:ext cx="1793081" cy="1794272"/>
          </a:xfrm>
          <a:prstGeom prst="ellipse">
            <a:avLst/>
          </a:prstGeom>
          <a:gradFill rotWithShape="1">
            <a:gsLst>
              <a:gs pos="100000">
                <a:srgbClr val="92D050"/>
              </a:gs>
              <a:gs pos="100000">
                <a:schemeClr val="accent2">
                  <a:gamma/>
                  <a:shade val="76078"/>
                  <a:invGamma/>
                </a:schemeClr>
              </a:gs>
            </a:gsLst>
            <a:lin ang="0" scaled="1"/>
          </a:gradFill>
          <a:ln w="28575">
            <a:solidFill>
              <a:srgbClr val="F8F8F8"/>
            </a:solidFill>
            <a:round/>
          </a:ln>
          <a:effectLst>
            <a:outerShdw dist="77251" dir="567739" algn="ctr" rotWithShape="0">
              <a:srgbClr val="080808">
                <a:alpha val="50000"/>
              </a:srgbClr>
            </a:outerShdw>
          </a:effectLst>
        </p:spPr>
        <p:txBody>
          <a:bodyPr wrap="none" anchor="ctr"/>
          <a:lstStyle/>
          <a:p>
            <a:pPr>
              <a:defRPr/>
            </a:pPr>
            <a:endParaRPr lang="zh-CN" altLang="en-US" sz="1350"/>
          </a:p>
        </p:txBody>
      </p:sp>
      <p:sp>
        <p:nvSpPr>
          <p:cNvPr id="5" name="Oval 6"/>
          <p:cNvSpPr>
            <a:spLocks noChangeArrowheads="1"/>
          </p:cNvSpPr>
          <p:nvPr/>
        </p:nvSpPr>
        <p:spPr bwMode="ltGray">
          <a:xfrm rot="5743865">
            <a:off x="2294930" y="3683509"/>
            <a:ext cx="1232297" cy="1233488"/>
          </a:xfrm>
          <a:prstGeom prst="ellipse">
            <a:avLst/>
          </a:prstGeom>
          <a:gradFill rotWithShape="1">
            <a:gsLst>
              <a:gs pos="100000">
                <a:srgbClr val="F185D5"/>
              </a:gs>
              <a:gs pos="100000">
                <a:schemeClr val="hlink">
                  <a:gamma/>
                  <a:shade val="79216"/>
                  <a:invGamma/>
                </a:schemeClr>
              </a:gs>
            </a:gsLst>
            <a:lin ang="0" scaled="1"/>
          </a:gradFill>
          <a:ln w="28575">
            <a:solidFill>
              <a:srgbClr val="F8F8F8"/>
            </a:solidFill>
            <a:round/>
          </a:ln>
          <a:effectLst>
            <a:outerShdw dist="77251" dir="567739" algn="ctr" rotWithShape="0">
              <a:srgbClr val="080808">
                <a:alpha val="50000"/>
              </a:srgbClr>
            </a:outerShdw>
          </a:effectLst>
        </p:spPr>
        <p:txBody>
          <a:bodyPr wrap="none" anchor="ctr"/>
          <a:lstStyle/>
          <a:p>
            <a:pPr>
              <a:defRPr/>
            </a:pPr>
            <a:endParaRPr lang="zh-CN" altLang="en-US" sz="1350"/>
          </a:p>
        </p:txBody>
      </p:sp>
      <p:sp>
        <p:nvSpPr>
          <p:cNvPr id="7" name="AutoShape 8"/>
          <p:cNvSpPr>
            <a:spLocks noChangeArrowheads="1"/>
          </p:cNvSpPr>
          <p:nvPr/>
        </p:nvSpPr>
        <p:spPr bwMode="auto">
          <a:xfrm>
            <a:off x="5355431" y="1635039"/>
            <a:ext cx="2457450" cy="735806"/>
          </a:xfrm>
          <a:prstGeom prst="roundRect">
            <a:avLst>
              <a:gd name="adj" fmla="val 16667"/>
            </a:avLst>
          </a:prstGeom>
          <a:gradFill rotWithShape="1">
            <a:gsLst>
              <a:gs pos="0">
                <a:schemeClr val="bg1"/>
              </a:gs>
              <a:gs pos="50000">
                <a:srgbClr val="EAEAEA"/>
              </a:gs>
              <a:gs pos="100000">
                <a:schemeClr val="bg1"/>
              </a:gs>
            </a:gsLst>
            <a:lin ang="2700000" scaled="1"/>
          </a:gradFill>
          <a:ln w="15875">
            <a:solidFill>
              <a:srgbClr val="B2B2B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350"/>
          </a:p>
        </p:txBody>
      </p:sp>
      <p:sp>
        <p:nvSpPr>
          <p:cNvPr id="13" name="AutoShape 14"/>
          <p:cNvSpPr>
            <a:spLocks noChangeArrowheads="1"/>
          </p:cNvSpPr>
          <p:nvPr/>
        </p:nvSpPr>
        <p:spPr bwMode="gray">
          <a:xfrm>
            <a:off x="4585098" y="1794583"/>
            <a:ext cx="1131094" cy="392906"/>
          </a:xfrm>
          <a:prstGeom prst="homePlate">
            <a:avLst>
              <a:gd name="adj" fmla="val 43129"/>
            </a:avLst>
          </a:prstGeom>
          <a:gradFill rotWithShape="1">
            <a:gsLst>
              <a:gs pos="0">
                <a:schemeClr val="accent1"/>
              </a:gs>
              <a:gs pos="100000">
                <a:schemeClr val="folHlink">
                  <a:gamma/>
                  <a:shade val="62745"/>
                  <a:invGamma/>
                </a:schemeClr>
              </a:gs>
            </a:gsLst>
            <a:lin ang="5400000" scaled="1"/>
          </a:gradFill>
          <a:ln w="19050">
            <a:solidFill>
              <a:srgbClr val="FEFFFF"/>
            </a:solidFill>
            <a:miter lim="800000"/>
          </a:ln>
          <a:effectLst>
            <a:outerShdw dist="53882" dir="2700000" algn="ctr" rotWithShape="0">
              <a:srgbClr val="000000">
                <a:alpha val="50000"/>
              </a:srgbClr>
            </a:outerShdw>
          </a:effectLst>
        </p:spPr>
        <p:txBody>
          <a:bodyPr wrap="none" anchor="ctr"/>
          <a:lstStyle/>
          <a:p>
            <a:pPr>
              <a:defRPr/>
            </a:pPr>
            <a:endParaRPr lang="zh-CN" altLang="en-US" sz="1350"/>
          </a:p>
        </p:txBody>
      </p:sp>
      <p:sp>
        <p:nvSpPr>
          <p:cNvPr id="14" name="Text Box 18"/>
          <p:cNvSpPr txBox="1">
            <a:spLocks noChangeArrowheads="1"/>
          </p:cNvSpPr>
          <p:nvPr/>
        </p:nvSpPr>
        <p:spPr bwMode="gray">
          <a:xfrm>
            <a:off x="4612481" y="1864830"/>
            <a:ext cx="1085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spcBef>
                <a:spcPct val="50000"/>
              </a:spcBef>
            </a:pPr>
            <a:r>
              <a:rPr lang="zh-CN" altLang="en-US" sz="1200" b="1" i="0">
                <a:solidFill>
                  <a:srgbClr val="F8F8F8"/>
                </a:solidFill>
                <a:latin typeface="微软雅黑" panose="020B0503020204020204" charset="-122"/>
                <a:ea typeface="微软雅黑" panose="020B0503020204020204" charset="-122"/>
                <a:cs typeface="Arial" panose="020B0604020202020204" pitchFamily="34" charset="0"/>
              </a:rPr>
              <a:t>全国范围</a:t>
            </a:r>
            <a:endParaRPr lang="en-US" altLang="zh-CN" sz="1200" b="1" i="0">
              <a:solidFill>
                <a:srgbClr val="F8F8F8"/>
              </a:solidFill>
              <a:latin typeface="微软雅黑" panose="020B0503020204020204" charset="-122"/>
              <a:ea typeface="微软雅黑" panose="020B0503020204020204" charset="-122"/>
              <a:cs typeface="Arial" panose="020B0604020202020204" pitchFamily="34" charset="0"/>
            </a:endParaRPr>
          </a:p>
        </p:txBody>
      </p:sp>
      <p:sp>
        <p:nvSpPr>
          <p:cNvPr id="23" name="Text Box 24"/>
          <p:cNvSpPr txBox="1">
            <a:spLocks noChangeArrowheads="1"/>
          </p:cNvSpPr>
          <p:nvPr/>
        </p:nvSpPr>
        <p:spPr bwMode="gray">
          <a:xfrm>
            <a:off x="5698332" y="1743386"/>
            <a:ext cx="1955006" cy="593239"/>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CE434D"/>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nSpc>
                <a:spcPct val="70000"/>
              </a:lnSpc>
              <a:spcBef>
                <a:spcPct val="50000"/>
              </a:spcBef>
              <a:buFontTx/>
              <a:buChar char="•"/>
            </a:pPr>
            <a:r>
              <a:rPr lang="zh-CN" altLang="en-US" sz="1050" b="1">
                <a:latin typeface="幼圆" panose="02010509060101010101" pitchFamily="49" charset="-122"/>
                <a:ea typeface="幼圆" panose="02010509060101010101" pitchFamily="49" charset="-122"/>
                <a:cs typeface="Arial" panose="020B0604020202020204" pitchFamily="34" charset="0"/>
              </a:rPr>
              <a:t>人民币支付系统</a:t>
            </a:r>
            <a:r>
              <a:rPr lang="en-US" altLang="zh-CN" sz="1050" b="1">
                <a:latin typeface="幼圆" panose="02010509060101010101" pitchFamily="49" charset="-122"/>
                <a:ea typeface="幼圆" panose="02010509060101010101" pitchFamily="49" charset="-122"/>
                <a:cs typeface="Arial" panose="020B0604020202020204" pitchFamily="34" charset="0"/>
              </a:rPr>
              <a:t>(CNAPS)</a:t>
            </a:r>
            <a:endParaRPr lang="en-US" altLang="zh-CN" sz="1050" b="1">
              <a:latin typeface="幼圆" panose="02010509060101010101" pitchFamily="49" charset="-122"/>
              <a:ea typeface="幼圆" panose="02010509060101010101" pitchFamily="49" charset="-122"/>
              <a:cs typeface="Arial" panose="020B0604020202020204" pitchFamily="34" charset="0"/>
            </a:endParaRPr>
          </a:p>
          <a:p>
            <a:pPr>
              <a:lnSpc>
                <a:spcPct val="70000"/>
              </a:lnSpc>
              <a:spcBef>
                <a:spcPct val="50000"/>
              </a:spcBef>
              <a:buFontTx/>
              <a:buChar char="•"/>
            </a:pPr>
            <a:r>
              <a:rPr lang="zh-CN" altLang="en-US" sz="1050" b="1">
                <a:latin typeface="幼圆" panose="02010509060101010101" pitchFamily="49" charset="-122"/>
                <a:ea typeface="幼圆" panose="02010509060101010101" pitchFamily="49" charset="-122"/>
                <a:cs typeface="Arial" panose="020B0604020202020204" pitchFamily="34" charset="0"/>
              </a:rPr>
              <a:t>境内外币支付系统</a:t>
            </a:r>
            <a:r>
              <a:rPr lang="en-US" altLang="zh-CN" sz="1050" b="1">
                <a:latin typeface="幼圆" panose="02010509060101010101" pitchFamily="49" charset="-122"/>
                <a:ea typeface="幼圆" panose="02010509060101010101" pitchFamily="49" charset="-122"/>
                <a:cs typeface="Arial" panose="020B0604020202020204" pitchFamily="34" charset="0"/>
              </a:rPr>
              <a:t>(CFXPS)</a:t>
            </a:r>
            <a:endParaRPr lang="en-US" altLang="zh-CN" sz="1050" b="1">
              <a:latin typeface="幼圆" panose="02010509060101010101" pitchFamily="49" charset="-122"/>
              <a:ea typeface="幼圆" panose="02010509060101010101" pitchFamily="49" charset="-122"/>
              <a:cs typeface="Arial" panose="020B0604020202020204" pitchFamily="34" charset="0"/>
            </a:endParaRPr>
          </a:p>
          <a:p>
            <a:pPr>
              <a:lnSpc>
                <a:spcPct val="70000"/>
              </a:lnSpc>
              <a:spcBef>
                <a:spcPct val="50000"/>
              </a:spcBef>
              <a:buFontTx/>
              <a:buChar char="•"/>
            </a:pPr>
            <a:r>
              <a:rPr lang="en-US" altLang="zh-CN" sz="1050" b="1">
                <a:latin typeface="幼圆" panose="02010509060101010101" pitchFamily="49" charset="-122"/>
                <a:ea typeface="幼圆" panose="02010509060101010101" pitchFamily="49" charset="-122"/>
                <a:cs typeface="Arial" panose="020B0604020202020204" pitchFamily="34" charset="0"/>
              </a:rPr>
              <a:t>ECDS</a:t>
            </a:r>
            <a:r>
              <a:rPr lang="zh-CN" altLang="en-US" sz="1050" b="1">
                <a:latin typeface="幼圆" panose="02010509060101010101" pitchFamily="49" charset="-122"/>
                <a:ea typeface="幼圆" panose="02010509060101010101" pitchFamily="49" charset="-122"/>
                <a:cs typeface="Arial" panose="020B0604020202020204" pitchFamily="34" charset="0"/>
              </a:rPr>
              <a:t>、</a:t>
            </a:r>
            <a:r>
              <a:rPr lang="en-US" altLang="zh-CN" sz="1050" b="1">
                <a:latin typeface="幼圆" panose="02010509060101010101" pitchFamily="49" charset="-122"/>
                <a:ea typeface="幼圆" panose="02010509060101010101" pitchFamily="49" charset="-122"/>
                <a:cs typeface="Arial" panose="020B0604020202020204" pitchFamily="34" charset="0"/>
              </a:rPr>
              <a:t>TIPS</a:t>
            </a:r>
            <a:r>
              <a:rPr lang="zh-CN" altLang="en-US" sz="1050" b="1">
                <a:latin typeface="幼圆" panose="02010509060101010101" pitchFamily="49" charset="-122"/>
                <a:ea typeface="幼圆" panose="02010509060101010101" pitchFamily="49" charset="-122"/>
                <a:cs typeface="Arial" panose="020B0604020202020204" pitchFamily="34" charset="0"/>
              </a:rPr>
              <a:t>、</a:t>
            </a:r>
            <a:r>
              <a:rPr lang="en-US" altLang="zh-CN" sz="1050" b="1">
                <a:latin typeface="幼圆" panose="02010509060101010101" pitchFamily="49" charset="-122"/>
                <a:ea typeface="幼圆" panose="02010509060101010101" pitchFamily="49" charset="-122"/>
                <a:cs typeface="Arial" panose="020B0604020202020204" pitchFamily="34" charset="0"/>
              </a:rPr>
              <a:t>CIPS</a:t>
            </a:r>
            <a:r>
              <a:rPr lang="zh-CN" altLang="en-US" sz="1050" b="1">
                <a:latin typeface="幼圆" panose="02010509060101010101" pitchFamily="49" charset="-122"/>
                <a:ea typeface="幼圆" panose="02010509060101010101" pitchFamily="49" charset="-122"/>
                <a:cs typeface="Arial" panose="020B0604020202020204" pitchFamily="34" charset="0"/>
              </a:rPr>
              <a:t>、</a:t>
            </a:r>
            <a:r>
              <a:rPr lang="en-US" altLang="zh-CN" sz="1050" b="1">
                <a:latin typeface="幼圆" panose="02010509060101010101" pitchFamily="49" charset="-122"/>
                <a:ea typeface="幼圆" panose="02010509060101010101" pitchFamily="49" charset="-122"/>
                <a:cs typeface="Arial" panose="020B0604020202020204" pitchFamily="34" charset="0"/>
              </a:rPr>
              <a:t>…</a:t>
            </a:r>
            <a:endParaRPr lang="en-US" altLang="zh-CN" sz="1050" b="1">
              <a:latin typeface="幼圆" panose="02010509060101010101" pitchFamily="49" charset="-122"/>
              <a:ea typeface="幼圆" panose="02010509060101010101" pitchFamily="49" charset="-122"/>
              <a:cs typeface="Arial" panose="020B0604020202020204" pitchFamily="34" charset="0"/>
            </a:endParaRPr>
          </a:p>
        </p:txBody>
      </p:sp>
      <p:sp>
        <p:nvSpPr>
          <p:cNvPr id="12298" name="Text Box 18"/>
          <p:cNvSpPr txBox="1">
            <a:spLocks noChangeArrowheads="1"/>
          </p:cNvSpPr>
          <p:nvPr/>
        </p:nvSpPr>
        <p:spPr bwMode="black">
          <a:xfrm>
            <a:off x="2313385" y="4184166"/>
            <a:ext cx="1228725" cy="300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spcBef>
                <a:spcPct val="50000"/>
              </a:spcBef>
            </a:pPr>
            <a:r>
              <a:rPr lang="zh-CN" altLang="en-US" sz="1350" b="1" i="0">
                <a:solidFill>
                  <a:srgbClr val="FFFFFF"/>
                </a:solidFill>
                <a:latin typeface="微软雅黑" panose="020B0503020204020204" charset="-122"/>
                <a:ea typeface="微软雅黑" panose="020B0503020204020204" charset="-122"/>
                <a:cs typeface="Arial" panose="020B0604020202020204" pitchFamily="34" charset="0"/>
              </a:rPr>
              <a:t>其他支付</a:t>
            </a:r>
            <a:endParaRPr lang="en-US" altLang="zh-CN" sz="1350" b="1" i="0">
              <a:solidFill>
                <a:srgbClr val="FFFFFF"/>
              </a:solidFill>
              <a:latin typeface="微软雅黑" panose="020B0503020204020204" charset="-122"/>
              <a:ea typeface="微软雅黑" panose="020B0503020204020204" charset="-122"/>
              <a:cs typeface="Arial" panose="020B0604020202020204" pitchFamily="34" charset="0"/>
            </a:endParaRPr>
          </a:p>
        </p:txBody>
      </p:sp>
      <p:sp>
        <p:nvSpPr>
          <p:cNvPr id="12299" name="Text Box 18"/>
          <p:cNvSpPr txBox="1">
            <a:spLocks noChangeArrowheads="1"/>
          </p:cNvSpPr>
          <p:nvPr/>
        </p:nvSpPr>
        <p:spPr bwMode="gray">
          <a:xfrm>
            <a:off x="2114551" y="3350729"/>
            <a:ext cx="1612106" cy="300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spcBef>
                <a:spcPct val="50000"/>
              </a:spcBef>
            </a:pPr>
            <a:r>
              <a:rPr lang="zh-CN" altLang="en-US" sz="1350" b="1" i="0">
                <a:solidFill>
                  <a:srgbClr val="FFFFFF"/>
                </a:solidFill>
                <a:latin typeface="微软雅黑" panose="020B0503020204020204" charset="-122"/>
                <a:ea typeface="微软雅黑" panose="020B0503020204020204" charset="-122"/>
                <a:cs typeface="Arial" panose="020B0604020202020204" pitchFamily="34" charset="0"/>
              </a:rPr>
              <a:t>银银合作</a:t>
            </a:r>
            <a:endParaRPr lang="en-US" altLang="zh-CN" sz="1350" b="1" i="0">
              <a:solidFill>
                <a:srgbClr val="FFFFFF"/>
              </a:solidFill>
              <a:latin typeface="微软雅黑" panose="020B0503020204020204" charset="-122"/>
              <a:ea typeface="微软雅黑" panose="020B0503020204020204" charset="-122"/>
              <a:cs typeface="Arial" panose="020B0604020202020204" pitchFamily="34" charset="0"/>
            </a:endParaRPr>
          </a:p>
        </p:txBody>
      </p:sp>
      <p:sp>
        <p:nvSpPr>
          <p:cNvPr id="12300" name="Text Box 18"/>
          <p:cNvSpPr txBox="1">
            <a:spLocks noChangeArrowheads="1"/>
          </p:cNvSpPr>
          <p:nvPr/>
        </p:nvSpPr>
        <p:spPr bwMode="black">
          <a:xfrm>
            <a:off x="2076451" y="2756607"/>
            <a:ext cx="1612106" cy="300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spcBef>
                <a:spcPct val="50000"/>
              </a:spcBef>
            </a:pPr>
            <a:r>
              <a:rPr lang="zh-CN" altLang="en-US" sz="1350" b="1" i="0">
                <a:solidFill>
                  <a:srgbClr val="FFFFFF"/>
                </a:solidFill>
                <a:latin typeface="微软雅黑" panose="020B0503020204020204" charset="-122"/>
                <a:ea typeface="微软雅黑" panose="020B0503020204020204" charset="-122"/>
                <a:cs typeface="Arial" panose="020B0604020202020204" pitchFamily="34" charset="0"/>
              </a:rPr>
              <a:t> 同城区域</a:t>
            </a:r>
            <a:endParaRPr lang="en-US" altLang="zh-CN" sz="1350" b="1" i="0">
              <a:solidFill>
                <a:srgbClr val="FFFFFF"/>
              </a:solidFill>
              <a:latin typeface="微软雅黑" panose="020B0503020204020204" charset="-122"/>
              <a:ea typeface="微软雅黑" panose="020B0503020204020204" charset="-122"/>
              <a:cs typeface="Arial" panose="020B0604020202020204" pitchFamily="34" charset="0"/>
            </a:endParaRPr>
          </a:p>
        </p:txBody>
      </p:sp>
      <p:sp>
        <p:nvSpPr>
          <p:cNvPr id="12301" name="Text Box 18"/>
          <p:cNvSpPr txBox="1">
            <a:spLocks noChangeArrowheads="1"/>
          </p:cNvSpPr>
          <p:nvPr/>
        </p:nvSpPr>
        <p:spPr bwMode="gray">
          <a:xfrm>
            <a:off x="2087167" y="2093429"/>
            <a:ext cx="1612106" cy="300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spcBef>
                <a:spcPct val="50000"/>
              </a:spcBef>
            </a:pPr>
            <a:r>
              <a:rPr lang="zh-CN" altLang="en-US" sz="1350" b="1" i="0">
                <a:solidFill>
                  <a:srgbClr val="FFFFFF"/>
                </a:solidFill>
                <a:latin typeface="微软雅黑" panose="020B0503020204020204" charset="-122"/>
                <a:ea typeface="微软雅黑" panose="020B0503020204020204" charset="-122"/>
                <a:cs typeface="Arial" panose="020B0604020202020204" pitchFamily="34" charset="0"/>
              </a:rPr>
              <a:t>全国范围</a:t>
            </a:r>
            <a:endParaRPr lang="en-US" altLang="zh-CN" sz="1350" b="1" i="0">
              <a:solidFill>
                <a:srgbClr val="FFFFFF"/>
              </a:solidFill>
              <a:latin typeface="微软雅黑" panose="020B0503020204020204" charset="-122"/>
              <a:ea typeface="微软雅黑" panose="020B0503020204020204" charset="-122"/>
              <a:cs typeface="Arial" panose="020B0604020202020204" pitchFamily="34" charset="0"/>
            </a:endParaRPr>
          </a:p>
        </p:txBody>
      </p:sp>
      <p:sp>
        <p:nvSpPr>
          <p:cNvPr id="31" name="标题 1"/>
          <p:cNvSpPr txBox="1"/>
          <p:nvPr/>
        </p:nvSpPr>
        <p:spPr bwMode="auto">
          <a:xfrm>
            <a:off x="600511" y="227031"/>
            <a:ext cx="6590109" cy="422672"/>
          </a:xfrm>
          <a:prstGeom prst="rect">
            <a:avLst/>
          </a:prstGeom>
          <a:noFill/>
          <a:ln>
            <a:noFill/>
          </a:ln>
        </p:spPr>
        <p:txBody>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defRPr/>
            </a:pPr>
            <a:r>
              <a:rPr lang="zh-CN" altLang="en-US" sz="2400" b="1" i="0" dirty="0" smtClean="0">
                <a:solidFill>
                  <a:srgbClr val="013C80"/>
                </a:solidFill>
                <a:latin typeface="微软雅黑" panose="020B0503020204020204" charset="-122"/>
                <a:ea typeface="微软雅黑" panose="020B0503020204020204" charset="-122"/>
                <a:cs typeface="微软雅黑" panose="020B0503020204020204" charset="-122"/>
              </a:rPr>
              <a:t>银行机构可能需要</a:t>
            </a:r>
            <a:r>
              <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rPr>
              <a:t>对接的支付系统</a:t>
            </a:r>
            <a:endParaRPr lang="zh-CN" altLang="en-US" sz="2400" b="1" i="0" dirty="0">
              <a:solidFill>
                <a:srgbClr val="013C80"/>
              </a:solidFill>
              <a:latin typeface="微软雅黑" panose="020B0503020204020204" charset="-122"/>
              <a:ea typeface="微软雅黑" panose="020B0503020204020204" charset="-122"/>
              <a:cs typeface="微软雅黑" panose="020B0503020204020204" charset="-122"/>
            </a:endParaRPr>
          </a:p>
        </p:txBody>
      </p:sp>
      <p:sp>
        <p:nvSpPr>
          <p:cNvPr id="32" name="AutoShape 8"/>
          <p:cNvSpPr>
            <a:spLocks noChangeArrowheads="1"/>
          </p:cNvSpPr>
          <p:nvPr/>
        </p:nvSpPr>
        <p:spPr bwMode="auto">
          <a:xfrm>
            <a:off x="5350669" y="2519673"/>
            <a:ext cx="2457450" cy="735806"/>
          </a:xfrm>
          <a:prstGeom prst="roundRect">
            <a:avLst>
              <a:gd name="adj" fmla="val 16667"/>
            </a:avLst>
          </a:prstGeom>
          <a:gradFill rotWithShape="1">
            <a:gsLst>
              <a:gs pos="0">
                <a:schemeClr val="bg1"/>
              </a:gs>
              <a:gs pos="50000">
                <a:srgbClr val="EAEAEA"/>
              </a:gs>
              <a:gs pos="100000">
                <a:schemeClr val="bg1"/>
              </a:gs>
            </a:gsLst>
            <a:lin ang="2700000" scaled="1"/>
          </a:gradFill>
          <a:ln w="15875">
            <a:solidFill>
              <a:srgbClr val="B2B2B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350"/>
          </a:p>
        </p:txBody>
      </p:sp>
      <p:sp>
        <p:nvSpPr>
          <p:cNvPr id="33" name="AutoShape 14"/>
          <p:cNvSpPr>
            <a:spLocks noChangeArrowheads="1"/>
          </p:cNvSpPr>
          <p:nvPr/>
        </p:nvSpPr>
        <p:spPr bwMode="gray">
          <a:xfrm>
            <a:off x="4580335" y="2679217"/>
            <a:ext cx="1131094" cy="392906"/>
          </a:xfrm>
          <a:prstGeom prst="homePlate">
            <a:avLst>
              <a:gd name="adj" fmla="val 43129"/>
            </a:avLst>
          </a:prstGeom>
          <a:gradFill rotWithShape="1">
            <a:gsLst>
              <a:gs pos="0">
                <a:srgbClr val="FFC000"/>
              </a:gs>
              <a:gs pos="100000">
                <a:schemeClr val="folHlink">
                  <a:gamma/>
                  <a:shade val="62745"/>
                  <a:invGamma/>
                </a:schemeClr>
              </a:gs>
            </a:gsLst>
            <a:lin ang="5400000" scaled="1"/>
          </a:gradFill>
          <a:ln w="19050">
            <a:solidFill>
              <a:srgbClr val="FEFFFF"/>
            </a:solidFill>
            <a:miter lim="800000"/>
          </a:ln>
          <a:effectLst>
            <a:outerShdw dist="53882" dir="2700000" algn="ctr" rotWithShape="0">
              <a:srgbClr val="000000">
                <a:alpha val="50000"/>
              </a:srgbClr>
            </a:outerShdw>
          </a:effectLst>
        </p:spPr>
        <p:txBody>
          <a:bodyPr wrap="none" anchor="ctr"/>
          <a:lstStyle/>
          <a:p>
            <a:pPr>
              <a:defRPr/>
            </a:pPr>
            <a:endParaRPr lang="zh-CN" altLang="en-US" sz="1350"/>
          </a:p>
        </p:txBody>
      </p:sp>
      <p:sp>
        <p:nvSpPr>
          <p:cNvPr id="34" name="Text Box 18"/>
          <p:cNvSpPr txBox="1">
            <a:spLocks noChangeArrowheads="1"/>
          </p:cNvSpPr>
          <p:nvPr/>
        </p:nvSpPr>
        <p:spPr bwMode="gray">
          <a:xfrm>
            <a:off x="4607719" y="2749464"/>
            <a:ext cx="1085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spcBef>
                <a:spcPct val="50000"/>
              </a:spcBef>
            </a:pPr>
            <a:r>
              <a:rPr lang="zh-CN" altLang="en-US" sz="1200" b="1" i="0">
                <a:solidFill>
                  <a:srgbClr val="F8F8F8"/>
                </a:solidFill>
                <a:latin typeface="微软雅黑" panose="020B0503020204020204" charset="-122"/>
                <a:ea typeface="微软雅黑" panose="020B0503020204020204" charset="-122"/>
                <a:cs typeface="Arial" panose="020B0604020202020204" pitchFamily="34" charset="0"/>
              </a:rPr>
              <a:t>同城区域</a:t>
            </a:r>
            <a:endParaRPr lang="en-US" altLang="zh-CN" sz="1200" b="1" i="0">
              <a:solidFill>
                <a:srgbClr val="F8F8F8"/>
              </a:solidFill>
              <a:latin typeface="微软雅黑" panose="020B0503020204020204" charset="-122"/>
              <a:ea typeface="微软雅黑" panose="020B0503020204020204" charset="-122"/>
              <a:cs typeface="Arial" panose="020B0604020202020204" pitchFamily="34" charset="0"/>
            </a:endParaRPr>
          </a:p>
        </p:txBody>
      </p:sp>
      <p:sp>
        <p:nvSpPr>
          <p:cNvPr id="35" name="Text Box 24"/>
          <p:cNvSpPr txBox="1">
            <a:spLocks noChangeArrowheads="1"/>
          </p:cNvSpPr>
          <p:nvPr/>
        </p:nvSpPr>
        <p:spPr bwMode="gray">
          <a:xfrm>
            <a:off x="5693569" y="2628021"/>
            <a:ext cx="1955006" cy="593239"/>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CE434D"/>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nSpc>
                <a:spcPct val="70000"/>
              </a:lnSpc>
              <a:spcBef>
                <a:spcPct val="50000"/>
              </a:spcBef>
              <a:buFont typeface="Arial" panose="020B0604020202020204" pitchFamily="34" charset="0"/>
              <a:buChar char="•"/>
            </a:pPr>
            <a:r>
              <a:rPr lang="zh-CN" altLang="en-US" sz="1050" b="1">
                <a:latin typeface="幼圆" panose="02010509060101010101" pitchFamily="49" charset="-122"/>
                <a:ea typeface="幼圆" panose="02010509060101010101" pitchFamily="49" charset="-122"/>
                <a:cs typeface="Arial" panose="020B0604020202020204" pitchFamily="34" charset="0"/>
              </a:rPr>
              <a:t>上海同城支付系统</a:t>
            </a:r>
            <a:endParaRPr lang="en-US" altLang="zh-CN" sz="1050" b="1">
              <a:latin typeface="幼圆" panose="02010509060101010101" pitchFamily="49" charset="-122"/>
              <a:ea typeface="幼圆" panose="02010509060101010101" pitchFamily="49" charset="-122"/>
              <a:cs typeface="Arial" panose="020B0604020202020204" pitchFamily="34" charset="0"/>
            </a:endParaRPr>
          </a:p>
          <a:p>
            <a:pPr>
              <a:lnSpc>
                <a:spcPct val="70000"/>
              </a:lnSpc>
              <a:spcBef>
                <a:spcPct val="50000"/>
              </a:spcBef>
              <a:buFontTx/>
              <a:buChar char="•"/>
            </a:pPr>
            <a:r>
              <a:rPr lang="zh-CN" altLang="en-US" sz="1050" b="1">
                <a:latin typeface="幼圆" panose="02010509060101010101" pitchFamily="49" charset="-122"/>
                <a:ea typeface="幼圆" panose="02010509060101010101" pitchFamily="49" charset="-122"/>
                <a:cs typeface="Arial" panose="020B0604020202020204" pitchFamily="34" charset="0"/>
              </a:rPr>
              <a:t>苏州同城支付系统</a:t>
            </a:r>
            <a:endParaRPr lang="en-US" altLang="zh-CN" sz="1050" b="1">
              <a:latin typeface="幼圆" panose="02010509060101010101" pitchFamily="49" charset="-122"/>
              <a:ea typeface="幼圆" panose="02010509060101010101" pitchFamily="49" charset="-122"/>
              <a:cs typeface="Arial" panose="020B0604020202020204" pitchFamily="34" charset="0"/>
            </a:endParaRPr>
          </a:p>
          <a:p>
            <a:pPr>
              <a:lnSpc>
                <a:spcPct val="70000"/>
              </a:lnSpc>
              <a:spcBef>
                <a:spcPct val="50000"/>
              </a:spcBef>
              <a:buFontTx/>
              <a:buChar char="•"/>
            </a:pPr>
            <a:r>
              <a:rPr lang="zh-CN" altLang="en-US" sz="1050" b="1">
                <a:latin typeface="幼圆" panose="02010509060101010101" pitchFamily="49" charset="-122"/>
                <a:ea typeface="幼圆" panose="02010509060101010101" pitchFamily="49" charset="-122"/>
                <a:cs typeface="Arial" panose="020B0604020202020204" pitchFamily="34" charset="0"/>
              </a:rPr>
              <a:t>深圳同城、广州同城、</a:t>
            </a:r>
            <a:r>
              <a:rPr lang="en-US" altLang="zh-CN" sz="1050" b="1">
                <a:latin typeface="幼圆" panose="02010509060101010101" pitchFamily="49" charset="-122"/>
                <a:ea typeface="幼圆" panose="02010509060101010101" pitchFamily="49" charset="-122"/>
                <a:cs typeface="Arial" panose="020B0604020202020204" pitchFamily="34" charset="0"/>
              </a:rPr>
              <a:t>…</a:t>
            </a:r>
            <a:endParaRPr lang="en-US" altLang="zh-CN" sz="1050" b="1">
              <a:latin typeface="幼圆" panose="02010509060101010101" pitchFamily="49" charset="-122"/>
              <a:ea typeface="幼圆" panose="02010509060101010101" pitchFamily="49" charset="-122"/>
              <a:cs typeface="Arial" panose="020B0604020202020204" pitchFamily="34" charset="0"/>
            </a:endParaRPr>
          </a:p>
        </p:txBody>
      </p:sp>
      <p:sp>
        <p:nvSpPr>
          <p:cNvPr id="36" name="AutoShape 8"/>
          <p:cNvSpPr>
            <a:spLocks noChangeArrowheads="1"/>
          </p:cNvSpPr>
          <p:nvPr/>
        </p:nvSpPr>
        <p:spPr bwMode="auto">
          <a:xfrm>
            <a:off x="5347097" y="3420977"/>
            <a:ext cx="2457450" cy="734615"/>
          </a:xfrm>
          <a:prstGeom prst="roundRect">
            <a:avLst>
              <a:gd name="adj" fmla="val 16667"/>
            </a:avLst>
          </a:prstGeom>
          <a:gradFill rotWithShape="1">
            <a:gsLst>
              <a:gs pos="0">
                <a:schemeClr val="bg1"/>
              </a:gs>
              <a:gs pos="50000">
                <a:srgbClr val="EAEAEA"/>
              </a:gs>
              <a:gs pos="100000">
                <a:schemeClr val="bg1"/>
              </a:gs>
            </a:gsLst>
            <a:lin ang="2700000" scaled="1"/>
          </a:gradFill>
          <a:ln w="15875">
            <a:solidFill>
              <a:srgbClr val="B2B2B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350"/>
          </a:p>
        </p:txBody>
      </p:sp>
      <p:sp>
        <p:nvSpPr>
          <p:cNvPr id="37" name="AutoShape 14"/>
          <p:cNvSpPr>
            <a:spLocks noChangeArrowheads="1"/>
          </p:cNvSpPr>
          <p:nvPr/>
        </p:nvSpPr>
        <p:spPr bwMode="gray">
          <a:xfrm>
            <a:off x="4576763" y="3579330"/>
            <a:ext cx="1131094" cy="392906"/>
          </a:xfrm>
          <a:prstGeom prst="homePlate">
            <a:avLst>
              <a:gd name="adj" fmla="val 43129"/>
            </a:avLst>
          </a:prstGeom>
          <a:gradFill rotWithShape="1">
            <a:gsLst>
              <a:gs pos="0">
                <a:srgbClr val="92D050"/>
              </a:gs>
              <a:gs pos="100000">
                <a:schemeClr val="folHlink">
                  <a:gamma/>
                  <a:shade val="62745"/>
                  <a:invGamma/>
                </a:schemeClr>
              </a:gs>
            </a:gsLst>
            <a:lin ang="5400000" scaled="1"/>
          </a:gradFill>
          <a:ln w="19050">
            <a:solidFill>
              <a:srgbClr val="FEFFFF"/>
            </a:solidFill>
            <a:miter lim="800000"/>
          </a:ln>
          <a:effectLst>
            <a:outerShdw dist="53882" dir="2700000" algn="ctr" rotWithShape="0">
              <a:srgbClr val="000000">
                <a:alpha val="50000"/>
              </a:srgbClr>
            </a:outerShdw>
          </a:effectLst>
        </p:spPr>
        <p:txBody>
          <a:bodyPr wrap="none" anchor="ctr"/>
          <a:lstStyle/>
          <a:p>
            <a:pPr>
              <a:defRPr/>
            </a:pPr>
            <a:endParaRPr lang="zh-CN" altLang="en-US" sz="1350"/>
          </a:p>
        </p:txBody>
      </p:sp>
      <p:sp>
        <p:nvSpPr>
          <p:cNvPr id="38" name="Text Box 18"/>
          <p:cNvSpPr txBox="1">
            <a:spLocks noChangeArrowheads="1"/>
          </p:cNvSpPr>
          <p:nvPr/>
        </p:nvSpPr>
        <p:spPr bwMode="gray">
          <a:xfrm>
            <a:off x="4604147" y="3649577"/>
            <a:ext cx="1085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spcBef>
                <a:spcPct val="50000"/>
              </a:spcBef>
            </a:pPr>
            <a:r>
              <a:rPr lang="zh-CN" altLang="en-US" sz="1200" b="1" i="0">
                <a:solidFill>
                  <a:srgbClr val="F8F8F8"/>
                </a:solidFill>
                <a:latin typeface="微软雅黑" panose="020B0503020204020204" charset="-122"/>
                <a:ea typeface="微软雅黑" panose="020B0503020204020204" charset="-122"/>
                <a:cs typeface="Arial" panose="020B0604020202020204" pitchFamily="34" charset="0"/>
              </a:rPr>
              <a:t>银银合作</a:t>
            </a:r>
            <a:endParaRPr lang="en-US" altLang="zh-CN" sz="1200" b="1" i="0">
              <a:solidFill>
                <a:srgbClr val="F8F8F8"/>
              </a:solidFill>
              <a:latin typeface="微软雅黑" panose="020B0503020204020204" charset="-122"/>
              <a:ea typeface="微软雅黑" panose="020B0503020204020204" charset="-122"/>
              <a:cs typeface="Arial" panose="020B0604020202020204" pitchFamily="34" charset="0"/>
            </a:endParaRPr>
          </a:p>
        </p:txBody>
      </p:sp>
      <p:sp>
        <p:nvSpPr>
          <p:cNvPr id="39" name="Text Box 24"/>
          <p:cNvSpPr txBox="1">
            <a:spLocks noChangeArrowheads="1"/>
          </p:cNvSpPr>
          <p:nvPr/>
        </p:nvSpPr>
        <p:spPr bwMode="gray">
          <a:xfrm>
            <a:off x="5689998" y="3529323"/>
            <a:ext cx="1955006" cy="593239"/>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CE434D"/>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nSpc>
                <a:spcPct val="70000"/>
              </a:lnSpc>
              <a:spcBef>
                <a:spcPct val="50000"/>
              </a:spcBef>
              <a:buFontTx/>
              <a:buChar char="•"/>
            </a:pPr>
            <a:r>
              <a:rPr lang="zh-CN" altLang="en-US" sz="1050" b="1">
                <a:latin typeface="幼圆" panose="02010509060101010101" pitchFamily="49" charset="-122"/>
                <a:ea typeface="幼圆" panose="02010509060101010101" pitchFamily="49" charset="-122"/>
                <a:cs typeface="Arial" panose="020B0604020202020204" pitchFamily="34" charset="0"/>
              </a:rPr>
              <a:t>工商银行直联系统</a:t>
            </a:r>
            <a:endParaRPr lang="en-US" altLang="zh-CN" sz="1050" b="1">
              <a:latin typeface="幼圆" panose="02010509060101010101" pitchFamily="49" charset="-122"/>
              <a:ea typeface="幼圆" panose="02010509060101010101" pitchFamily="49" charset="-122"/>
              <a:cs typeface="Arial" panose="020B0604020202020204" pitchFamily="34" charset="0"/>
            </a:endParaRPr>
          </a:p>
          <a:p>
            <a:pPr>
              <a:lnSpc>
                <a:spcPct val="70000"/>
              </a:lnSpc>
              <a:spcBef>
                <a:spcPct val="50000"/>
              </a:spcBef>
              <a:buFontTx/>
              <a:buChar char="•"/>
            </a:pPr>
            <a:r>
              <a:rPr lang="zh-CN" altLang="en-US" sz="1050" b="1">
                <a:latin typeface="幼圆" panose="02010509060101010101" pitchFamily="49" charset="-122"/>
                <a:ea typeface="幼圆" panose="02010509060101010101" pitchFamily="49" charset="-122"/>
                <a:cs typeface="Arial" panose="020B0604020202020204" pitchFamily="34" charset="0"/>
              </a:rPr>
              <a:t>建设银行直联系统</a:t>
            </a:r>
            <a:endParaRPr lang="en-US" altLang="zh-CN" sz="1050" b="1">
              <a:latin typeface="幼圆" panose="02010509060101010101" pitchFamily="49" charset="-122"/>
              <a:ea typeface="幼圆" panose="02010509060101010101" pitchFamily="49" charset="-122"/>
              <a:cs typeface="Arial" panose="020B0604020202020204" pitchFamily="34" charset="0"/>
            </a:endParaRPr>
          </a:p>
          <a:p>
            <a:pPr>
              <a:lnSpc>
                <a:spcPct val="70000"/>
              </a:lnSpc>
              <a:spcBef>
                <a:spcPct val="50000"/>
              </a:spcBef>
              <a:buFontTx/>
              <a:buChar char="•"/>
            </a:pPr>
            <a:r>
              <a:rPr lang="zh-CN" altLang="en-US" sz="1050" b="1">
                <a:latin typeface="幼圆" panose="02010509060101010101" pitchFamily="49" charset="-122"/>
                <a:ea typeface="幼圆" panose="02010509060101010101" pitchFamily="49" charset="-122"/>
                <a:cs typeface="Arial" panose="020B0604020202020204" pitchFamily="34" charset="0"/>
              </a:rPr>
              <a:t>农业银行直联系统、</a:t>
            </a:r>
            <a:r>
              <a:rPr lang="en-US" altLang="zh-CN" sz="1050" b="1">
                <a:latin typeface="幼圆" panose="02010509060101010101" pitchFamily="49" charset="-122"/>
                <a:ea typeface="幼圆" panose="02010509060101010101" pitchFamily="49" charset="-122"/>
                <a:cs typeface="Arial" panose="020B0604020202020204" pitchFamily="34" charset="0"/>
              </a:rPr>
              <a:t>…</a:t>
            </a:r>
            <a:endParaRPr lang="en-US" altLang="zh-CN" sz="1050" b="1">
              <a:ea typeface="宋体" panose="02010600030101010101" pitchFamily="2" charset="-122"/>
              <a:cs typeface="Arial" panose="020B0604020202020204" pitchFamily="34" charset="0"/>
            </a:endParaRPr>
          </a:p>
        </p:txBody>
      </p:sp>
      <p:sp>
        <p:nvSpPr>
          <p:cNvPr id="40" name="AutoShape 8"/>
          <p:cNvSpPr>
            <a:spLocks noChangeArrowheads="1"/>
          </p:cNvSpPr>
          <p:nvPr/>
        </p:nvSpPr>
        <p:spPr bwMode="auto">
          <a:xfrm>
            <a:off x="5342335" y="4305611"/>
            <a:ext cx="2457450" cy="735806"/>
          </a:xfrm>
          <a:prstGeom prst="roundRect">
            <a:avLst>
              <a:gd name="adj" fmla="val 16667"/>
            </a:avLst>
          </a:prstGeom>
          <a:gradFill rotWithShape="1">
            <a:gsLst>
              <a:gs pos="0">
                <a:schemeClr val="bg1"/>
              </a:gs>
              <a:gs pos="50000">
                <a:srgbClr val="EAEAEA"/>
              </a:gs>
              <a:gs pos="100000">
                <a:schemeClr val="bg1"/>
              </a:gs>
            </a:gsLst>
            <a:lin ang="2700000" scaled="1"/>
          </a:gradFill>
          <a:ln w="15875">
            <a:solidFill>
              <a:srgbClr val="B2B2B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350"/>
          </a:p>
        </p:txBody>
      </p:sp>
      <p:sp>
        <p:nvSpPr>
          <p:cNvPr id="41" name="AutoShape 14"/>
          <p:cNvSpPr>
            <a:spLocks noChangeArrowheads="1"/>
          </p:cNvSpPr>
          <p:nvPr/>
        </p:nvSpPr>
        <p:spPr bwMode="gray">
          <a:xfrm>
            <a:off x="4572000" y="4463964"/>
            <a:ext cx="1131094" cy="392906"/>
          </a:xfrm>
          <a:prstGeom prst="homePlate">
            <a:avLst>
              <a:gd name="adj" fmla="val 43129"/>
            </a:avLst>
          </a:prstGeom>
          <a:gradFill rotWithShape="1">
            <a:gsLst>
              <a:gs pos="0">
                <a:srgbClr val="F185D5"/>
              </a:gs>
              <a:gs pos="100000">
                <a:schemeClr val="folHlink">
                  <a:gamma/>
                  <a:shade val="62745"/>
                  <a:invGamma/>
                </a:schemeClr>
              </a:gs>
            </a:gsLst>
            <a:lin ang="5400000" scaled="1"/>
          </a:gradFill>
          <a:ln w="19050">
            <a:solidFill>
              <a:srgbClr val="FEFFFF"/>
            </a:solidFill>
            <a:miter lim="800000"/>
          </a:ln>
          <a:effectLst>
            <a:outerShdw dist="53882" dir="2700000" algn="ctr" rotWithShape="0">
              <a:srgbClr val="000000">
                <a:alpha val="50000"/>
              </a:srgbClr>
            </a:outerShdw>
          </a:effectLst>
        </p:spPr>
        <p:txBody>
          <a:bodyPr wrap="none" anchor="ctr"/>
          <a:lstStyle/>
          <a:p>
            <a:pPr>
              <a:defRPr/>
            </a:pPr>
            <a:endParaRPr lang="zh-CN" altLang="en-US" sz="1350"/>
          </a:p>
        </p:txBody>
      </p:sp>
      <p:sp>
        <p:nvSpPr>
          <p:cNvPr id="42" name="Text Box 18"/>
          <p:cNvSpPr txBox="1">
            <a:spLocks noChangeArrowheads="1"/>
          </p:cNvSpPr>
          <p:nvPr/>
        </p:nvSpPr>
        <p:spPr bwMode="gray">
          <a:xfrm>
            <a:off x="4599385" y="4534211"/>
            <a:ext cx="1085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a:spcBef>
                <a:spcPct val="50000"/>
              </a:spcBef>
            </a:pPr>
            <a:r>
              <a:rPr lang="zh-CN" altLang="en-US" sz="1200" b="1" i="0">
                <a:solidFill>
                  <a:srgbClr val="F8F8F8"/>
                </a:solidFill>
                <a:latin typeface="微软雅黑" panose="020B0503020204020204" charset="-122"/>
                <a:ea typeface="微软雅黑" panose="020B0503020204020204" charset="-122"/>
                <a:cs typeface="Arial" panose="020B0604020202020204" pitchFamily="34" charset="0"/>
              </a:rPr>
              <a:t>其他支付</a:t>
            </a:r>
            <a:endParaRPr lang="en-US" altLang="zh-CN" sz="1200" b="1" i="0">
              <a:solidFill>
                <a:srgbClr val="F8F8F8"/>
              </a:solidFill>
              <a:latin typeface="微软雅黑" panose="020B0503020204020204" charset="-122"/>
              <a:ea typeface="微软雅黑" panose="020B0503020204020204" charset="-122"/>
              <a:cs typeface="Arial" panose="020B0604020202020204" pitchFamily="34" charset="0"/>
            </a:endParaRPr>
          </a:p>
        </p:txBody>
      </p:sp>
      <p:sp>
        <p:nvSpPr>
          <p:cNvPr id="43" name="Text Box 24"/>
          <p:cNvSpPr txBox="1">
            <a:spLocks noChangeArrowheads="1"/>
          </p:cNvSpPr>
          <p:nvPr/>
        </p:nvSpPr>
        <p:spPr bwMode="gray">
          <a:xfrm>
            <a:off x="5685235" y="4499683"/>
            <a:ext cx="2114550" cy="399340"/>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CE434D"/>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nSpc>
                <a:spcPct val="70000"/>
              </a:lnSpc>
              <a:spcBef>
                <a:spcPct val="50000"/>
              </a:spcBef>
              <a:buFontTx/>
              <a:buChar char="•"/>
            </a:pPr>
            <a:r>
              <a:rPr lang="zh-CN" altLang="en-US" sz="1050" b="1">
                <a:latin typeface="幼圆" panose="02010509060101010101" pitchFamily="49" charset="-122"/>
                <a:ea typeface="幼圆" panose="02010509060101010101" pitchFamily="49" charset="-122"/>
                <a:cs typeface="Arial" panose="020B0604020202020204" pitchFamily="34" charset="0"/>
              </a:rPr>
              <a:t>第三方支付系统（支付宝</a:t>
            </a:r>
            <a:r>
              <a:rPr lang="en-US" altLang="zh-CN" sz="1050" b="1">
                <a:latin typeface="幼圆" panose="02010509060101010101" pitchFamily="49" charset="-122"/>
                <a:ea typeface="幼圆" panose="02010509060101010101" pitchFamily="49" charset="-122"/>
                <a:cs typeface="Arial" panose="020B0604020202020204" pitchFamily="34" charset="0"/>
              </a:rPr>
              <a:t>…)</a:t>
            </a:r>
            <a:endParaRPr lang="en-US" altLang="zh-CN" sz="1050" b="1">
              <a:latin typeface="幼圆" panose="02010509060101010101" pitchFamily="49" charset="-122"/>
              <a:ea typeface="幼圆" panose="02010509060101010101" pitchFamily="49" charset="-122"/>
              <a:cs typeface="Arial" panose="020B0604020202020204" pitchFamily="34" charset="0"/>
            </a:endParaRPr>
          </a:p>
          <a:p>
            <a:pPr>
              <a:lnSpc>
                <a:spcPct val="70000"/>
              </a:lnSpc>
              <a:spcBef>
                <a:spcPct val="50000"/>
              </a:spcBef>
              <a:buFontTx/>
              <a:buChar char="•"/>
            </a:pPr>
            <a:r>
              <a:rPr lang="zh-CN" altLang="en-US" sz="1050" b="1">
                <a:latin typeface="幼圆" panose="02010509060101010101" pitchFamily="49" charset="-122"/>
                <a:ea typeface="幼圆" panose="02010509060101010101" pitchFamily="49" charset="-122"/>
                <a:cs typeface="Arial" panose="020B0604020202020204" pitchFamily="34" charset="0"/>
              </a:rPr>
              <a:t>微信支付平台、</a:t>
            </a:r>
            <a:r>
              <a:rPr lang="en-US" altLang="zh-CN" sz="1050" b="1">
                <a:latin typeface="幼圆" panose="02010509060101010101" pitchFamily="49" charset="-122"/>
                <a:ea typeface="幼圆" panose="02010509060101010101" pitchFamily="49" charset="-122"/>
                <a:cs typeface="Arial" panose="020B0604020202020204" pitchFamily="34" charset="0"/>
              </a:rPr>
              <a:t>…</a:t>
            </a:r>
            <a:endParaRPr lang="en-US" altLang="zh-CN" sz="1050" b="1">
              <a:latin typeface="幼圆" panose="02010509060101010101" pitchFamily="49" charset="-122"/>
              <a:ea typeface="幼圆" panose="02010509060101010101" pitchFamily="49" charset="-122"/>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1000"/>
                                        <p:tgtEl>
                                          <p:spTgt spid="36"/>
                                        </p:tgtEl>
                                      </p:cBhvr>
                                    </p:animEffect>
                                    <p:anim calcmode="lin" valueType="num">
                                      <p:cBhvr>
                                        <p:cTn id="52" dur="1000" fill="hold"/>
                                        <p:tgtEl>
                                          <p:spTgt spid="36"/>
                                        </p:tgtEl>
                                        <p:attrNameLst>
                                          <p:attrName>ppt_x</p:attrName>
                                        </p:attrNameLst>
                                      </p:cBhvr>
                                      <p:tavLst>
                                        <p:tav tm="0">
                                          <p:val>
                                            <p:strVal val="#ppt_x"/>
                                          </p:val>
                                        </p:tav>
                                        <p:tav tm="100000">
                                          <p:val>
                                            <p:strVal val="#ppt_x"/>
                                          </p:val>
                                        </p:tav>
                                      </p:tavLst>
                                    </p:anim>
                                    <p:anim calcmode="lin" valueType="num">
                                      <p:cBhvr>
                                        <p:cTn id="53" dur="1000" fill="hold"/>
                                        <p:tgtEl>
                                          <p:spTgt spid="3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0"/>
                                        <p:tgtEl>
                                          <p:spTgt spid="37"/>
                                        </p:tgtEl>
                                      </p:cBhvr>
                                    </p:animEffect>
                                    <p:anim calcmode="lin" valueType="num">
                                      <p:cBhvr>
                                        <p:cTn id="57" dur="1000" fill="hold"/>
                                        <p:tgtEl>
                                          <p:spTgt spid="37"/>
                                        </p:tgtEl>
                                        <p:attrNameLst>
                                          <p:attrName>ppt_x</p:attrName>
                                        </p:attrNameLst>
                                      </p:cBhvr>
                                      <p:tavLst>
                                        <p:tav tm="0">
                                          <p:val>
                                            <p:strVal val="#ppt_x"/>
                                          </p:val>
                                        </p:tav>
                                        <p:tav tm="100000">
                                          <p:val>
                                            <p:strVal val="#ppt_x"/>
                                          </p:val>
                                        </p:tav>
                                      </p:tavLst>
                                    </p:anim>
                                    <p:anim calcmode="lin" valueType="num">
                                      <p:cBhvr>
                                        <p:cTn id="58" dur="1000" fill="hold"/>
                                        <p:tgtEl>
                                          <p:spTgt spid="37"/>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1000"/>
                                        <p:tgtEl>
                                          <p:spTgt spid="38"/>
                                        </p:tgtEl>
                                      </p:cBhvr>
                                    </p:animEffect>
                                    <p:anim calcmode="lin" valueType="num">
                                      <p:cBhvr>
                                        <p:cTn id="62" dur="1000" fill="hold"/>
                                        <p:tgtEl>
                                          <p:spTgt spid="38"/>
                                        </p:tgtEl>
                                        <p:attrNameLst>
                                          <p:attrName>ppt_x</p:attrName>
                                        </p:attrNameLst>
                                      </p:cBhvr>
                                      <p:tavLst>
                                        <p:tav tm="0">
                                          <p:val>
                                            <p:strVal val="#ppt_x"/>
                                          </p:val>
                                        </p:tav>
                                        <p:tav tm="100000">
                                          <p:val>
                                            <p:strVal val="#ppt_x"/>
                                          </p:val>
                                        </p:tav>
                                      </p:tavLst>
                                    </p:anim>
                                    <p:anim calcmode="lin" valueType="num">
                                      <p:cBhvr>
                                        <p:cTn id="63" dur="1000" fill="hold"/>
                                        <p:tgtEl>
                                          <p:spTgt spid="3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1000"/>
                                        <p:tgtEl>
                                          <p:spTgt spid="39"/>
                                        </p:tgtEl>
                                      </p:cBhvr>
                                    </p:animEffect>
                                    <p:anim calcmode="lin" valueType="num">
                                      <p:cBhvr>
                                        <p:cTn id="67" dur="1000" fill="hold"/>
                                        <p:tgtEl>
                                          <p:spTgt spid="39"/>
                                        </p:tgtEl>
                                        <p:attrNameLst>
                                          <p:attrName>ppt_x</p:attrName>
                                        </p:attrNameLst>
                                      </p:cBhvr>
                                      <p:tavLst>
                                        <p:tav tm="0">
                                          <p:val>
                                            <p:strVal val="#ppt_x"/>
                                          </p:val>
                                        </p:tav>
                                        <p:tav tm="100000">
                                          <p:val>
                                            <p:strVal val="#ppt_x"/>
                                          </p:val>
                                        </p:tav>
                                      </p:tavLst>
                                    </p:anim>
                                    <p:anim calcmode="lin" valueType="num">
                                      <p:cBhvr>
                                        <p:cTn id="6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1000"/>
                                        <p:tgtEl>
                                          <p:spTgt spid="40"/>
                                        </p:tgtEl>
                                      </p:cBhvr>
                                    </p:animEffect>
                                    <p:anim calcmode="lin" valueType="num">
                                      <p:cBhvr>
                                        <p:cTn id="74" dur="1000" fill="hold"/>
                                        <p:tgtEl>
                                          <p:spTgt spid="40"/>
                                        </p:tgtEl>
                                        <p:attrNameLst>
                                          <p:attrName>ppt_x</p:attrName>
                                        </p:attrNameLst>
                                      </p:cBhvr>
                                      <p:tavLst>
                                        <p:tav tm="0">
                                          <p:val>
                                            <p:strVal val="#ppt_x"/>
                                          </p:val>
                                        </p:tav>
                                        <p:tav tm="100000">
                                          <p:val>
                                            <p:strVal val="#ppt_x"/>
                                          </p:val>
                                        </p:tav>
                                      </p:tavLst>
                                    </p:anim>
                                    <p:anim calcmode="lin" valueType="num">
                                      <p:cBhvr>
                                        <p:cTn id="75" dur="1000" fill="hold"/>
                                        <p:tgtEl>
                                          <p:spTgt spid="4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1000"/>
                                        <p:tgtEl>
                                          <p:spTgt spid="41"/>
                                        </p:tgtEl>
                                      </p:cBhvr>
                                    </p:animEffect>
                                    <p:anim calcmode="lin" valueType="num">
                                      <p:cBhvr>
                                        <p:cTn id="79" dur="1000" fill="hold"/>
                                        <p:tgtEl>
                                          <p:spTgt spid="41"/>
                                        </p:tgtEl>
                                        <p:attrNameLst>
                                          <p:attrName>ppt_x</p:attrName>
                                        </p:attrNameLst>
                                      </p:cBhvr>
                                      <p:tavLst>
                                        <p:tav tm="0">
                                          <p:val>
                                            <p:strVal val="#ppt_x"/>
                                          </p:val>
                                        </p:tav>
                                        <p:tav tm="100000">
                                          <p:val>
                                            <p:strVal val="#ppt_x"/>
                                          </p:val>
                                        </p:tav>
                                      </p:tavLst>
                                    </p:anim>
                                    <p:anim calcmode="lin" valueType="num">
                                      <p:cBhvr>
                                        <p:cTn id="80" dur="1000" fill="hold"/>
                                        <p:tgtEl>
                                          <p:spTgt spid="4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1000"/>
                                        <p:tgtEl>
                                          <p:spTgt spid="42"/>
                                        </p:tgtEl>
                                      </p:cBhvr>
                                    </p:animEffect>
                                    <p:anim calcmode="lin" valueType="num">
                                      <p:cBhvr>
                                        <p:cTn id="84" dur="1000" fill="hold"/>
                                        <p:tgtEl>
                                          <p:spTgt spid="42"/>
                                        </p:tgtEl>
                                        <p:attrNameLst>
                                          <p:attrName>ppt_x</p:attrName>
                                        </p:attrNameLst>
                                      </p:cBhvr>
                                      <p:tavLst>
                                        <p:tav tm="0">
                                          <p:val>
                                            <p:strVal val="#ppt_x"/>
                                          </p:val>
                                        </p:tav>
                                        <p:tav tm="100000">
                                          <p:val>
                                            <p:strVal val="#ppt_x"/>
                                          </p:val>
                                        </p:tav>
                                      </p:tavLst>
                                    </p:anim>
                                    <p:anim calcmode="lin" valueType="num">
                                      <p:cBhvr>
                                        <p:cTn id="85" dur="1000" fill="hold"/>
                                        <p:tgtEl>
                                          <p:spTgt spid="4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anim calcmode="lin" valueType="num">
                                      <p:cBhvr>
                                        <p:cTn id="89" dur="1000" fill="hold"/>
                                        <p:tgtEl>
                                          <p:spTgt spid="43"/>
                                        </p:tgtEl>
                                        <p:attrNameLst>
                                          <p:attrName>ppt_x</p:attrName>
                                        </p:attrNameLst>
                                      </p:cBhvr>
                                      <p:tavLst>
                                        <p:tav tm="0">
                                          <p:val>
                                            <p:strVal val="#ppt_x"/>
                                          </p:val>
                                        </p:tav>
                                        <p:tav tm="100000">
                                          <p:val>
                                            <p:strVal val="#ppt_x"/>
                                          </p:val>
                                        </p:tav>
                                      </p:tavLst>
                                    </p:anim>
                                    <p:anim calcmode="lin" valueType="num">
                                      <p:cBhvr>
                                        <p:cTn id="9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P spid="23" grpId="0"/>
      <p:bldP spid="32" grpId="0" animBg="1"/>
      <p:bldP spid="33" grpId="0" animBg="1"/>
      <p:bldP spid="34" grpId="0"/>
      <p:bldP spid="35" grpId="0"/>
      <p:bldP spid="36" grpId="0" animBg="1"/>
      <p:bldP spid="37" grpId="0" animBg="1"/>
      <p:bldP spid="38" grpId="0"/>
      <p:bldP spid="39" grpId="0"/>
      <p:bldP spid="40" grpId="0" animBg="1"/>
      <p:bldP spid="41" grpId="0" animBg="1"/>
      <p:bldP spid="42" grpId="0"/>
      <p:bldP spid="4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566708" y="339502"/>
            <a:ext cx="4509348" cy="328613"/>
          </a:xfrm>
        </p:spPr>
        <p:txBody>
          <a:bodyPr>
            <a:noAutofit/>
          </a:bodyPr>
          <a:lstStyle/>
          <a:p>
            <a:pPr defTabSz="685800" eaLnBrk="0" fontAlgn="base" hangingPunct="0">
              <a:lnSpc>
                <a:spcPts val="3150"/>
              </a:lnSpc>
              <a:spcBef>
                <a:spcPct val="0"/>
              </a:spcBef>
              <a:spcAft>
                <a:spcPct val="0"/>
              </a:spcAft>
              <a:defRPr/>
            </a:pPr>
            <a:r>
              <a:rPr lang="zh-CN" altLang="en-US" sz="2400" dirty="0" smtClean="0">
                <a:latin typeface="微软雅黑" panose="020B0503020204020204" charset="-122"/>
                <a:ea typeface="微软雅黑" panose="020B0503020204020204" charset="-122"/>
              </a:rPr>
              <a:t>支付系统接入平台网络架构图</a:t>
            </a:r>
            <a:endParaRPr lang="en-US" altLang="zh-CN" sz="2400" dirty="0">
              <a:latin typeface="微软雅黑" panose="020B0503020204020204" charset="-122"/>
              <a:ea typeface="微软雅黑" panose="020B0503020204020204" charset="-122"/>
            </a:endParaRPr>
          </a:p>
        </p:txBody>
      </p:sp>
      <p:graphicFrame>
        <p:nvGraphicFramePr>
          <p:cNvPr id="21507" name="Object 18"/>
          <p:cNvGraphicFramePr>
            <a:graphicFrameLocks noChangeAspect="1"/>
          </p:cNvGraphicFramePr>
          <p:nvPr>
            <p:ph idx="4294967295"/>
          </p:nvPr>
        </p:nvGraphicFramePr>
        <p:xfrm>
          <a:off x="1043608" y="1059582"/>
          <a:ext cx="6172200" cy="3495675"/>
        </p:xfrm>
        <a:graphic>
          <a:graphicData uri="http://schemas.openxmlformats.org/presentationml/2006/ole">
            <mc:AlternateContent xmlns:mc="http://schemas.openxmlformats.org/markup-compatibility/2006">
              <mc:Choice xmlns:v="urn:schemas-microsoft-com:vml" Requires="v">
                <p:oleObj spid="_x0000_s7177" name="Visio" r:id="rId1" imgW="7439660" imgH="4213860" progId="Visio.Drawing.11">
                  <p:embed/>
                </p:oleObj>
              </mc:Choice>
              <mc:Fallback>
                <p:oleObj name="Visio" r:id="rId1" imgW="7439660" imgH="4213860" progId="Visio.Drawing.11">
                  <p:embed/>
                  <p:pic>
                    <p:nvPicPr>
                      <p:cNvPr id="0" name="图片 7176"/>
                      <p:cNvPicPr>
                        <a:picLocks noChangeAspect="1" noChangeArrowheads="1"/>
                      </p:cNvPicPr>
                      <p:nvPr/>
                    </p:nvPicPr>
                    <p:blipFill>
                      <a:blip r:embed="rId2"/>
                      <a:srcRect/>
                      <a:stretch>
                        <a:fillRect/>
                      </a:stretch>
                    </p:blipFill>
                    <p:spPr bwMode="auto">
                      <a:xfrm>
                        <a:off x="1043608" y="1059582"/>
                        <a:ext cx="61722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925241" y="951757"/>
            <a:ext cx="5994797" cy="29158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1500" b="1" dirty="0">
                <a:solidFill>
                  <a:schemeClr val="tx1"/>
                </a:solidFill>
                <a:latin typeface="微软雅黑" panose="020B0503020204020204" charset="-122"/>
                <a:ea typeface="微软雅黑" panose="020B0503020204020204" charset="-122"/>
              </a:rPr>
              <a:t>支付接入平台</a:t>
            </a:r>
            <a:endParaRPr lang="zh-CN" altLang="en-US" sz="1500" b="1" dirty="0">
              <a:solidFill>
                <a:schemeClr val="tx1"/>
              </a:solidFill>
              <a:latin typeface="微软雅黑" panose="020B0503020204020204" charset="-122"/>
              <a:ea typeface="微软雅黑" panose="020B0503020204020204" charset="-122"/>
            </a:endParaRPr>
          </a:p>
        </p:txBody>
      </p:sp>
      <p:sp>
        <p:nvSpPr>
          <p:cNvPr id="4" name="Text Box 34"/>
          <p:cNvSpPr txBox="1">
            <a:spLocks noChangeArrowheads="1"/>
          </p:cNvSpPr>
          <p:nvPr/>
        </p:nvSpPr>
        <p:spPr bwMode="auto">
          <a:xfrm>
            <a:off x="2087166" y="1491109"/>
            <a:ext cx="594122" cy="64770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tIns="0" bIns="0" anchor="ctr"/>
          <a:lstStyle/>
          <a:p>
            <a:pPr algn="ctr">
              <a:spcBef>
                <a:spcPts val="75"/>
              </a:spcBef>
              <a:defRPr/>
            </a:pPr>
            <a:r>
              <a:rPr lang="zh-CN" altLang="en-US" sz="1500" b="1" dirty="0">
                <a:solidFill>
                  <a:schemeClr val="tx1"/>
                </a:solidFill>
                <a:latin typeface="微软雅黑" panose="020B0503020204020204" charset="-122"/>
                <a:ea typeface="微软雅黑" panose="020B0503020204020204" charset="-122"/>
              </a:rPr>
              <a:t>大额系统</a:t>
            </a:r>
            <a:endParaRPr lang="en-US" altLang="zh-CN" sz="1500" b="1" dirty="0">
              <a:solidFill>
                <a:schemeClr val="tx1"/>
              </a:solidFill>
              <a:latin typeface="微软雅黑" panose="020B0503020204020204" charset="-122"/>
              <a:ea typeface="微软雅黑" panose="020B0503020204020204" charset="-122"/>
            </a:endParaRPr>
          </a:p>
        </p:txBody>
      </p:sp>
      <p:sp>
        <p:nvSpPr>
          <p:cNvPr id="7" name="Text Box 7"/>
          <p:cNvSpPr txBox="1">
            <a:spLocks noChangeArrowheads="1"/>
          </p:cNvSpPr>
          <p:nvPr/>
        </p:nvSpPr>
        <p:spPr bwMode="auto">
          <a:xfrm>
            <a:off x="2087167" y="3308002"/>
            <a:ext cx="5725715" cy="300038"/>
          </a:xfrm>
          <a:prstGeom prst="rect">
            <a:avLst/>
          </a:prstGeom>
          <a:solidFill>
            <a:srgbClr val="CFCFCF"/>
          </a:solidFill>
        </p:spPr>
        <p:style>
          <a:lnRef idx="1">
            <a:schemeClr val="accent5"/>
          </a:lnRef>
          <a:fillRef idx="3">
            <a:schemeClr val="accent5"/>
          </a:fillRef>
          <a:effectRef idx="2">
            <a:schemeClr val="accent5"/>
          </a:effectRef>
          <a:fontRef idx="minor">
            <a:schemeClr val="lt1"/>
          </a:fontRef>
        </p:style>
        <p:txBody>
          <a:bodyPr lIns="0" tIns="0" rIns="0" bIns="0" anchor="ctr"/>
          <a:lstStyle/>
          <a:p>
            <a:pPr algn="ctr">
              <a:spcBef>
                <a:spcPct val="50000"/>
              </a:spcBef>
              <a:defRPr/>
            </a:pPr>
            <a:r>
              <a:rPr lang="zh-CN" altLang="en-US" sz="1200" b="1" dirty="0">
                <a:solidFill>
                  <a:srgbClr val="6CA62C"/>
                </a:solidFill>
                <a:latin typeface="微软雅黑" panose="020B0503020204020204" charset="-122"/>
                <a:ea typeface="微软雅黑" panose="020B0503020204020204" charset="-122"/>
              </a:rPr>
              <a:t>通讯中间件</a:t>
            </a:r>
            <a:r>
              <a:rPr lang="zh-CN" altLang="en-US" sz="1200" b="1" dirty="0">
                <a:solidFill>
                  <a:srgbClr val="6CA62C"/>
                </a:solidFill>
                <a:latin typeface="Arial" panose="020B0604020202020204" pitchFamily="34" charset="0"/>
              </a:rPr>
              <a:t>（</a:t>
            </a:r>
            <a:r>
              <a:rPr lang="en-US" altLang="zh-CN" sz="1200" b="1" dirty="0">
                <a:solidFill>
                  <a:srgbClr val="6CA62C"/>
                </a:solidFill>
                <a:latin typeface="Arial" panose="020B0604020202020204" pitchFamily="34" charset="0"/>
              </a:rPr>
              <a:t>MQ/SOCKET/WEB SERVICE/……</a:t>
            </a:r>
            <a:r>
              <a:rPr lang="zh-CN" altLang="en-US" sz="1200" b="1" dirty="0">
                <a:solidFill>
                  <a:srgbClr val="6CA62C"/>
                </a:solidFill>
                <a:latin typeface="Arial" panose="020B0604020202020204" pitchFamily="34" charset="0"/>
              </a:rPr>
              <a:t>）</a:t>
            </a:r>
            <a:endParaRPr lang="zh-CN" altLang="en-US" sz="1200" b="1" dirty="0">
              <a:solidFill>
                <a:srgbClr val="6CA62C"/>
              </a:solidFill>
              <a:latin typeface="Arial" panose="020B0604020202020204" pitchFamily="34" charset="0"/>
            </a:endParaRPr>
          </a:p>
        </p:txBody>
      </p:sp>
      <p:sp>
        <p:nvSpPr>
          <p:cNvPr id="8" name="Text Box 44"/>
          <p:cNvSpPr txBox="1">
            <a:spLocks noChangeArrowheads="1"/>
          </p:cNvSpPr>
          <p:nvPr/>
        </p:nvSpPr>
        <p:spPr bwMode="auto">
          <a:xfrm>
            <a:off x="2087167" y="2517428"/>
            <a:ext cx="5725715" cy="432197"/>
          </a:xfrm>
          <a:prstGeom prst="rect">
            <a:avLst/>
          </a:prstGeom>
          <a:solidFill>
            <a:srgbClr val="CFCFCF"/>
          </a:solidFill>
        </p:spPr>
        <p:style>
          <a:lnRef idx="1">
            <a:schemeClr val="accent1"/>
          </a:lnRef>
          <a:fillRef idx="3">
            <a:schemeClr val="accent1"/>
          </a:fillRef>
          <a:effectRef idx="2">
            <a:schemeClr val="accent1"/>
          </a:effectRef>
          <a:fontRef idx="minor">
            <a:schemeClr val="lt1"/>
          </a:fontRef>
        </p:style>
        <p:txBody>
          <a:bodyPr tIns="0" bIns="0" anchor="ctr"/>
          <a:lstStyle/>
          <a:p>
            <a:pPr algn="r">
              <a:spcBef>
                <a:spcPct val="50000"/>
              </a:spcBef>
              <a:defRPr/>
            </a:pPr>
            <a:r>
              <a:rPr lang="zh-CN" altLang="en-US" sz="1500" b="1" dirty="0">
                <a:solidFill>
                  <a:schemeClr val="tx1"/>
                </a:solidFill>
                <a:latin typeface="微软雅黑" panose="020B0503020204020204" charset="-122"/>
                <a:ea typeface="微软雅黑" panose="020B0503020204020204" charset="-122"/>
              </a:rPr>
              <a:t>服务总线</a:t>
            </a:r>
            <a:endParaRPr lang="zh-CN" altLang="en-US" sz="1500" b="1" dirty="0">
              <a:solidFill>
                <a:schemeClr val="tx1"/>
              </a:solidFill>
              <a:latin typeface="微软雅黑" panose="020B0503020204020204" charset="-122"/>
              <a:ea typeface="微软雅黑" panose="020B0503020204020204" charset="-122"/>
            </a:endParaRPr>
          </a:p>
        </p:txBody>
      </p:sp>
      <p:sp>
        <p:nvSpPr>
          <p:cNvPr id="9" name="Text Box 6"/>
          <p:cNvSpPr txBox="1">
            <a:spLocks noChangeArrowheads="1"/>
          </p:cNvSpPr>
          <p:nvPr/>
        </p:nvSpPr>
        <p:spPr bwMode="auto">
          <a:xfrm>
            <a:off x="2163588" y="2592717"/>
            <a:ext cx="702078" cy="300038"/>
          </a:xfrm>
          <a:prstGeom prst="rect">
            <a:avLst/>
          </a:prstGeom>
          <a:solidFill>
            <a:srgbClr val="EEEEEE"/>
          </a:solidFill>
        </p:spPr>
        <p:style>
          <a:lnRef idx="2">
            <a:schemeClr val="accent5">
              <a:shade val="50000"/>
            </a:schemeClr>
          </a:lnRef>
          <a:fillRef idx="1">
            <a:schemeClr val="accent5"/>
          </a:fillRef>
          <a:effectRef idx="0">
            <a:schemeClr val="accent5"/>
          </a:effectRef>
          <a:fontRef idx="minor">
            <a:schemeClr val="lt1"/>
          </a:fontRef>
        </p:style>
        <p:txBody>
          <a:bodyPr lIns="0" tIns="0" rIns="0" bIns="0" anchor="ctr"/>
          <a:lstStyle/>
          <a:p>
            <a:pPr algn="ctr">
              <a:spcBef>
                <a:spcPct val="50000"/>
              </a:spcBef>
              <a:defRPr/>
            </a:pPr>
            <a:r>
              <a:rPr lang="zh-CN" altLang="en-US" sz="900" dirty="0">
                <a:ln w="10160">
                  <a:solidFill>
                    <a:schemeClr val="accent1"/>
                  </a:solidFill>
                  <a:prstDash val="solid"/>
                </a:ln>
                <a:solidFill>
                  <a:srgbClr val="FFFFFF"/>
                </a:solidFill>
                <a:effectLst>
                  <a:outerShdw blurRad="38100" dist="32000" dir="5400000" algn="tl">
                    <a:srgbClr val="000000">
                      <a:alpha val="30000"/>
                    </a:srgbClr>
                  </a:outerShdw>
                </a:effectLst>
                <a:latin typeface="Arial" panose="020B0604020202020204" pitchFamily="34" charset="0"/>
              </a:rPr>
              <a:t>安全控制</a:t>
            </a:r>
            <a:endParaRPr lang="zh-CN" altLang="en-US" sz="900" dirty="0">
              <a:ln w="10160">
                <a:solidFill>
                  <a:schemeClr val="accent1"/>
                </a:solidFill>
                <a:prstDash val="solid"/>
              </a:ln>
              <a:solidFill>
                <a:srgbClr val="FFFFFF"/>
              </a:solidFill>
              <a:effectLst>
                <a:outerShdw blurRad="38100" dist="32000" dir="5400000" algn="tl">
                  <a:srgbClr val="000000">
                    <a:alpha val="30000"/>
                  </a:srgbClr>
                </a:outerShdw>
              </a:effectLst>
              <a:latin typeface="Arial" panose="020B0604020202020204" pitchFamily="34" charset="0"/>
            </a:endParaRPr>
          </a:p>
        </p:txBody>
      </p:sp>
      <p:sp>
        <p:nvSpPr>
          <p:cNvPr id="10" name="Text Box 8"/>
          <p:cNvSpPr txBox="1">
            <a:spLocks noChangeArrowheads="1"/>
          </p:cNvSpPr>
          <p:nvPr/>
        </p:nvSpPr>
        <p:spPr bwMode="auto">
          <a:xfrm>
            <a:off x="2898132" y="2592717"/>
            <a:ext cx="702000" cy="300038"/>
          </a:xfrm>
          <a:prstGeom prst="rect">
            <a:avLst/>
          </a:prstGeom>
          <a:solidFill>
            <a:srgbClr val="EEEEEE"/>
          </a:solidFill>
        </p:spPr>
        <p:style>
          <a:lnRef idx="2">
            <a:schemeClr val="accent5">
              <a:shade val="50000"/>
            </a:schemeClr>
          </a:lnRef>
          <a:fillRef idx="1">
            <a:schemeClr val="accent5"/>
          </a:fillRef>
          <a:effectRef idx="0">
            <a:schemeClr val="accent5"/>
          </a:effectRef>
          <a:fontRef idx="minor">
            <a:schemeClr val="lt1"/>
          </a:fontRef>
        </p:style>
        <p:txBody>
          <a:bodyPr lIns="0" tIns="0" rIns="0" bIns="0" anchor="ctr"/>
          <a:lstStyle/>
          <a:p>
            <a:pPr algn="ctr">
              <a:spcBef>
                <a:spcPct val="50000"/>
              </a:spcBef>
              <a:defRPr/>
            </a:pPr>
            <a:r>
              <a:rPr lang="zh-CN" altLang="en-US" sz="900" dirty="0">
                <a:ln w="10160">
                  <a:solidFill>
                    <a:schemeClr val="accent1"/>
                  </a:solidFill>
                  <a:prstDash val="solid"/>
                </a:ln>
                <a:solidFill>
                  <a:srgbClr val="FFFFFF"/>
                </a:solidFill>
                <a:effectLst>
                  <a:outerShdw blurRad="38100" dist="32000" dir="5400000" algn="tl">
                    <a:srgbClr val="000000">
                      <a:alpha val="30000"/>
                    </a:srgbClr>
                  </a:outerShdw>
                </a:effectLst>
                <a:latin typeface="Arial" panose="020B0604020202020204" pitchFamily="34" charset="0"/>
              </a:rPr>
              <a:t>协议转换</a:t>
            </a:r>
            <a:endParaRPr lang="zh-CN" altLang="en-US" sz="900" dirty="0">
              <a:ln w="10160">
                <a:solidFill>
                  <a:schemeClr val="accent1"/>
                </a:solidFill>
                <a:prstDash val="solid"/>
              </a:ln>
              <a:solidFill>
                <a:srgbClr val="FFFFFF"/>
              </a:solidFill>
              <a:effectLst>
                <a:outerShdw blurRad="38100" dist="32000" dir="5400000" algn="tl">
                  <a:srgbClr val="000000">
                    <a:alpha val="30000"/>
                  </a:srgbClr>
                </a:outerShdw>
              </a:effectLst>
              <a:latin typeface="Arial" panose="020B0604020202020204" pitchFamily="34" charset="0"/>
            </a:endParaRPr>
          </a:p>
        </p:txBody>
      </p:sp>
      <p:sp>
        <p:nvSpPr>
          <p:cNvPr id="11" name="Text Box 9"/>
          <p:cNvSpPr txBox="1">
            <a:spLocks noChangeArrowheads="1"/>
          </p:cNvSpPr>
          <p:nvPr/>
        </p:nvSpPr>
        <p:spPr bwMode="auto">
          <a:xfrm>
            <a:off x="3632598" y="2592717"/>
            <a:ext cx="702000" cy="300038"/>
          </a:xfrm>
          <a:prstGeom prst="rect">
            <a:avLst/>
          </a:prstGeom>
          <a:solidFill>
            <a:srgbClr val="EEEEEE"/>
          </a:solidFill>
        </p:spPr>
        <p:style>
          <a:lnRef idx="2">
            <a:schemeClr val="accent5">
              <a:shade val="50000"/>
            </a:schemeClr>
          </a:lnRef>
          <a:fillRef idx="1">
            <a:schemeClr val="accent5"/>
          </a:fillRef>
          <a:effectRef idx="0">
            <a:schemeClr val="accent5"/>
          </a:effectRef>
          <a:fontRef idx="minor">
            <a:schemeClr val="lt1"/>
          </a:fontRef>
        </p:style>
        <p:txBody>
          <a:bodyPr lIns="0" tIns="0" rIns="0" bIns="0" anchor="ctr"/>
          <a:lstStyle/>
          <a:p>
            <a:pPr algn="ctr">
              <a:spcBef>
                <a:spcPct val="50000"/>
              </a:spcBef>
              <a:defRPr/>
            </a:pPr>
            <a:r>
              <a:rPr lang="zh-CN" altLang="en-US" sz="900" dirty="0">
                <a:ln w="10160">
                  <a:solidFill>
                    <a:schemeClr val="accent1"/>
                  </a:solidFill>
                  <a:prstDash val="solid"/>
                </a:ln>
                <a:solidFill>
                  <a:srgbClr val="FFFFFF"/>
                </a:solidFill>
                <a:effectLst>
                  <a:outerShdw blurRad="38100" dist="32000" dir="5400000" algn="tl">
                    <a:srgbClr val="000000">
                      <a:alpha val="30000"/>
                    </a:srgbClr>
                  </a:outerShdw>
                </a:effectLst>
                <a:latin typeface="Arial" panose="020B0604020202020204" pitchFamily="34" charset="0"/>
              </a:rPr>
              <a:t>流程控制</a:t>
            </a:r>
            <a:endParaRPr lang="zh-CN" altLang="en-US" sz="900" dirty="0">
              <a:ln w="10160">
                <a:solidFill>
                  <a:schemeClr val="accent1"/>
                </a:solidFill>
                <a:prstDash val="solid"/>
              </a:ln>
              <a:solidFill>
                <a:srgbClr val="FFFFFF"/>
              </a:solidFill>
              <a:effectLst>
                <a:outerShdw blurRad="38100" dist="32000" dir="5400000" algn="tl">
                  <a:srgbClr val="000000">
                    <a:alpha val="30000"/>
                  </a:srgbClr>
                </a:outerShdw>
              </a:effectLst>
              <a:latin typeface="Arial" panose="020B0604020202020204" pitchFamily="34" charset="0"/>
            </a:endParaRPr>
          </a:p>
        </p:txBody>
      </p:sp>
      <p:sp>
        <p:nvSpPr>
          <p:cNvPr id="12" name="Text Box 9"/>
          <p:cNvSpPr txBox="1">
            <a:spLocks noChangeArrowheads="1"/>
          </p:cNvSpPr>
          <p:nvPr/>
        </p:nvSpPr>
        <p:spPr bwMode="auto">
          <a:xfrm>
            <a:off x="4367064" y="2592717"/>
            <a:ext cx="702000" cy="300038"/>
          </a:xfrm>
          <a:prstGeom prst="rect">
            <a:avLst/>
          </a:prstGeom>
          <a:solidFill>
            <a:srgbClr val="EEEEEE"/>
          </a:solidFill>
        </p:spPr>
        <p:style>
          <a:lnRef idx="2">
            <a:schemeClr val="accent5">
              <a:shade val="50000"/>
            </a:schemeClr>
          </a:lnRef>
          <a:fillRef idx="1">
            <a:schemeClr val="accent5"/>
          </a:fillRef>
          <a:effectRef idx="0">
            <a:schemeClr val="accent5"/>
          </a:effectRef>
          <a:fontRef idx="minor">
            <a:schemeClr val="lt1"/>
          </a:fontRef>
        </p:style>
        <p:txBody>
          <a:bodyPr lIns="0" tIns="0" rIns="0" bIns="0" anchor="ctr"/>
          <a:lstStyle/>
          <a:p>
            <a:pPr algn="ctr">
              <a:spcBef>
                <a:spcPct val="50000"/>
              </a:spcBef>
              <a:defRPr/>
            </a:pPr>
            <a:r>
              <a:rPr lang="zh-CN" altLang="en-US" sz="900" dirty="0">
                <a:ln w="10160">
                  <a:solidFill>
                    <a:schemeClr val="accent1"/>
                  </a:solidFill>
                  <a:prstDash val="solid"/>
                </a:ln>
                <a:solidFill>
                  <a:srgbClr val="FFFFFF"/>
                </a:solidFill>
                <a:effectLst>
                  <a:outerShdw blurRad="38100" dist="32000" dir="5400000" algn="tl">
                    <a:srgbClr val="000000">
                      <a:alpha val="30000"/>
                    </a:srgbClr>
                  </a:outerShdw>
                </a:effectLst>
                <a:latin typeface="Arial" panose="020B0604020202020204" pitchFamily="34" charset="0"/>
              </a:rPr>
              <a:t>服务组合</a:t>
            </a:r>
            <a:endParaRPr lang="zh-CN" altLang="en-US" sz="900" dirty="0">
              <a:ln w="10160">
                <a:solidFill>
                  <a:schemeClr val="accent1"/>
                </a:solidFill>
                <a:prstDash val="solid"/>
              </a:ln>
              <a:solidFill>
                <a:srgbClr val="FFFFFF"/>
              </a:solidFill>
              <a:effectLst>
                <a:outerShdw blurRad="38100" dist="32000" dir="5400000" algn="tl">
                  <a:srgbClr val="000000">
                    <a:alpha val="30000"/>
                  </a:srgbClr>
                </a:outerShdw>
              </a:effectLst>
              <a:latin typeface="Arial" panose="020B0604020202020204" pitchFamily="34" charset="0"/>
            </a:endParaRPr>
          </a:p>
        </p:txBody>
      </p:sp>
      <p:sp>
        <p:nvSpPr>
          <p:cNvPr id="13" name="Text Box 9"/>
          <p:cNvSpPr txBox="1">
            <a:spLocks noChangeArrowheads="1"/>
          </p:cNvSpPr>
          <p:nvPr/>
        </p:nvSpPr>
        <p:spPr bwMode="auto">
          <a:xfrm>
            <a:off x="5101530" y="2592717"/>
            <a:ext cx="702000" cy="300038"/>
          </a:xfrm>
          <a:prstGeom prst="rect">
            <a:avLst/>
          </a:prstGeom>
          <a:solidFill>
            <a:srgbClr val="EEEEEE"/>
          </a:solidFill>
        </p:spPr>
        <p:style>
          <a:lnRef idx="2">
            <a:schemeClr val="accent5">
              <a:shade val="50000"/>
            </a:schemeClr>
          </a:lnRef>
          <a:fillRef idx="1">
            <a:schemeClr val="accent5"/>
          </a:fillRef>
          <a:effectRef idx="0">
            <a:schemeClr val="accent5"/>
          </a:effectRef>
          <a:fontRef idx="minor">
            <a:schemeClr val="lt1"/>
          </a:fontRef>
        </p:style>
        <p:txBody>
          <a:bodyPr lIns="0" tIns="0" rIns="0" bIns="0" anchor="ctr"/>
          <a:lstStyle/>
          <a:p>
            <a:pPr algn="ctr">
              <a:spcBef>
                <a:spcPct val="50000"/>
              </a:spcBef>
              <a:defRPr/>
            </a:pPr>
            <a:r>
              <a:rPr lang="zh-CN" altLang="en-US" sz="900" dirty="0">
                <a:ln w="10160">
                  <a:solidFill>
                    <a:schemeClr val="accent1"/>
                  </a:solidFill>
                  <a:prstDash val="solid"/>
                </a:ln>
                <a:solidFill>
                  <a:srgbClr val="FFFFFF"/>
                </a:solidFill>
                <a:effectLst>
                  <a:outerShdw blurRad="38100" dist="32000" dir="5400000" algn="tl">
                    <a:srgbClr val="000000">
                      <a:alpha val="30000"/>
                    </a:srgbClr>
                  </a:outerShdw>
                </a:effectLst>
                <a:latin typeface="Arial" panose="020B0604020202020204" pitchFamily="34" charset="0"/>
              </a:rPr>
              <a:t>服务调度</a:t>
            </a:r>
            <a:endParaRPr lang="zh-CN" altLang="en-US" sz="900" dirty="0">
              <a:ln w="10160">
                <a:solidFill>
                  <a:schemeClr val="accent1"/>
                </a:solidFill>
                <a:prstDash val="solid"/>
              </a:ln>
              <a:solidFill>
                <a:srgbClr val="FFFFFF"/>
              </a:solidFill>
              <a:effectLst>
                <a:outerShdw blurRad="38100" dist="32000" dir="5400000" algn="tl">
                  <a:srgbClr val="000000">
                    <a:alpha val="30000"/>
                  </a:srgbClr>
                </a:outerShdw>
              </a:effectLst>
              <a:latin typeface="Arial" panose="020B0604020202020204" pitchFamily="34" charset="0"/>
            </a:endParaRPr>
          </a:p>
        </p:txBody>
      </p:sp>
      <p:sp>
        <p:nvSpPr>
          <p:cNvPr id="14" name="Text Box 34"/>
          <p:cNvSpPr txBox="1">
            <a:spLocks noChangeArrowheads="1"/>
          </p:cNvSpPr>
          <p:nvPr/>
        </p:nvSpPr>
        <p:spPr bwMode="auto">
          <a:xfrm>
            <a:off x="2721769" y="1491109"/>
            <a:ext cx="594122" cy="64770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tIns="0" bIns="0" anchor="ctr"/>
          <a:lstStyle/>
          <a:p>
            <a:pPr algn="ctr">
              <a:spcBef>
                <a:spcPts val="75"/>
              </a:spcBef>
              <a:defRPr/>
            </a:pPr>
            <a:r>
              <a:rPr lang="zh-CN" altLang="en-US" sz="1500" b="1" dirty="0">
                <a:solidFill>
                  <a:schemeClr val="tx1"/>
                </a:solidFill>
                <a:latin typeface="微软雅黑" panose="020B0503020204020204" charset="-122"/>
                <a:ea typeface="微软雅黑" panose="020B0503020204020204" charset="-122"/>
              </a:rPr>
              <a:t>小额系统</a:t>
            </a:r>
            <a:endParaRPr lang="en-US" altLang="zh-CN" sz="1500" b="1" dirty="0">
              <a:solidFill>
                <a:schemeClr val="tx1"/>
              </a:solidFill>
              <a:latin typeface="微软雅黑" panose="020B0503020204020204" charset="-122"/>
              <a:ea typeface="微软雅黑" panose="020B0503020204020204" charset="-122"/>
            </a:endParaRPr>
          </a:p>
        </p:txBody>
      </p:sp>
      <p:sp>
        <p:nvSpPr>
          <p:cNvPr id="15" name="Text Box 34"/>
          <p:cNvSpPr txBox="1">
            <a:spLocks noChangeArrowheads="1"/>
          </p:cNvSpPr>
          <p:nvPr/>
        </p:nvSpPr>
        <p:spPr bwMode="auto">
          <a:xfrm>
            <a:off x="3356372" y="1491109"/>
            <a:ext cx="594122" cy="64770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tIns="0" bIns="0" anchor="ctr"/>
          <a:lstStyle/>
          <a:p>
            <a:pPr algn="ctr">
              <a:spcBef>
                <a:spcPts val="75"/>
              </a:spcBef>
              <a:defRPr/>
            </a:pPr>
            <a:r>
              <a:rPr lang="zh-CN" altLang="en-US" sz="1500" b="1" dirty="0">
                <a:solidFill>
                  <a:schemeClr val="tx1"/>
                </a:solidFill>
                <a:latin typeface="微软雅黑" panose="020B0503020204020204" charset="-122"/>
                <a:ea typeface="微软雅黑" panose="020B0503020204020204" charset="-122"/>
              </a:rPr>
              <a:t>网银互联</a:t>
            </a:r>
            <a:endParaRPr lang="en-US" altLang="zh-CN" sz="1500" b="1" dirty="0">
              <a:solidFill>
                <a:schemeClr val="tx1"/>
              </a:solidFill>
              <a:latin typeface="微软雅黑" panose="020B0503020204020204" charset="-122"/>
              <a:ea typeface="微软雅黑" panose="020B0503020204020204" charset="-122"/>
            </a:endParaRPr>
          </a:p>
        </p:txBody>
      </p:sp>
      <p:sp>
        <p:nvSpPr>
          <p:cNvPr id="16" name="Text Box 34"/>
          <p:cNvSpPr txBox="1">
            <a:spLocks noChangeArrowheads="1"/>
          </p:cNvSpPr>
          <p:nvPr/>
        </p:nvSpPr>
        <p:spPr bwMode="auto">
          <a:xfrm>
            <a:off x="3990976" y="1491109"/>
            <a:ext cx="594122" cy="64770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tIns="0" bIns="0" anchor="ctr"/>
          <a:lstStyle/>
          <a:p>
            <a:pPr algn="ctr">
              <a:spcBef>
                <a:spcPts val="75"/>
              </a:spcBef>
              <a:defRPr/>
            </a:pPr>
            <a:r>
              <a:rPr lang="zh-CN" altLang="en-US" sz="1500" b="1" dirty="0">
                <a:solidFill>
                  <a:schemeClr val="tx1"/>
                </a:solidFill>
                <a:latin typeface="微软雅黑" panose="020B0503020204020204" charset="-122"/>
                <a:ea typeface="微软雅黑" panose="020B0503020204020204" charset="-122"/>
              </a:rPr>
              <a:t>同城系统</a:t>
            </a:r>
            <a:endParaRPr lang="en-US" altLang="zh-CN" sz="1500" b="1" dirty="0">
              <a:solidFill>
                <a:schemeClr val="tx1"/>
              </a:solidFill>
              <a:latin typeface="微软雅黑" panose="020B0503020204020204" charset="-122"/>
              <a:ea typeface="微软雅黑" panose="020B0503020204020204" charset="-122"/>
            </a:endParaRPr>
          </a:p>
        </p:txBody>
      </p:sp>
      <p:sp>
        <p:nvSpPr>
          <p:cNvPr id="17" name="Text Box 34"/>
          <p:cNvSpPr txBox="1">
            <a:spLocks noChangeArrowheads="1"/>
          </p:cNvSpPr>
          <p:nvPr/>
        </p:nvSpPr>
        <p:spPr bwMode="auto">
          <a:xfrm>
            <a:off x="4625578" y="1491109"/>
            <a:ext cx="594122" cy="64770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tIns="0" bIns="0" anchor="ctr"/>
          <a:lstStyle/>
          <a:p>
            <a:pPr algn="ctr">
              <a:spcBef>
                <a:spcPts val="75"/>
              </a:spcBef>
              <a:defRPr/>
            </a:pPr>
            <a:r>
              <a:rPr lang="zh-CN" altLang="en-US" sz="1500" b="1" dirty="0">
                <a:solidFill>
                  <a:schemeClr val="tx1"/>
                </a:solidFill>
                <a:latin typeface="微软雅黑" panose="020B0503020204020204" charset="-122"/>
                <a:ea typeface="微软雅黑" panose="020B0503020204020204" charset="-122"/>
              </a:rPr>
              <a:t>境内外币</a:t>
            </a:r>
            <a:endParaRPr lang="en-US" altLang="zh-CN" sz="1500" b="1" dirty="0">
              <a:solidFill>
                <a:schemeClr val="tx1"/>
              </a:solidFill>
              <a:latin typeface="微软雅黑" panose="020B0503020204020204" charset="-122"/>
              <a:ea typeface="微软雅黑" panose="020B0503020204020204" charset="-122"/>
            </a:endParaRPr>
          </a:p>
        </p:txBody>
      </p:sp>
      <p:sp>
        <p:nvSpPr>
          <p:cNvPr id="18" name="Text Box 34"/>
          <p:cNvSpPr txBox="1">
            <a:spLocks noChangeArrowheads="1"/>
          </p:cNvSpPr>
          <p:nvPr/>
        </p:nvSpPr>
        <p:spPr bwMode="auto">
          <a:xfrm>
            <a:off x="7163991" y="1491109"/>
            <a:ext cx="594122" cy="64770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tIns="0" bIns="0" anchor="ctr"/>
          <a:lstStyle/>
          <a:p>
            <a:pPr algn="ctr">
              <a:spcBef>
                <a:spcPts val="75"/>
              </a:spcBef>
              <a:defRPr/>
            </a:pPr>
            <a:r>
              <a:rPr lang="en-US" altLang="zh-CN" sz="1500" b="1" dirty="0">
                <a:solidFill>
                  <a:schemeClr val="tx1"/>
                </a:solidFill>
                <a:latin typeface="微软雅黑" panose="020B0503020204020204" charset="-122"/>
                <a:ea typeface="微软雅黑" panose="020B0503020204020204" charset="-122"/>
              </a:rPr>
              <a:t>……</a:t>
            </a:r>
            <a:endParaRPr lang="en-US" altLang="zh-CN" sz="1500" b="1" dirty="0">
              <a:solidFill>
                <a:schemeClr val="tx1"/>
              </a:solidFill>
              <a:latin typeface="微软雅黑" panose="020B0503020204020204" charset="-122"/>
              <a:ea typeface="微软雅黑" panose="020B0503020204020204" charset="-122"/>
            </a:endParaRPr>
          </a:p>
        </p:txBody>
      </p:sp>
      <p:sp>
        <p:nvSpPr>
          <p:cNvPr id="19" name="上下箭头 18"/>
          <p:cNvSpPr>
            <a:spLocks noChangeAspect="1"/>
          </p:cNvSpPr>
          <p:nvPr/>
        </p:nvSpPr>
        <p:spPr>
          <a:xfrm>
            <a:off x="2357437" y="2193578"/>
            <a:ext cx="119063" cy="298847"/>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 name="上下箭头 19"/>
          <p:cNvSpPr>
            <a:spLocks noChangeAspect="1"/>
          </p:cNvSpPr>
          <p:nvPr/>
        </p:nvSpPr>
        <p:spPr>
          <a:xfrm>
            <a:off x="2992041" y="2193578"/>
            <a:ext cx="119063" cy="298847"/>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1" name="上下箭头 20"/>
          <p:cNvSpPr>
            <a:spLocks noChangeAspect="1"/>
          </p:cNvSpPr>
          <p:nvPr/>
        </p:nvSpPr>
        <p:spPr>
          <a:xfrm>
            <a:off x="5530453" y="2193578"/>
            <a:ext cx="119063" cy="298847"/>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2" name="上下箭头 21"/>
          <p:cNvSpPr>
            <a:spLocks noChangeAspect="1"/>
          </p:cNvSpPr>
          <p:nvPr/>
        </p:nvSpPr>
        <p:spPr>
          <a:xfrm>
            <a:off x="6165056" y="2193578"/>
            <a:ext cx="119063" cy="298847"/>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3" name="上下箭头 22"/>
          <p:cNvSpPr>
            <a:spLocks noChangeAspect="1"/>
          </p:cNvSpPr>
          <p:nvPr/>
        </p:nvSpPr>
        <p:spPr>
          <a:xfrm>
            <a:off x="6799660" y="2193578"/>
            <a:ext cx="119063" cy="298847"/>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上下箭头 23"/>
          <p:cNvSpPr>
            <a:spLocks noChangeAspect="1"/>
          </p:cNvSpPr>
          <p:nvPr/>
        </p:nvSpPr>
        <p:spPr>
          <a:xfrm>
            <a:off x="7434262" y="2193578"/>
            <a:ext cx="119063" cy="298847"/>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6" name="上下箭头 25"/>
          <p:cNvSpPr>
            <a:spLocks noChangeAspect="1"/>
          </p:cNvSpPr>
          <p:nvPr/>
        </p:nvSpPr>
        <p:spPr>
          <a:xfrm>
            <a:off x="4830366" y="2992487"/>
            <a:ext cx="120253" cy="298847"/>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7" name="Text Box 34"/>
          <p:cNvSpPr txBox="1">
            <a:spLocks noChangeArrowheads="1"/>
          </p:cNvSpPr>
          <p:nvPr/>
        </p:nvSpPr>
        <p:spPr bwMode="auto">
          <a:xfrm>
            <a:off x="5260182" y="1491109"/>
            <a:ext cx="594122" cy="64770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tIns="0" bIns="0" anchor="ctr"/>
          <a:lstStyle/>
          <a:p>
            <a:pPr algn="ctr">
              <a:spcBef>
                <a:spcPts val="75"/>
              </a:spcBef>
              <a:defRPr/>
            </a:pPr>
            <a:r>
              <a:rPr lang="zh-CN" altLang="en-US" sz="1500" b="1" dirty="0">
                <a:solidFill>
                  <a:schemeClr val="tx1"/>
                </a:solidFill>
                <a:latin typeface="微软雅黑" panose="020B0503020204020204" charset="-122"/>
                <a:ea typeface="微软雅黑" panose="020B0503020204020204" charset="-122"/>
              </a:rPr>
              <a:t>平台柜面</a:t>
            </a:r>
            <a:endParaRPr lang="en-US" altLang="zh-CN" sz="1500" b="1" dirty="0">
              <a:solidFill>
                <a:schemeClr val="tx1"/>
              </a:solidFill>
              <a:latin typeface="微软雅黑" panose="020B0503020204020204" charset="-122"/>
              <a:ea typeface="微软雅黑" panose="020B0503020204020204" charset="-122"/>
            </a:endParaRPr>
          </a:p>
        </p:txBody>
      </p:sp>
      <p:sp>
        <p:nvSpPr>
          <p:cNvPr id="28" name="上下箭头 27"/>
          <p:cNvSpPr>
            <a:spLocks noChangeAspect="1"/>
          </p:cNvSpPr>
          <p:nvPr/>
        </p:nvSpPr>
        <p:spPr>
          <a:xfrm>
            <a:off x="4895850" y="2193578"/>
            <a:ext cx="119063" cy="298847"/>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9" name="Text Box 34"/>
          <p:cNvSpPr txBox="1">
            <a:spLocks noChangeArrowheads="1"/>
          </p:cNvSpPr>
          <p:nvPr/>
        </p:nvSpPr>
        <p:spPr bwMode="auto">
          <a:xfrm>
            <a:off x="5894785" y="1491109"/>
            <a:ext cx="594122" cy="64770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tIns="0" bIns="0" anchor="ctr"/>
          <a:lstStyle/>
          <a:p>
            <a:pPr algn="ctr">
              <a:spcBef>
                <a:spcPts val="75"/>
              </a:spcBef>
              <a:defRPr/>
            </a:pPr>
            <a:r>
              <a:rPr lang="zh-CN" altLang="en-US" sz="1500" b="1" dirty="0">
                <a:solidFill>
                  <a:schemeClr val="tx1"/>
                </a:solidFill>
                <a:latin typeface="微软雅黑" panose="020B0503020204020204" charset="-122"/>
                <a:ea typeface="微软雅黑" panose="020B0503020204020204" charset="-122"/>
              </a:rPr>
              <a:t>系统管理</a:t>
            </a:r>
            <a:endParaRPr lang="en-US" altLang="zh-CN" sz="1500" b="1" dirty="0">
              <a:solidFill>
                <a:schemeClr val="tx1"/>
              </a:solidFill>
              <a:latin typeface="微软雅黑" panose="020B0503020204020204" charset="-122"/>
              <a:ea typeface="微软雅黑" panose="020B0503020204020204" charset="-122"/>
            </a:endParaRPr>
          </a:p>
        </p:txBody>
      </p:sp>
      <p:sp>
        <p:nvSpPr>
          <p:cNvPr id="31" name="Text Box 34"/>
          <p:cNvSpPr txBox="1">
            <a:spLocks noChangeArrowheads="1"/>
          </p:cNvSpPr>
          <p:nvPr/>
        </p:nvSpPr>
        <p:spPr bwMode="auto">
          <a:xfrm>
            <a:off x="6529388" y="1491109"/>
            <a:ext cx="594122" cy="647700"/>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tIns="0" bIns="0" anchor="ctr"/>
          <a:lstStyle/>
          <a:p>
            <a:pPr algn="ctr">
              <a:spcBef>
                <a:spcPts val="75"/>
              </a:spcBef>
              <a:defRPr/>
            </a:pPr>
            <a:r>
              <a:rPr lang="zh-CN" altLang="en-US" sz="1500" b="1" dirty="0">
                <a:solidFill>
                  <a:schemeClr val="tx1"/>
                </a:solidFill>
                <a:latin typeface="微软雅黑" panose="020B0503020204020204" charset="-122"/>
                <a:ea typeface="微软雅黑" panose="020B0503020204020204" charset="-122"/>
              </a:rPr>
              <a:t>公共管理</a:t>
            </a:r>
            <a:endParaRPr lang="en-US" altLang="zh-CN" sz="1500" b="1" dirty="0">
              <a:solidFill>
                <a:schemeClr val="tx1"/>
              </a:solidFill>
              <a:latin typeface="微软雅黑" panose="020B0503020204020204" charset="-122"/>
              <a:ea typeface="微软雅黑" panose="020B0503020204020204" charset="-122"/>
            </a:endParaRPr>
          </a:p>
        </p:txBody>
      </p:sp>
      <p:sp>
        <p:nvSpPr>
          <p:cNvPr id="32" name="上下箭头 31"/>
          <p:cNvSpPr>
            <a:spLocks noChangeAspect="1"/>
          </p:cNvSpPr>
          <p:nvPr/>
        </p:nvSpPr>
        <p:spPr>
          <a:xfrm>
            <a:off x="3626644" y="2193578"/>
            <a:ext cx="119063" cy="298847"/>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3" name="上下箭头 32"/>
          <p:cNvSpPr>
            <a:spLocks noChangeAspect="1"/>
          </p:cNvSpPr>
          <p:nvPr/>
        </p:nvSpPr>
        <p:spPr>
          <a:xfrm>
            <a:off x="4261247" y="2193578"/>
            <a:ext cx="119063" cy="298847"/>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5" name="圆角矩形 34"/>
          <p:cNvSpPr/>
          <p:nvPr/>
        </p:nvSpPr>
        <p:spPr bwMode="auto">
          <a:xfrm>
            <a:off x="1871663" y="4110484"/>
            <a:ext cx="1674019" cy="621506"/>
          </a:xfrm>
          <a:prstGeom prst="roundRect">
            <a:avLst/>
          </a:prstGeom>
          <a:no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eaVert" anchor="b" anchorCtr="1"/>
          <a:lstStyle/>
          <a:p>
            <a:pPr>
              <a:defRPr/>
            </a:pPr>
            <a:r>
              <a:rPr lang="zh-CN" altLang="en-US" sz="1200" b="1" dirty="0">
                <a:solidFill>
                  <a:schemeClr val="tx1"/>
                </a:solidFill>
                <a:latin typeface="微软雅黑" panose="020B0503020204020204" charset="-122"/>
                <a:ea typeface="微软雅黑" panose="020B0503020204020204" charset="-122"/>
              </a:rPr>
              <a:t>人行端</a:t>
            </a:r>
            <a:endParaRPr lang="en-US" altLang="zh-CN" sz="1200" b="1" dirty="0">
              <a:solidFill>
                <a:schemeClr val="tx1"/>
              </a:solidFill>
              <a:latin typeface="微软雅黑" panose="020B0503020204020204" charset="-122"/>
              <a:ea typeface="微软雅黑" panose="020B0503020204020204" charset="-122"/>
            </a:endParaRPr>
          </a:p>
        </p:txBody>
      </p:sp>
      <p:sp>
        <p:nvSpPr>
          <p:cNvPr id="36" name="圆角矩形 35"/>
          <p:cNvSpPr/>
          <p:nvPr/>
        </p:nvSpPr>
        <p:spPr bwMode="auto">
          <a:xfrm>
            <a:off x="3837385" y="4110484"/>
            <a:ext cx="4050506" cy="621506"/>
          </a:xfrm>
          <a:prstGeom prst="roundRect">
            <a:avLst/>
          </a:prstGeom>
          <a:no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eaVert" anchor="b" anchorCtr="1"/>
          <a:lstStyle/>
          <a:p>
            <a:pPr algn="ctr">
              <a:defRPr/>
            </a:pPr>
            <a:r>
              <a:rPr lang="zh-CN" altLang="en-US" sz="1200" b="1" dirty="0">
                <a:solidFill>
                  <a:srgbClr val="0048A4"/>
                </a:solidFill>
                <a:latin typeface="微软雅黑" panose="020B0503020204020204" charset="-122"/>
                <a:ea typeface="微软雅黑" panose="020B0503020204020204" charset="-122"/>
              </a:rPr>
              <a:t>银行端</a:t>
            </a:r>
            <a:endParaRPr lang="en-US" altLang="zh-CN" sz="1200" b="1" dirty="0">
              <a:solidFill>
                <a:srgbClr val="0048A4"/>
              </a:solidFill>
              <a:latin typeface="微软雅黑" panose="020B0503020204020204" charset="-122"/>
              <a:ea typeface="微软雅黑" panose="020B0503020204020204" charset="-122"/>
            </a:endParaRPr>
          </a:p>
        </p:txBody>
      </p:sp>
      <p:sp>
        <p:nvSpPr>
          <p:cNvPr id="37" name="圆角矩形 36"/>
          <p:cNvSpPr/>
          <p:nvPr/>
        </p:nvSpPr>
        <p:spPr bwMode="auto">
          <a:xfrm>
            <a:off x="4193958" y="4272599"/>
            <a:ext cx="864000" cy="321471"/>
          </a:xfrm>
          <a:prstGeom prst="roundRect">
            <a:avLst/>
          </a:prstGeom>
          <a:solidFill>
            <a:srgbClr val="9FCED3"/>
          </a:solidFill>
          <a:ln w="9525" cap="flat" cmpd="sng" algn="ctr">
            <a:solidFill>
              <a:schemeClr val="tx1">
                <a:lumMod val="65000"/>
                <a:lumOff val="35000"/>
              </a:schemeClr>
            </a:solidFill>
            <a:prstDash val="solid"/>
            <a:round/>
            <a:headEnd type="none" w="med" len="med"/>
            <a:tailEnd type="none" w="med" len="med"/>
          </a:ln>
          <a:effectLst>
            <a:innerShdw blurRad="63500" dist="50800" dir="16200000">
              <a:prstClr val="black">
                <a:alpha val="50000"/>
              </a:prstClr>
            </a:innerShdw>
          </a:effectLst>
        </p:spPr>
        <p:txBody>
          <a:bodyPr anchor="ctr"/>
          <a:lstStyle/>
          <a:p>
            <a:pPr algn="ctr">
              <a:defRPr/>
            </a:pPr>
            <a:r>
              <a:rPr lang="zh-CN" altLang="en-US" sz="1350" dirty="0" smtClean="0">
                <a:solidFill>
                  <a:srgbClr val="0048A4"/>
                </a:solidFill>
                <a:latin typeface="华文行楷" panose="02010800040101010101" pitchFamily="2" charset="-122"/>
                <a:ea typeface="华文行楷" panose="02010800040101010101" pitchFamily="2" charset="-122"/>
              </a:rPr>
              <a:t>核心</a:t>
            </a:r>
            <a:endParaRPr lang="en-US" altLang="zh-CN" sz="1350" dirty="0" smtClean="0">
              <a:solidFill>
                <a:srgbClr val="0048A4"/>
              </a:solidFill>
              <a:latin typeface="华文行楷" panose="02010800040101010101" pitchFamily="2" charset="-122"/>
              <a:ea typeface="华文行楷" panose="02010800040101010101" pitchFamily="2" charset="-122"/>
            </a:endParaRPr>
          </a:p>
          <a:p>
            <a:pPr algn="ctr">
              <a:defRPr/>
            </a:pPr>
            <a:r>
              <a:rPr lang="zh-CN" altLang="en-US" sz="1350" dirty="0" smtClean="0">
                <a:solidFill>
                  <a:srgbClr val="0048A4"/>
                </a:solidFill>
                <a:latin typeface="华文行楷" panose="02010800040101010101" pitchFamily="2" charset="-122"/>
                <a:ea typeface="华文行楷" panose="02010800040101010101" pitchFamily="2" charset="-122"/>
              </a:rPr>
              <a:t>系统</a:t>
            </a:r>
            <a:endParaRPr lang="zh-CN" altLang="en-US" sz="1350" dirty="0">
              <a:solidFill>
                <a:srgbClr val="0048A4"/>
              </a:solidFill>
              <a:latin typeface="华文行楷" panose="02010800040101010101" pitchFamily="2" charset="-122"/>
              <a:ea typeface="华文行楷" panose="02010800040101010101" pitchFamily="2" charset="-122"/>
            </a:endParaRPr>
          </a:p>
        </p:txBody>
      </p:sp>
      <p:sp>
        <p:nvSpPr>
          <p:cNvPr id="38" name="圆角矩形 37"/>
          <p:cNvSpPr/>
          <p:nvPr/>
        </p:nvSpPr>
        <p:spPr bwMode="auto">
          <a:xfrm>
            <a:off x="5076056" y="4272599"/>
            <a:ext cx="864000" cy="321471"/>
          </a:xfrm>
          <a:prstGeom prst="roundRect">
            <a:avLst/>
          </a:prstGeom>
          <a:solidFill>
            <a:srgbClr val="9FCED3"/>
          </a:solidFill>
          <a:ln w="9525" cap="flat" cmpd="sng" algn="ctr">
            <a:solidFill>
              <a:schemeClr val="tx1">
                <a:lumMod val="65000"/>
                <a:lumOff val="35000"/>
              </a:schemeClr>
            </a:solidFill>
            <a:prstDash val="solid"/>
            <a:round/>
            <a:headEnd type="none" w="med" len="med"/>
            <a:tailEnd type="none" w="med" len="med"/>
          </a:ln>
          <a:effectLst>
            <a:innerShdw blurRad="63500" dist="50800" dir="16200000">
              <a:prstClr val="black">
                <a:alpha val="50000"/>
              </a:prstClr>
            </a:innerShdw>
          </a:effectLst>
        </p:spPr>
        <p:txBody>
          <a:bodyPr anchor="ctr"/>
          <a:lstStyle/>
          <a:p>
            <a:pPr algn="ctr">
              <a:defRPr/>
            </a:pPr>
            <a:r>
              <a:rPr lang="zh-CN" altLang="en-US" sz="1350" dirty="0">
                <a:solidFill>
                  <a:srgbClr val="0048A4"/>
                </a:solidFill>
                <a:latin typeface="华文行楷" panose="02010800040101010101" pitchFamily="2" charset="-122"/>
                <a:ea typeface="华文行楷" panose="02010800040101010101" pitchFamily="2" charset="-122"/>
              </a:rPr>
              <a:t>柜</a:t>
            </a:r>
            <a:r>
              <a:rPr lang="zh-CN" altLang="en-US" sz="1350" dirty="0" smtClean="0">
                <a:solidFill>
                  <a:srgbClr val="0048A4"/>
                </a:solidFill>
                <a:latin typeface="华文行楷" panose="02010800040101010101" pitchFamily="2" charset="-122"/>
                <a:ea typeface="华文行楷" panose="02010800040101010101" pitchFamily="2" charset="-122"/>
              </a:rPr>
              <a:t>面</a:t>
            </a:r>
            <a:endParaRPr lang="en-US" altLang="zh-CN" sz="1350" dirty="0" smtClean="0">
              <a:solidFill>
                <a:srgbClr val="0048A4"/>
              </a:solidFill>
              <a:latin typeface="华文行楷" panose="02010800040101010101" pitchFamily="2" charset="-122"/>
              <a:ea typeface="华文行楷" panose="02010800040101010101" pitchFamily="2" charset="-122"/>
            </a:endParaRPr>
          </a:p>
          <a:p>
            <a:pPr algn="ctr">
              <a:defRPr/>
            </a:pPr>
            <a:r>
              <a:rPr lang="zh-CN" altLang="en-US" sz="1350" dirty="0" smtClean="0">
                <a:solidFill>
                  <a:srgbClr val="0048A4"/>
                </a:solidFill>
                <a:latin typeface="华文行楷" panose="02010800040101010101" pitchFamily="2" charset="-122"/>
                <a:ea typeface="华文行楷" panose="02010800040101010101" pitchFamily="2" charset="-122"/>
              </a:rPr>
              <a:t>系统</a:t>
            </a:r>
            <a:endParaRPr lang="zh-CN" altLang="en-US" sz="1350" dirty="0">
              <a:solidFill>
                <a:srgbClr val="0048A4"/>
              </a:solidFill>
              <a:latin typeface="华文行楷" panose="02010800040101010101" pitchFamily="2" charset="-122"/>
              <a:ea typeface="华文行楷" panose="02010800040101010101" pitchFamily="2" charset="-122"/>
            </a:endParaRPr>
          </a:p>
        </p:txBody>
      </p:sp>
      <p:sp>
        <p:nvSpPr>
          <p:cNvPr id="39" name="圆角矩形 38"/>
          <p:cNvSpPr/>
          <p:nvPr/>
        </p:nvSpPr>
        <p:spPr bwMode="auto">
          <a:xfrm>
            <a:off x="5958155" y="4272599"/>
            <a:ext cx="864000" cy="321471"/>
          </a:xfrm>
          <a:prstGeom prst="roundRect">
            <a:avLst/>
          </a:prstGeom>
          <a:solidFill>
            <a:srgbClr val="9FCED3"/>
          </a:solidFill>
          <a:ln w="9525" cap="flat" cmpd="sng" algn="ctr">
            <a:solidFill>
              <a:schemeClr val="tx1">
                <a:lumMod val="65000"/>
                <a:lumOff val="35000"/>
              </a:schemeClr>
            </a:solidFill>
            <a:prstDash val="solid"/>
            <a:round/>
            <a:headEnd type="none" w="med" len="med"/>
            <a:tailEnd type="none" w="med" len="med"/>
          </a:ln>
          <a:effectLst>
            <a:innerShdw blurRad="63500" dist="50800" dir="16200000">
              <a:prstClr val="black">
                <a:alpha val="50000"/>
              </a:prstClr>
            </a:innerShdw>
          </a:effectLst>
        </p:spPr>
        <p:txBody>
          <a:bodyPr anchor="ctr"/>
          <a:lstStyle/>
          <a:p>
            <a:pPr algn="ctr">
              <a:defRPr/>
            </a:pPr>
            <a:r>
              <a:rPr lang="zh-CN" altLang="en-US" sz="1350" dirty="0">
                <a:solidFill>
                  <a:srgbClr val="0048A4"/>
                </a:solidFill>
                <a:latin typeface="华文行楷" panose="02010800040101010101" pitchFamily="2" charset="-122"/>
                <a:ea typeface="华文行楷" panose="02010800040101010101" pitchFamily="2" charset="-122"/>
              </a:rPr>
              <a:t>网</a:t>
            </a:r>
            <a:r>
              <a:rPr lang="zh-CN" altLang="en-US" sz="1350" dirty="0" smtClean="0">
                <a:solidFill>
                  <a:srgbClr val="0048A4"/>
                </a:solidFill>
                <a:latin typeface="华文行楷" panose="02010800040101010101" pitchFamily="2" charset="-122"/>
                <a:ea typeface="华文行楷" panose="02010800040101010101" pitchFamily="2" charset="-122"/>
              </a:rPr>
              <a:t>银</a:t>
            </a:r>
            <a:endParaRPr lang="en-US" altLang="zh-CN" sz="1350" dirty="0" smtClean="0">
              <a:solidFill>
                <a:srgbClr val="0048A4"/>
              </a:solidFill>
              <a:latin typeface="华文行楷" panose="02010800040101010101" pitchFamily="2" charset="-122"/>
              <a:ea typeface="华文行楷" panose="02010800040101010101" pitchFamily="2" charset="-122"/>
            </a:endParaRPr>
          </a:p>
          <a:p>
            <a:pPr algn="ctr">
              <a:defRPr/>
            </a:pPr>
            <a:r>
              <a:rPr lang="zh-CN" altLang="en-US" sz="1350" dirty="0" smtClean="0">
                <a:solidFill>
                  <a:srgbClr val="0048A4"/>
                </a:solidFill>
                <a:latin typeface="华文行楷" panose="02010800040101010101" pitchFamily="2" charset="-122"/>
                <a:ea typeface="华文行楷" panose="02010800040101010101" pitchFamily="2" charset="-122"/>
              </a:rPr>
              <a:t>系统</a:t>
            </a:r>
            <a:endParaRPr lang="zh-CN" altLang="en-US" sz="1350" dirty="0">
              <a:solidFill>
                <a:srgbClr val="0048A4"/>
              </a:solidFill>
              <a:latin typeface="华文行楷" panose="02010800040101010101" pitchFamily="2" charset="-122"/>
              <a:ea typeface="华文行楷" panose="02010800040101010101" pitchFamily="2" charset="-122"/>
            </a:endParaRPr>
          </a:p>
        </p:txBody>
      </p:sp>
      <p:sp>
        <p:nvSpPr>
          <p:cNvPr id="40" name="圆角矩形 39"/>
          <p:cNvSpPr/>
          <p:nvPr/>
        </p:nvSpPr>
        <p:spPr bwMode="auto">
          <a:xfrm>
            <a:off x="6840252" y="4272599"/>
            <a:ext cx="864000" cy="321471"/>
          </a:xfrm>
          <a:prstGeom prst="roundRect">
            <a:avLst/>
          </a:prstGeom>
          <a:solidFill>
            <a:srgbClr val="9FCED3"/>
          </a:solidFill>
          <a:ln w="9525" cap="flat" cmpd="sng" algn="ctr">
            <a:solidFill>
              <a:schemeClr val="tx1">
                <a:lumMod val="65000"/>
                <a:lumOff val="35000"/>
              </a:schemeClr>
            </a:solidFill>
            <a:prstDash val="solid"/>
            <a:round/>
            <a:headEnd type="none" w="med" len="med"/>
            <a:tailEnd type="none" w="med" len="med"/>
          </a:ln>
          <a:effectLst>
            <a:innerShdw blurRad="63500" dist="50800" dir="16200000">
              <a:prstClr val="black">
                <a:alpha val="50000"/>
              </a:prstClr>
            </a:innerShdw>
          </a:effectLst>
        </p:spPr>
        <p:txBody>
          <a:bodyPr anchor="ctr"/>
          <a:lstStyle/>
          <a:p>
            <a:pPr algn="ctr">
              <a:defRPr/>
            </a:pPr>
            <a:r>
              <a:rPr lang="en-US" altLang="zh-CN" sz="1350" dirty="0">
                <a:solidFill>
                  <a:srgbClr val="0048A4"/>
                </a:solidFill>
                <a:latin typeface="华文行楷" panose="02010800040101010101" pitchFamily="2" charset="-122"/>
                <a:ea typeface="华文行楷" panose="02010800040101010101" pitchFamily="2" charset="-122"/>
              </a:rPr>
              <a:t>……</a:t>
            </a:r>
            <a:endParaRPr lang="zh-CN" altLang="en-US" sz="1350" dirty="0">
              <a:solidFill>
                <a:srgbClr val="0048A4"/>
              </a:solidFill>
              <a:latin typeface="华文行楷" panose="02010800040101010101" pitchFamily="2" charset="-122"/>
              <a:ea typeface="华文行楷" panose="02010800040101010101" pitchFamily="2" charset="-122"/>
            </a:endParaRPr>
          </a:p>
        </p:txBody>
      </p:sp>
      <p:sp>
        <p:nvSpPr>
          <p:cNvPr id="41" name="圆角矩形 40"/>
          <p:cNvSpPr/>
          <p:nvPr/>
        </p:nvSpPr>
        <p:spPr bwMode="auto">
          <a:xfrm>
            <a:off x="2357437" y="4272599"/>
            <a:ext cx="972329" cy="321471"/>
          </a:xfrm>
          <a:prstGeom prst="roundRect">
            <a:avLst/>
          </a:prstGeom>
          <a:solidFill>
            <a:schemeClr val="accent5">
              <a:lumMod val="60000"/>
              <a:lumOff val="40000"/>
            </a:schemeClr>
          </a:solidFill>
          <a:ln w="9525" cap="flat" cmpd="sng" algn="ctr">
            <a:solidFill>
              <a:schemeClr val="tx1">
                <a:lumMod val="65000"/>
                <a:lumOff val="35000"/>
              </a:schemeClr>
            </a:solidFill>
            <a:prstDash val="solid"/>
            <a:round/>
            <a:headEnd type="none" w="med" len="med"/>
            <a:tailEnd type="none" w="med" len="med"/>
          </a:ln>
          <a:effectLst>
            <a:innerShdw blurRad="63500" dist="50800" dir="16200000">
              <a:prstClr val="black">
                <a:alpha val="50000"/>
              </a:prstClr>
            </a:innerShdw>
          </a:effectLst>
        </p:spPr>
        <p:txBody>
          <a:bodyPr anchor="ctr"/>
          <a:lstStyle/>
          <a:p>
            <a:pPr algn="ctr">
              <a:defRPr/>
            </a:pPr>
            <a:r>
              <a:rPr lang="zh-CN" altLang="en-US" sz="1350" dirty="0">
                <a:latin typeface="华文行楷" panose="02010800040101010101" pitchFamily="2" charset="-122"/>
                <a:ea typeface="华文行楷" panose="02010800040101010101" pitchFamily="2" charset="-122"/>
              </a:rPr>
              <a:t>人行系统</a:t>
            </a:r>
            <a:endParaRPr lang="zh-CN" altLang="en-US" sz="1350" dirty="0">
              <a:latin typeface="华文行楷" panose="02010800040101010101" pitchFamily="2" charset="-122"/>
              <a:ea typeface="华文行楷" panose="02010800040101010101" pitchFamily="2" charset="-122"/>
            </a:endParaRPr>
          </a:p>
        </p:txBody>
      </p:sp>
      <p:sp>
        <p:nvSpPr>
          <p:cNvPr id="42" name="上下箭头 41"/>
          <p:cNvSpPr>
            <a:spLocks noChangeAspect="1"/>
          </p:cNvSpPr>
          <p:nvPr/>
        </p:nvSpPr>
        <p:spPr>
          <a:xfrm>
            <a:off x="2627710" y="3677097"/>
            <a:ext cx="172640" cy="431006"/>
          </a:xfrm>
          <a:prstGeom prst="upDownArrow">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3" name="上下箭头 42"/>
          <p:cNvSpPr>
            <a:spLocks noChangeAspect="1"/>
          </p:cNvSpPr>
          <p:nvPr/>
        </p:nvSpPr>
        <p:spPr>
          <a:xfrm>
            <a:off x="5813823" y="3666382"/>
            <a:ext cx="172640" cy="431006"/>
          </a:xfrm>
          <a:prstGeom prst="upDownArrow">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45" name="Text Box 73"/>
          <p:cNvSpPr txBox="1">
            <a:spLocks noChangeArrowheads="1"/>
          </p:cNvSpPr>
          <p:nvPr/>
        </p:nvSpPr>
        <p:spPr bwMode="auto">
          <a:xfrm>
            <a:off x="1143000" y="1653034"/>
            <a:ext cx="728663" cy="237123"/>
          </a:xfrm>
          <a:prstGeom prst="rect">
            <a:avLst/>
          </a:prstGeom>
          <a:noFill/>
          <a:ln w="12700">
            <a:noFill/>
            <a:miter lim="800000"/>
          </a:ln>
        </p:spPr>
        <p:txBody>
          <a:bodyPr lIns="74809" tIns="37405" rIns="74809" bIns="37405">
            <a:spAutoFit/>
          </a:bodyPr>
          <a:lstStyle/>
          <a:p>
            <a:pPr marL="71755" indent="-71755" algn="ctr"/>
            <a:r>
              <a:rPr lang="zh-CN" altLang="en-US" sz="1050" b="1">
                <a:solidFill>
                  <a:srgbClr val="002060"/>
                </a:solidFill>
                <a:latin typeface="微软雅黑" panose="020B0503020204020204" charset="-122"/>
                <a:ea typeface="微软雅黑" panose="020B0503020204020204" charset="-122"/>
              </a:rPr>
              <a:t>业务层</a:t>
            </a:r>
            <a:endParaRPr lang="en-US" altLang="ko-KR" sz="1050" b="1">
              <a:solidFill>
                <a:srgbClr val="002060"/>
              </a:solidFill>
              <a:latin typeface="微软雅黑" panose="020B0503020204020204" charset="-122"/>
              <a:ea typeface="微软雅黑" panose="020B0503020204020204" charset="-122"/>
            </a:endParaRPr>
          </a:p>
        </p:txBody>
      </p:sp>
      <p:sp>
        <p:nvSpPr>
          <p:cNvPr id="47" name="Text Box 73"/>
          <p:cNvSpPr txBox="1">
            <a:spLocks noChangeArrowheads="1"/>
          </p:cNvSpPr>
          <p:nvPr/>
        </p:nvSpPr>
        <p:spPr bwMode="auto">
          <a:xfrm>
            <a:off x="1143000" y="2874616"/>
            <a:ext cx="728663" cy="237123"/>
          </a:xfrm>
          <a:prstGeom prst="rect">
            <a:avLst/>
          </a:prstGeom>
          <a:noFill/>
          <a:ln w="12700">
            <a:noFill/>
            <a:miter lim="800000"/>
          </a:ln>
        </p:spPr>
        <p:txBody>
          <a:bodyPr lIns="74809" tIns="37405" rIns="74809" bIns="37405">
            <a:spAutoFit/>
          </a:bodyPr>
          <a:lstStyle/>
          <a:p>
            <a:pPr marL="71755" indent="-71755" algn="ctr"/>
            <a:r>
              <a:rPr lang="zh-CN" altLang="en-US" sz="1050" b="1">
                <a:solidFill>
                  <a:srgbClr val="002060"/>
                </a:solidFill>
                <a:latin typeface="微软雅黑" panose="020B0503020204020204" charset="-122"/>
                <a:ea typeface="微软雅黑" panose="020B0503020204020204" charset="-122"/>
              </a:rPr>
              <a:t>平台层</a:t>
            </a:r>
            <a:endParaRPr lang="en-US" altLang="ko-KR" sz="1050" b="1">
              <a:solidFill>
                <a:srgbClr val="002060"/>
              </a:solidFill>
              <a:latin typeface="微软雅黑" panose="020B0503020204020204" charset="-122"/>
              <a:ea typeface="微软雅黑" panose="020B0503020204020204" charset="-122"/>
            </a:endParaRPr>
          </a:p>
        </p:txBody>
      </p:sp>
      <p:sp>
        <p:nvSpPr>
          <p:cNvPr id="49" name="Line 74"/>
          <p:cNvSpPr>
            <a:spLocks noChangeShapeType="1"/>
          </p:cNvSpPr>
          <p:nvPr/>
        </p:nvSpPr>
        <p:spPr bwMode="auto">
          <a:xfrm>
            <a:off x="1143000" y="3975944"/>
            <a:ext cx="6858000" cy="0"/>
          </a:xfrm>
          <a:prstGeom prst="line">
            <a:avLst/>
          </a:prstGeom>
        </p:spPr>
        <p:style>
          <a:lnRef idx="3">
            <a:schemeClr val="accent5"/>
          </a:lnRef>
          <a:fillRef idx="0">
            <a:schemeClr val="accent5"/>
          </a:fillRef>
          <a:effectRef idx="2">
            <a:schemeClr val="accent5"/>
          </a:effectRef>
          <a:fontRef idx="minor">
            <a:schemeClr val="tx1"/>
          </a:fontRef>
        </p:style>
        <p:txBody>
          <a:bodyPr wrap="none" anchor="ctr"/>
          <a:lstStyle/>
          <a:p>
            <a:pPr>
              <a:defRPr/>
            </a:pPr>
            <a:endParaRPr lang="zh-CN" altLang="en-US" sz="1350"/>
          </a:p>
        </p:txBody>
      </p:sp>
      <p:sp>
        <p:nvSpPr>
          <p:cNvPr id="51" name="Text Box 73"/>
          <p:cNvSpPr txBox="1">
            <a:spLocks noChangeArrowheads="1"/>
          </p:cNvSpPr>
          <p:nvPr/>
        </p:nvSpPr>
        <p:spPr bwMode="auto">
          <a:xfrm>
            <a:off x="1143000" y="4278363"/>
            <a:ext cx="728663" cy="237123"/>
          </a:xfrm>
          <a:prstGeom prst="rect">
            <a:avLst/>
          </a:prstGeom>
          <a:noFill/>
          <a:ln w="12700">
            <a:noFill/>
            <a:miter lim="800000"/>
          </a:ln>
        </p:spPr>
        <p:txBody>
          <a:bodyPr lIns="74809" tIns="37405" rIns="74809" bIns="37405">
            <a:spAutoFit/>
          </a:bodyPr>
          <a:lstStyle/>
          <a:p>
            <a:pPr marL="71755" indent="-71755" algn="ctr"/>
            <a:r>
              <a:rPr lang="zh-CN" altLang="en-US" sz="1050" b="1">
                <a:solidFill>
                  <a:srgbClr val="002060"/>
                </a:solidFill>
                <a:latin typeface="微软雅黑" panose="020B0503020204020204" charset="-122"/>
                <a:ea typeface="微软雅黑" panose="020B0503020204020204" charset="-122"/>
              </a:rPr>
              <a:t>接入端</a:t>
            </a:r>
            <a:endParaRPr lang="en-US" altLang="ko-KR" sz="1050" b="1">
              <a:solidFill>
                <a:srgbClr val="002060"/>
              </a:solidFill>
              <a:latin typeface="微软雅黑" panose="020B0503020204020204" charset="-122"/>
              <a:ea typeface="微软雅黑" panose="020B0503020204020204" charset="-122"/>
            </a:endParaRPr>
          </a:p>
        </p:txBody>
      </p:sp>
      <p:sp>
        <p:nvSpPr>
          <p:cNvPr id="52" name="Line 74"/>
          <p:cNvSpPr>
            <a:spLocks noChangeShapeType="1"/>
          </p:cNvSpPr>
          <p:nvPr/>
        </p:nvSpPr>
        <p:spPr bwMode="auto">
          <a:xfrm>
            <a:off x="1147763" y="2355503"/>
            <a:ext cx="6858000" cy="0"/>
          </a:xfrm>
          <a:prstGeom prst="line">
            <a:avLst/>
          </a:prstGeom>
        </p:spPr>
        <p:style>
          <a:lnRef idx="3">
            <a:schemeClr val="accent1"/>
          </a:lnRef>
          <a:fillRef idx="0">
            <a:schemeClr val="accent1"/>
          </a:fillRef>
          <a:effectRef idx="2">
            <a:schemeClr val="accent1"/>
          </a:effectRef>
          <a:fontRef idx="minor">
            <a:schemeClr val="tx1"/>
          </a:fontRef>
        </p:style>
        <p:txBody>
          <a:bodyPr wrap="none" anchor="ctr"/>
          <a:lstStyle/>
          <a:p>
            <a:pPr>
              <a:defRPr/>
            </a:pPr>
            <a:endParaRPr lang="zh-CN" altLang="en-US" sz="1350"/>
          </a:p>
        </p:txBody>
      </p:sp>
      <p:sp>
        <p:nvSpPr>
          <p:cNvPr id="46" name="Rectangle 2"/>
          <p:cNvSpPr txBox="1">
            <a:spLocks noChangeArrowheads="1"/>
          </p:cNvSpPr>
          <p:nvPr/>
        </p:nvSpPr>
        <p:spPr bwMode="auto">
          <a:xfrm>
            <a:off x="628569" y="194543"/>
            <a:ext cx="4806534"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defTabSz="685800" eaLnBrk="0" fontAlgn="base" hangingPunct="0">
              <a:lnSpc>
                <a:spcPts val="3150"/>
              </a:lnSpc>
              <a:spcBef>
                <a:spcPct val="0"/>
              </a:spcBef>
              <a:spcAft>
                <a:spcPct val="0"/>
              </a:spcAft>
              <a:defRPr/>
            </a:pPr>
            <a:r>
              <a:rPr lang="zh-CN" altLang="en-US" sz="2400" b="1"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支付系统接入平台逻辑图</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TextBox 4"/>
          <p:cNvSpPr txBox="1">
            <a:spLocks noChangeArrowheads="1"/>
          </p:cNvSpPr>
          <p:nvPr/>
        </p:nvSpPr>
        <p:spPr bwMode="auto">
          <a:xfrm>
            <a:off x="2806210" y="2408556"/>
            <a:ext cx="3224213" cy="70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4290" rIns="3429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3000" dirty="0">
                <a:solidFill>
                  <a:schemeClr val="bg1"/>
                </a:solidFill>
                <a:latin typeface="微软雅黑" panose="020B0503020204020204" charset="-122"/>
                <a:ea typeface="微软雅黑" panose="020B0503020204020204" charset="-122"/>
              </a:rPr>
              <a:t>二代支付系统介绍</a:t>
            </a:r>
            <a:endParaRPr lang="en-US" altLang="zh-CN" sz="3000" dirty="0">
              <a:solidFill>
                <a:schemeClr val="bg1"/>
              </a:solidFill>
              <a:latin typeface="微软雅黑" panose="020B0503020204020204" charset="-122"/>
              <a:ea typeface="微软雅黑" panose="020B0503020204020204" charset="-122"/>
            </a:endParaRPr>
          </a:p>
        </p:txBody>
      </p:sp>
      <p:sp>
        <p:nvSpPr>
          <p:cNvPr id="5" name="Rectangle 2"/>
          <p:cNvSpPr txBox="1">
            <a:spLocks noChangeArrowheads="1"/>
          </p:cNvSpPr>
          <p:nvPr/>
        </p:nvSpPr>
        <p:spPr bwMode="auto">
          <a:xfrm>
            <a:off x="669047" y="213754"/>
            <a:ext cx="4806534"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defTabSz="685800" eaLnBrk="0" fontAlgn="base" hangingPunct="0">
              <a:lnSpc>
                <a:spcPts val="3150"/>
              </a:lnSpc>
              <a:spcBef>
                <a:spcPct val="0"/>
              </a:spcBef>
              <a:spcAft>
                <a:spcPct val="0"/>
              </a:spcAft>
              <a:defRPr/>
            </a:pPr>
            <a:r>
              <a:rPr lang="zh-CN" altLang="en-US" sz="2400" b="1" dirty="0" smtClean="0">
                <a:solidFill>
                  <a:srgbClr val="013C80"/>
                </a:solidFill>
                <a:latin typeface="微软雅黑" panose="020B0503020204020204" charset="-122"/>
                <a:ea typeface="微软雅黑" panose="020B0503020204020204" charset="-122"/>
                <a:cs typeface="微软雅黑" panose="020B0503020204020204" charset="-122"/>
              </a:rPr>
              <a:t>系统</a:t>
            </a:r>
            <a:r>
              <a:rPr lang="zh-CN" altLang="en-US" sz="2400" b="1" dirty="0">
                <a:solidFill>
                  <a:srgbClr val="013C80"/>
                </a:solidFill>
                <a:latin typeface="微软雅黑" panose="020B0503020204020204" charset="-122"/>
                <a:ea typeface="微软雅黑" panose="020B0503020204020204" charset="-122"/>
                <a:cs typeface="微软雅黑" panose="020B0503020204020204" charset="-122"/>
              </a:rPr>
              <a:t>监控</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endParaRPr>
          </a:p>
        </p:txBody>
      </p:sp>
      <p:grpSp>
        <p:nvGrpSpPr>
          <p:cNvPr id="6" name="Group 4"/>
          <p:cNvGrpSpPr>
            <a:grpSpLocks noChangeAspect="1"/>
          </p:cNvGrpSpPr>
          <p:nvPr/>
        </p:nvGrpSpPr>
        <p:grpSpPr bwMode="auto">
          <a:xfrm>
            <a:off x="2344344" y="951571"/>
            <a:ext cx="4343566" cy="3757112"/>
            <a:chOff x="1176" y="828"/>
            <a:chExt cx="3264" cy="2823"/>
          </a:xfrm>
        </p:grpSpPr>
        <p:sp>
          <p:nvSpPr>
            <p:cNvPr id="7" name="AutoShape 5"/>
            <p:cNvSpPr>
              <a:spLocks noChangeArrowheads="1"/>
            </p:cNvSpPr>
            <p:nvPr/>
          </p:nvSpPr>
          <p:spPr bwMode="auto">
            <a:xfrm>
              <a:off x="2453" y="2411"/>
              <a:ext cx="994" cy="993"/>
            </a:xfrm>
            <a:prstGeom prst="cube">
              <a:avLst>
                <a:gd name="adj" fmla="val 25000"/>
              </a:avLst>
            </a:prstGeom>
            <a:solidFill>
              <a:srgbClr val="996600"/>
            </a:solidFill>
            <a:ln w="9525">
              <a:noFill/>
              <a:miter lim="800000"/>
            </a:ln>
          </p:spPr>
          <p:txBody>
            <a:bodyPr wrap="none" anchor="ctr"/>
            <a:lstStyle/>
            <a:p>
              <a:pPr algn="ctr" latinLnBrk="1"/>
              <a:endParaRPr kumimoji="1" lang="zh-CN" altLang="zh-CN" sz="1050" b="1">
                <a:solidFill>
                  <a:schemeClr val="bg1"/>
                </a:solidFill>
                <a:ea typeface="HY헤드라인M"/>
                <a:cs typeface="HY헤드라인M"/>
              </a:endParaRPr>
            </a:p>
          </p:txBody>
        </p:sp>
        <p:sp>
          <p:nvSpPr>
            <p:cNvPr id="8" name="AutoShape 6"/>
            <p:cNvSpPr>
              <a:spLocks noChangeArrowheads="1"/>
            </p:cNvSpPr>
            <p:nvPr/>
          </p:nvSpPr>
          <p:spPr bwMode="auto">
            <a:xfrm>
              <a:off x="2181" y="2658"/>
              <a:ext cx="993" cy="993"/>
            </a:xfrm>
            <a:prstGeom prst="cube">
              <a:avLst>
                <a:gd name="adj" fmla="val 25000"/>
              </a:avLst>
            </a:prstGeom>
            <a:gradFill rotWithShape="1">
              <a:gsLst>
                <a:gs pos="0">
                  <a:srgbClr val="19444A"/>
                </a:gs>
                <a:gs pos="100000">
                  <a:srgbClr val="3693A0"/>
                </a:gs>
              </a:gsLst>
              <a:lin ang="5400000" scaled="1"/>
            </a:gradFill>
            <a:ln w="9525">
              <a:noFill/>
              <a:miter lim="800000"/>
            </a:ln>
          </p:spPr>
          <p:txBody>
            <a:bodyPr wrap="none" anchor="ctr" anchorCtr="1"/>
            <a:lstStyle/>
            <a:p>
              <a:pPr latinLnBrk="1"/>
              <a:r>
                <a:rPr kumimoji="1" lang="zh-CN" altLang="en-US" sz="1350" b="1" dirty="0">
                  <a:solidFill>
                    <a:srgbClr val="000000"/>
                  </a:solidFill>
                  <a:latin typeface="微软雅黑" panose="020B0503020204020204" charset="-122"/>
                  <a:ea typeface="微软雅黑" panose="020B0503020204020204" charset="-122"/>
                </a:rPr>
                <a:t>系统通讯</a:t>
              </a:r>
              <a:endParaRPr kumimoji="1" lang="en-US" altLang="ko-KR" sz="1350" b="1" dirty="0">
                <a:solidFill>
                  <a:srgbClr val="000000"/>
                </a:solidFill>
                <a:latin typeface="微软雅黑" panose="020B0503020204020204" charset="-122"/>
                <a:ea typeface="微软雅黑" panose="020B0503020204020204" charset="-122"/>
              </a:endParaRPr>
            </a:p>
          </p:txBody>
        </p:sp>
        <p:sp>
          <p:nvSpPr>
            <p:cNvPr id="9" name="AutoShape 7"/>
            <p:cNvSpPr>
              <a:spLocks noChangeArrowheads="1"/>
            </p:cNvSpPr>
            <p:nvPr/>
          </p:nvSpPr>
          <p:spPr bwMode="auto">
            <a:xfrm>
              <a:off x="1176" y="1947"/>
              <a:ext cx="993" cy="993"/>
            </a:xfrm>
            <a:prstGeom prst="cube">
              <a:avLst>
                <a:gd name="adj" fmla="val 25000"/>
              </a:avLst>
            </a:prstGeom>
            <a:solidFill>
              <a:srgbClr val="CCCC00">
                <a:alpha val="30196"/>
              </a:srgbClr>
            </a:solidFill>
            <a:ln w="9525">
              <a:noFill/>
              <a:miter lim="800000"/>
            </a:ln>
          </p:spPr>
          <p:txBody>
            <a:bodyPr wrap="none" anchor="ctr"/>
            <a:lstStyle/>
            <a:p>
              <a:pPr algn="ctr" latinLnBrk="1"/>
              <a:endParaRPr kumimoji="1" lang="zh-CN" altLang="zh-CN" sz="1050" b="1">
                <a:solidFill>
                  <a:schemeClr val="bg1"/>
                </a:solidFill>
                <a:ea typeface="Gulim" pitchFamily="34" charset="-127"/>
              </a:endParaRPr>
            </a:p>
          </p:txBody>
        </p:sp>
        <p:sp>
          <p:nvSpPr>
            <p:cNvPr id="10" name="AutoShape 8"/>
            <p:cNvSpPr>
              <a:spLocks noChangeArrowheads="1"/>
            </p:cNvSpPr>
            <p:nvPr/>
          </p:nvSpPr>
          <p:spPr bwMode="auto">
            <a:xfrm>
              <a:off x="2453" y="1665"/>
              <a:ext cx="994" cy="993"/>
            </a:xfrm>
            <a:prstGeom prst="cube">
              <a:avLst>
                <a:gd name="adj" fmla="val 25000"/>
              </a:avLst>
            </a:prstGeom>
            <a:solidFill>
              <a:srgbClr val="FF6600">
                <a:alpha val="50195"/>
              </a:srgbClr>
            </a:solidFill>
            <a:ln w="9525">
              <a:noFill/>
              <a:miter lim="800000"/>
            </a:ln>
          </p:spPr>
          <p:txBody>
            <a:bodyPr wrap="none" anchor="ctr"/>
            <a:lstStyle/>
            <a:p>
              <a:endParaRPr lang="zh-CN" altLang="zh-CN" sz="1350"/>
            </a:p>
          </p:txBody>
        </p:sp>
        <p:sp>
          <p:nvSpPr>
            <p:cNvPr id="11" name="AutoShape 9"/>
            <p:cNvSpPr>
              <a:spLocks noChangeArrowheads="1"/>
            </p:cNvSpPr>
            <p:nvPr/>
          </p:nvSpPr>
          <p:spPr bwMode="auto">
            <a:xfrm>
              <a:off x="1395" y="1947"/>
              <a:ext cx="994" cy="993"/>
            </a:xfrm>
            <a:prstGeom prst="cube">
              <a:avLst>
                <a:gd name="adj" fmla="val 25000"/>
              </a:avLst>
            </a:prstGeom>
            <a:gradFill rotWithShape="1">
              <a:gsLst>
                <a:gs pos="0">
                  <a:srgbClr val="3B3B00"/>
                </a:gs>
                <a:gs pos="100000">
                  <a:srgbClr val="808000">
                    <a:alpha val="79999"/>
                  </a:srgbClr>
                </a:gs>
              </a:gsLst>
              <a:lin ang="5400000" scaled="1"/>
            </a:gradFill>
            <a:ln w="9525">
              <a:noFill/>
              <a:miter lim="800000"/>
            </a:ln>
          </p:spPr>
          <p:txBody>
            <a:bodyPr wrap="none" anchor="ctr" anchorCtr="1"/>
            <a:lstStyle/>
            <a:p>
              <a:pPr latinLnBrk="1"/>
              <a:r>
                <a:rPr kumimoji="1" lang="en-US" altLang="zh-CN" sz="1350" b="1" dirty="0">
                  <a:solidFill>
                    <a:srgbClr val="000000"/>
                  </a:solidFill>
                  <a:latin typeface="微软雅黑" panose="020B0503020204020204" charset="-122"/>
                  <a:ea typeface="微软雅黑" panose="020B0503020204020204" charset="-122"/>
                </a:rPr>
                <a:t>CPU</a:t>
              </a:r>
              <a:r>
                <a:rPr kumimoji="1" lang="zh-CN" altLang="en-US" sz="1350" b="1" dirty="0">
                  <a:solidFill>
                    <a:srgbClr val="000000"/>
                  </a:solidFill>
                  <a:latin typeface="微软雅黑" panose="020B0503020204020204" charset="-122"/>
                  <a:ea typeface="微软雅黑" panose="020B0503020204020204" charset="-122"/>
                </a:rPr>
                <a:t>使用率</a:t>
              </a:r>
              <a:endParaRPr kumimoji="1" lang="en-US" altLang="ko-KR" sz="1350" b="1" dirty="0">
                <a:solidFill>
                  <a:srgbClr val="000000"/>
                </a:solidFill>
                <a:latin typeface="微软雅黑" panose="020B0503020204020204" charset="-122"/>
                <a:ea typeface="微软雅黑" panose="020B0503020204020204" charset="-122"/>
              </a:endParaRPr>
            </a:p>
          </p:txBody>
        </p:sp>
        <p:sp>
          <p:nvSpPr>
            <p:cNvPr id="12" name="AutoShape 10"/>
            <p:cNvSpPr>
              <a:spLocks noChangeArrowheads="1"/>
            </p:cNvSpPr>
            <p:nvPr/>
          </p:nvSpPr>
          <p:spPr bwMode="auto">
            <a:xfrm>
              <a:off x="2181" y="1947"/>
              <a:ext cx="993" cy="993"/>
            </a:xfrm>
            <a:prstGeom prst="cube">
              <a:avLst>
                <a:gd name="adj" fmla="val 25000"/>
              </a:avLst>
            </a:prstGeom>
            <a:gradFill rotWithShape="1">
              <a:gsLst>
                <a:gs pos="0">
                  <a:srgbClr val="762F00"/>
                </a:gs>
                <a:gs pos="100000">
                  <a:srgbClr val="FF6600"/>
                </a:gs>
              </a:gsLst>
              <a:lin ang="5400000" scaled="1"/>
            </a:gradFill>
            <a:ln w="9525">
              <a:noFill/>
              <a:miter lim="800000"/>
            </a:ln>
          </p:spPr>
          <p:txBody>
            <a:bodyPr wrap="none" anchor="ctr" anchorCtr="1"/>
            <a:lstStyle/>
            <a:p>
              <a:pPr latinLnBrk="1"/>
              <a:r>
                <a:rPr kumimoji="1" lang="zh-CN" altLang="en-US" b="1" dirty="0">
                  <a:solidFill>
                    <a:schemeClr val="bg1"/>
                  </a:solidFill>
                  <a:latin typeface="微软雅黑" panose="020B0503020204020204" charset="-122"/>
                  <a:ea typeface="微软雅黑" panose="020B0503020204020204" charset="-122"/>
                  <a:cs typeface="HY헤드라인M"/>
                </a:rPr>
                <a:t>系统进程</a:t>
              </a:r>
              <a:endParaRPr kumimoji="1" lang="en-US" altLang="ko-KR" b="1" dirty="0">
                <a:solidFill>
                  <a:schemeClr val="bg1"/>
                </a:solidFill>
                <a:latin typeface="微软雅黑" panose="020B0503020204020204" charset="-122"/>
                <a:ea typeface="微软雅黑" panose="020B0503020204020204" charset="-122"/>
                <a:cs typeface="HY헤드라인M"/>
              </a:endParaRPr>
            </a:p>
          </p:txBody>
        </p:sp>
        <p:sp>
          <p:nvSpPr>
            <p:cNvPr id="13" name="AutoShape 11"/>
            <p:cNvSpPr>
              <a:spLocks noChangeArrowheads="1"/>
            </p:cNvSpPr>
            <p:nvPr/>
          </p:nvSpPr>
          <p:spPr bwMode="auto">
            <a:xfrm>
              <a:off x="3055" y="1821"/>
              <a:ext cx="993" cy="993"/>
            </a:xfrm>
            <a:prstGeom prst="cube">
              <a:avLst>
                <a:gd name="adj" fmla="val 25000"/>
              </a:avLst>
            </a:prstGeom>
            <a:gradFill rotWithShape="1">
              <a:gsLst>
                <a:gs pos="0">
                  <a:srgbClr val="00475E"/>
                </a:gs>
                <a:gs pos="100000">
                  <a:srgbClr val="0099CC">
                    <a:alpha val="70000"/>
                  </a:srgbClr>
                </a:gs>
              </a:gsLst>
              <a:lin ang="5400000" scaled="1"/>
            </a:gradFill>
            <a:ln w="9525">
              <a:noFill/>
              <a:miter lim="800000"/>
            </a:ln>
          </p:spPr>
          <p:txBody>
            <a:bodyPr wrap="none" anchor="ctr" anchorCtr="1"/>
            <a:lstStyle/>
            <a:p>
              <a:pPr latinLnBrk="1"/>
              <a:r>
                <a:rPr kumimoji="1" lang="zh-CN" altLang="en-US" sz="1350" b="1" dirty="0">
                  <a:solidFill>
                    <a:srgbClr val="000000"/>
                  </a:solidFill>
                  <a:latin typeface="微软雅黑" panose="020B0503020204020204" charset="-122"/>
                  <a:ea typeface="微软雅黑" panose="020B0503020204020204" charset="-122"/>
                </a:rPr>
                <a:t>内存使用率</a:t>
              </a:r>
              <a:endParaRPr kumimoji="1" lang="en-US" altLang="ko-KR" sz="1350" b="1" dirty="0">
                <a:solidFill>
                  <a:srgbClr val="000000"/>
                </a:solidFill>
                <a:latin typeface="微软雅黑" panose="020B0503020204020204" charset="-122"/>
                <a:ea typeface="微软雅黑" panose="020B0503020204020204" charset="-122"/>
              </a:endParaRPr>
            </a:p>
          </p:txBody>
        </p:sp>
        <p:sp>
          <p:nvSpPr>
            <p:cNvPr id="14" name="AutoShape 12"/>
            <p:cNvSpPr>
              <a:spLocks noChangeArrowheads="1"/>
            </p:cNvSpPr>
            <p:nvPr/>
          </p:nvSpPr>
          <p:spPr bwMode="auto">
            <a:xfrm>
              <a:off x="3447" y="1821"/>
              <a:ext cx="993" cy="993"/>
            </a:xfrm>
            <a:prstGeom prst="cube">
              <a:avLst>
                <a:gd name="adj" fmla="val 25000"/>
              </a:avLst>
            </a:prstGeom>
            <a:solidFill>
              <a:srgbClr val="99CCFF">
                <a:alpha val="30196"/>
              </a:srgbClr>
            </a:solidFill>
            <a:ln w="9525">
              <a:noFill/>
              <a:miter lim="800000"/>
            </a:ln>
          </p:spPr>
          <p:txBody>
            <a:bodyPr wrap="none" anchor="ctr"/>
            <a:lstStyle/>
            <a:p>
              <a:pPr algn="ctr" latinLnBrk="1"/>
              <a:endParaRPr kumimoji="1" lang="zh-CN" altLang="zh-CN" sz="1050" b="1">
                <a:solidFill>
                  <a:schemeClr val="bg1"/>
                </a:solidFill>
                <a:ea typeface="Gulim" pitchFamily="34" charset="-127"/>
              </a:endParaRPr>
            </a:p>
          </p:txBody>
        </p:sp>
        <p:sp>
          <p:nvSpPr>
            <p:cNvPr id="15" name="AutoShape 13"/>
            <p:cNvSpPr>
              <a:spLocks noChangeArrowheads="1"/>
            </p:cNvSpPr>
            <p:nvPr/>
          </p:nvSpPr>
          <p:spPr bwMode="auto">
            <a:xfrm>
              <a:off x="2258" y="1136"/>
              <a:ext cx="993" cy="993"/>
            </a:xfrm>
            <a:prstGeom prst="cube">
              <a:avLst>
                <a:gd name="adj" fmla="val 25000"/>
              </a:avLst>
            </a:prstGeom>
            <a:gradFill rotWithShape="1">
              <a:gsLst>
                <a:gs pos="0">
                  <a:srgbClr val="475E00"/>
                </a:gs>
                <a:gs pos="100000">
                  <a:srgbClr val="99CC00">
                    <a:alpha val="70000"/>
                  </a:srgbClr>
                </a:gs>
              </a:gsLst>
              <a:lin ang="5400000" scaled="1"/>
            </a:gradFill>
            <a:ln w="9525">
              <a:noFill/>
              <a:miter lim="800000"/>
            </a:ln>
          </p:spPr>
          <p:txBody>
            <a:bodyPr wrap="none" anchor="ctr" anchorCtr="1"/>
            <a:lstStyle/>
            <a:p>
              <a:pPr latinLnBrk="1"/>
              <a:r>
                <a:rPr kumimoji="1" lang="zh-CN" altLang="en-US" sz="1350" b="1" dirty="0">
                  <a:solidFill>
                    <a:srgbClr val="000000"/>
                  </a:solidFill>
                  <a:latin typeface="微软雅黑" panose="020B0503020204020204" charset="-122"/>
                  <a:ea typeface="微软雅黑" panose="020B0503020204020204" charset="-122"/>
                </a:rPr>
                <a:t>磁盘空间</a:t>
              </a:r>
              <a:endParaRPr kumimoji="1" lang="en-US" altLang="ko-KR" sz="1350" b="1" dirty="0">
                <a:solidFill>
                  <a:srgbClr val="000000"/>
                </a:solidFill>
                <a:latin typeface="微软雅黑" panose="020B0503020204020204" charset="-122"/>
                <a:ea typeface="微软雅黑" panose="020B0503020204020204" charset="-122"/>
              </a:endParaRPr>
            </a:p>
          </p:txBody>
        </p:sp>
        <p:sp>
          <p:nvSpPr>
            <p:cNvPr id="16" name="AutoShape 14"/>
            <p:cNvSpPr>
              <a:spLocks noChangeArrowheads="1"/>
            </p:cNvSpPr>
            <p:nvPr/>
          </p:nvSpPr>
          <p:spPr bwMode="auto">
            <a:xfrm>
              <a:off x="2258" y="828"/>
              <a:ext cx="993" cy="993"/>
            </a:xfrm>
            <a:prstGeom prst="cube">
              <a:avLst>
                <a:gd name="adj" fmla="val 25000"/>
              </a:avLst>
            </a:prstGeom>
            <a:solidFill>
              <a:srgbClr val="CCFF33">
                <a:alpha val="30196"/>
              </a:srgbClr>
            </a:solidFill>
            <a:ln w="9525">
              <a:noFill/>
              <a:miter lim="800000"/>
            </a:ln>
          </p:spPr>
          <p:txBody>
            <a:bodyPr wrap="none" anchor="ctr"/>
            <a:lstStyle/>
            <a:p>
              <a:pPr algn="ctr" latinLnBrk="1"/>
              <a:endParaRPr kumimoji="1" lang="zh-CN" altLang="zh-CN" sz="1050" b="1">
                <a:solidFill>
                  <a:schemeClr val="bg1"/>
                </a:solidFill>
                <a:ea typeface="Gulim" pitchFamily="34" charset="-127"/>
              </a:endParaRPr>
            </a:p>
          </p:txBody>
        </p:sp>
      </p:grpSp>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Text Box 13"/>
          <p:cNvSpPr txBox="1">
            <a:spLocks noChangeArrowheads="1"/>
          </p:cNvSpPr>
          <p:nvPr/>
        </p:nvSpPr>
        <p:spPr bwMode="gray">
          <a:xfrm>
            <a:off x="2218042" y="2452460"/>
            <a:ext cx="2655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chemeClr val="bg1"/>
                </a:solidFill>
                <a:latin typeface="微软雅黑" panose="020B0503020204020204" charset="-122"/>
                <a:ea typeface="微软雅黑" panose="020B0503020204020204" charset="-122"/>
              </a:rPr>
              <a:t>2</a:t>
            </a:r>
            <a:endParaRPr lang="en-US" altLang="zh-CN" b="1">
              <a:solidFill>
                <a:schemeClr val="bg1"/>
              </a:solidFill>
              <a:latin typeface="微软雅黑" panose="020B0503020204020204" charset="-122"/>
              <a:ea typeface="微软雅黑" panose="020B0503020204020204" charset="-122"/>
            </a:endParaRPr>
          </a:p>
        </p:txBody>
      </p:sp>
      <p:sp>
        <p:nvSpPr>
          <p:cNvPr id="5" name="Rectangle 2"/>
          <p:cNvSpPr txBox="1">
            <a:spLocks noChangeArrowheads="1"/>
          </p:cNvSpPr>
          <p:nvPr/>
        </p:nvSpPr>
        <p:spPr bwMode="auto">
          <a:xfrm>
            <a:off x="562491" y="231283"/>
            <a:ext cx="4806534"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defTabSz="685800" eaLnBrk="0" fontAlgn="base" hangingPunct="0">
              <a:lnSpc>
                <a:spcPts val="3150"/>
              </a:lnSpc>
              <a:spcBef>
                <a:spcPct val="0"/>
              </a:spcBef>
              <a:spcAft>
                <a:spcPct val="0"/>
              </a:spcAft>
              <a:defRPr/>
            </a:pPr>
            <a:r>
              <a:rPr lang="zh-CN" altLang="en-US" sz="2400" b="1" dirty="0">
                <a:solidFill>
                  <a:srgbClr val="013C80"/>
                </a:solidFill>
                <a:latin typeface="微软雅黑" panose="020B0503020204020204" charset="-122"/>
                <a:ea typeface="微软雅黑" panose="020B0503020204020204" charset="-122"/>
                <a:cs typeface="微软雅黑" panose="020B0503020204020204" charset="-122"/>
              </a:rPr>
              <a:t>业务监控</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endParaRPr>
          </a:p>
        </p:txBody>
      </p:sp>
      <p:grpSp>
        <p:nvGrpSpPr>
          <p:cNvPr id="6" name="组合 649"/>
          <p:cNvGrpSpPr/>
          <p:nvPr/>
        </p:nvGrpSpPr>
        <p:grpSpPr bwMode="auto">
          <a:xfrm>
            <a:off x="3369116" y="1581317"/>
            <a:ext cx="1950244" cy="2571750"/>
            <a:chOff x="1412838" y="1857364"/>
            <a:chExt cx="3349625" cy="4343401"/>
          </a:xfrm>
        </p:grpSpPr>
        <p:sp>
          <p:nvSpPr>
            <p:cNvPr id="7" name="Freeform 22"/>
            <p:cNvSpPr/>
            <p:nvPr/>
          </p:nvSpPr>
          <p:spPr bwMode="gray">
            <a:xfrm>
              <a:off x="2295488" y="4838689"/>
              <a:ext cx="2466975" cy="771525"/>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D2CD00"/>
            </a:soli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sz="1350">
                <a:latin typeface="Arial" panose="020B0604020202020204" pitchFamily="34" charset="0"/>
                <a:ea typeface="宋体" panose="02010600030101010101" pitchFamily="2" charset="-122"/>
              </a:endParaRPr>
            </a:p>
          </p:txBody>
        </p:sp>
        <p:sp>
          <p:nvSpPr>
            <p:cNvPr id="8" name="Freeform 23"/>
            <p:cNvSpPr/>
            <p:nvPr/>
          </p:nvSpPr>
          <p:spPr bwMode="gray">
            <a:xfrm rot="3600000">
              <a:off x="1117563" y="4583102"/>
              <a:ext cx="2465388"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99CC00"/>
            </a:soli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sz="1350">
                <a:latin typeface="Arial" panose="020B0604020202020204" pitchFamily="34" charset="0"/>
                <a:ea typeface="宋体" panose="02010600030101010101" pitchFamily="2" charset="-122"/>
              </a:endParaRPr>
            </a:p>
          </p:txBody>
        </p:sp>
        <p:sp>
          <p:nvSpPr>
            <p:cNvPr id="9" name="Freeform 24"/>
            <p:cNvSpPr/>
            <p:nvPr/>
          </p:nvSpPr>
          <p:spPr bwMode="gray">
            <a:xfrm rot="7200000">
              <a:off x="788950" y="3282939"/>
              <a:ext cx="2465388"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61A13D"/>
            </a:soli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sz="1350">
                <a:latin typeface="Arial" panose="020B0604020202020204" pitchFamily="34" charset="0"/>
                <a:ea typeface="宋体" panose="02010600030101010101" pitchFamily="2" charset="-122"/>
              </a:endParaRPr>
            </a:p>
          </p:txBody>
        </p:sp>
        <p:sp>
          <p:nvSpPr>
            <p:cNvPr id="10" name="Freeform 25"/>
            <p:cNvSpPr/>
            <p:nvPr/>
          </p:nvSpPr>
          <p:spPr bwMode="gray">
            <a:xfrm rot="10800000">
              <a:off x="1412838" y="2409814"/>
              <a:ext cx="2466975"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808000"/>
            </a:soli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sz="1350">
                <a:latin typeface="Arial" panose="020B0604020202020204" pitchFamily="34" charset="0"/>
                <a:ea typeface="宋体" panose="02010600030101010101" pitchFamily="2" charset="-122"/>
              </a:endParaRPr>
            </a:p>
          </p:txBody>
        </p:sp>
        <p:sp>
          <p:nvSpPr>
            <p:cNvPr id="11" name="Freeform 26"/>
            <p:cNvSpPr/>
            <p:nvPr/>
          </p:nvSpPr>
          <p:spPr bwMode="gray">
            <a:xfrm rot="14400000">
              <a:off x="2663788" y="2705089"/>
              <a:ext cx="2465388"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C89800"/>
                </a:gs>
                <a:gs pos="54000">
                  <a:srgbClr val="C89800"/>
                </a:gs>
                <a:gs pos="100000">
                  <a:srgbClr val="C89800"/>
                </a:gs>
              </a:gsLst>
              <a:lin ang="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sz="1350">
                <a:latin typeface="Arial" panose="020B0604020202020204" pitchFamily="34" charset="0"/>
                <a:ea typeface="宋体" panose="02010600030101010101" pitchFamily="2" charset="-122"/>
              </a:endParaRPr>
            </a:p>
          </p:txBody>
        </p:sp>
        <p:sp>
          <p:nvSpPr>
            <p:cNvPr id="12" name="Freeform 27"/>
            <p:cNvSpPr/>
            <p:nvPr/>
          </p:nvSpPr>
          <p:spPr bwMode="gray">
            <a:xfrm rot="18000000">
              <a:off x="2993988" y="3919527"/>
              <a:ext cx="2466975" cy="771525"/>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FFC000"/>
            </a:soli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sz="1350">
                <a:latin typeface="Arial" panose="020B0604020202020204" pitchFamily="34" charset="0"/>
                <a:ea typeface="宋体" panose="02010600030101010101" pitchFamily="2" charset="-122"/>
              </a:endParaRPr>
            </a:p>
          </p:txBody>
        </p:sp>
      </p:grpSp>
      <p:grpSp>
        <p:nvGrpSpPr>
          <p:cNvPr id="13" name="组合 613"/>
          <p:cNvGrpSpPr/>
          <p:nvPr/>
        </p:nvGrpSpPr>
        <p:grpSpPr bwMode="auto">
          <a:xfrm>
            <a:off x="3766785" y="2277834"/>
            <a:ext cx="1141810" cy="1339453"/>
            <a:chOff x="2146280" y="1719245"/>
            <a:chExt cx="1146175" cy="1361680"/>
          </a:xfrm>
        </p:grpSpPr>
        <p:sp>
          <p:nvSpPr>
            <p:cNvPr id="14" name="Oval 70"/>
            <p:cNvSpPr>
              <a:spLocks noChangeArrowheads="1"/>
            </p:cNvSpPr>
            <p:nvPr/>
          </p:nvSpPr>
          <p:spPr bwMode="gray">
            <a:xfrm>
              <a:off x="2146280" y="1719245"/>
              <a:ext cx="1146175" cy="1154113"/>
            </a:xfrm>
            <a:prstGeom prst="ellipse">
              <a:avLst/>
            </a:prstGeom>
            <a:solidFill>
              <a:srgbClr val="EAEAEA">
                <a:alpha val="50195"/>
              </a:srgbClr>
            </a:solidFill>
            <a:ln w="9525">
              <a:noFill/>
              <a:round/>
            </a:ln>
          </p:spPr>
          <p:txBody>
            <a:bodyPr wrap="none" anchor="ctr"/>
            <a:lstStyle/>
            <a:p>
              <a:endParaRPr lang="zh-CN" altLang="en-US" sz="1350"/>
            </a:p>
          </p:txBody>
        </p:sp>
        <p:pic>
          <p:nvPicPr>
            <p:cNvPr id="15" name="Picture 72" descr="circuler_1"/>
            <p:cNvPicPr>
              <a:picLocks noChangeAspect="1" noChangeArrowheads="1"/>
            </p:cNvPicPr>
            <p:nvPr/>
          </p:nvPicPr>
          <p:blipFill>
            <a:blip r:embed="rId1" cstate="print"/>
            <a:srcRect/>
            <a:stretch>
              <a:fillRect/>
            </a:stretch>
          </p:blipFill>
          <p:spPr bwMode="gray">
            <a:xfrm>
              <a:off x="2181205" y="1749408"/>
              <a:ext cx="1072543" cy="1079150"/>
            </a:xfrm>
            <a:prstGeom prst="rect">
              <a:avLst/>
            </a:prstGeom>
            <a:noFill/>
            <a:ln w="9525">
              <a:noFill/>
              <a:miter lim="800000"/>
              <a:headEnd/>
              <a:tailEnd/>
            </a:ln>
          </p:spPr>
        </p:pic>
        <p:sp>
          <p:nvSpPr>
            <p:cNvPr id="16" name="Oval 73"/>
            <p:cNvSpPr>
              <a:spLocks noChangeArrowheads="1"/>
            </p:cNvSpPr>
            <p:nvPr/>
          </p:nvSpPr>
          <p:spPr bwMode="gray">
            <a:xfrm>
              <a:off x="2181205" y="1749408"/>
              <a:ext cx="1079500" cy="1081458"/>
            </a:xfrm>
            <a:prstGeom prst="ellipse">
              <a:avLst/>
            </a:prstGeom>
            <a:solidFill>
              <a:srgbClr val="FF9900"/>
            </a:solidFill>
            <a:ln w="9525">
              <a:noFill/>
              <a:round/>
            </a:ln>
          </p:spPr>
          <p:txBody>
            <a:bodyPr wrap="none" anchor="ctr"/>
            <a:lstStyle/>
            <a:p>
              <a:endParaRPr lang="zh-CN" altLang="en-US" sz="1350"/>
            </a:p>
          </p:txBody>
        </p:sp>
        <p:pic>
          <p:nvPicPr>
            <p:cNvPr id="17" name="Picture 74" descr="light_shadow1"/>
            <p:cNvPicPr>
              <a:picLocks noChangeAspect="1" noChangeArrowheads="1"/>
            </p:cNvPicPr>
            <p:nvPr/>
          </p:nvPicPr>
          <p:blipFill>
            <a:blip r:embed="rId2" cstate="print"/>
            <a:srcRect t="14285"/>
            <a:stretch>
              <a:fillRect/>
            </a:stretch>
          </p:blipFill>
          <p:spPr bwMode="gray">
            <a:xfrm>
              <a:off x="2191641" y="1794421"/>
              <a:ext cx="790783" cy="675190"/>
            </a:xfrm>
            <a:prstGeom prst="rect">
              <a:avLst/>
            </a:prstGeom>
            <a:noFill/>
            <a:ln w="9525">
              <a:noFill/>
              <a:miter lim="800000"/>
              <a:headEnd/>
              <a:tailEnd/>
            </a:ln>
          </p:spPr>
        </p:pic>
        <p:grpSp>
          <p:nvGrpSpPr>
            <p:cNvPr id="18" name="Group 75"/>
            <p:cNvGrpSpPr/>
            <p:nvPr/>
          </p:nvGrpSpPr>
          <p:grpSpPr bwMode="auto">
            <a:xfrm rot="-3733502" flipH="1" flipV="1">
              <a:off x="2502010" y="2493304"/>
              <a:ext cx="954022" cy="221466"/>
              <a:chOff x="2521" y="1060"/>
              <a:chExt cx="901" cy="236"/>
            </a:xfrm>
          </p:grpSpPr>
          <p:grpSp>
            <p:nvGrpSpPr>
              <p:cNvPr id="30" name="Group 76"/>
              <p:cNvGrpSpPr/>
              <p:nvPr/>
            </p:nvGrpSpPr>
            <p:grpSpPr bwMode="auto">
              <a:xfrm>
                <a:off x="2521" y="1060"/>
                <a:ext cx="742" cy="186"/>
                <a:chOff x="1565" y="2568"/>
                <a:chExt cx="1118" cy="279"/>
              </a:xfrm>
            </p:grpSpPr>
            <p:sp>
              <p:nvSpPr>
                <p:cNvPr id="36"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37"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38"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39"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grpSp>
          <p:grpSp>
            <p:nvGrpSpPr>
              <p:cNvPr id="31" name="Group 81"/>
              <p:cNvGrpSpPr/>
              <p:nvPr/>
            </p:nvGrpSpPr>
            <p:grpSpPr bwMode="auto">
              <a:xfrm rot="1353540">
                <a:off x="2680" y="1110"/>
                <a:ext cx="742" cy="186"/>
                <a:chOff x="1565" y="2568"/>
                <a:chExt cx="1118" cy="279"/>
              </a:xfrm>
            </p:grpSpPr>
            <p:sp>
              <p:nvSpPr>
                <p:cNvPr id="32"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33"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34"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35"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grpSp>
        </p:grpSp>
        <p:grpSp>
          <p:nvGrpSpPr>
            <p:cNvPr id="19" name="Group 86"/>
            <p:cNvGrpSpPr/>
            <p:nvPr/>
          </p:nvGrpSpPr>
          <p:grpSpPr bwMode="auto">
            <a:xfrm rot="-3733502" flipH="1" flipV="1">
              <a:off x="2618121" y="2507742"/>
              <a:ext cx="844470" cy="193673"/>
              <a:chOff x="2521" y="1060"/>
              <a:chExt cx="901" cy="236"/>
            </a:xfrm>
          </p:grpSpPr>
          <p:grpSp>
            <p:nvGrpSpPr>
              <p:cNvPr id="20" name="Group 87"/>
              <p:cNvGrpSpPr/>
              <p:nvPr/>
            </p:nvGrpSpPr>
            <p:grpSpPr bwMode="auto">
              <a:xfrm>
                <a:off x="2521" y="1060"/>
                <a:ext cx="742" cy="186"/>
                <a:chOff x="1565" y="2568"/>
                <a:chExt cx="1118" cy="279"/>
              </a:xfrm>
            </p:grpSpPr>
            <p:sp>
              <p:nvSpPr>
                <p:cNvPr id="26"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27"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28"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29"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grpSp>
          <p:grpSp>
            <p:nvGrpSpPr>
              <p:cNvPr id="21" name="Group 92"/>
              <p:cNvGrpSpPr/>
              <p:nvPr/>
            </p:nvGrpSpPr>
            <p:grpSpPr bwMode="auto">
              <a:xfrm rot="1353540">
                <a:off x="2680" y="1110"/>
                <a:ext cx="742" cy="186"/>
                <a:chOff x="1565" y="2568"/>
                <a:chExt cx="1118" cy="279"/>
              </a:xfrm>
            </p:grpSpPr>
            <p:sp>
              <p:nvSpPr>
                <p:cNvPr id="22"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23"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24"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sp>
              <p:nvSpPr>
                <p:cNvPr id="25"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ln>
              </p:spPr>
              <p:txBody>
                <a:bodyPr wrap="none" anchor="ctr"/>
                <a:lstStyle/>
                <a:p>
                  <a:endParaRPr lang="zh-CN" altLang="en-US" sz="1350"/>
                </a:p>
              </p:txBody>
            </p:sp>
          </p:grpSp>
        </p:grpSp>
      </p:grpSp>
      <p:sp>
        <p:nvSpPr>
          <p:cNvPr id="40" name="TextBox 677"/>
          <p:cNvSpPr txBox="1">
            <a:spLocks noChangeArrowheads="1"/>
          </p:cNvSpPr>
          <p:nvPr/>
        </p:nvSpPr>
        <p:spPr bwMode="auto">
          <a:xfrm>
            <a:off x="4113257" y="2599303"/>
            <a:ext cx="497681" cy="923330"/>
          </a:xfrm>
          <a:prstGeom prst="rect">
            <a:avLst/>
          </a:prstGeom>
          <a:noFill/>
          <a:ln w="9525">
            <a:noFill/>
            <a:miter lim="800000"/>
          </a:ln>
        </p:spPr>
        <p:txBody>
          <a:bodyPr>
            <a:spAutoFit/>
          </a:bodyPr>
          <a:lstStyle/>
          <a:p>
            <a:r>
              <a:rPr lang="zh-CN" altLang="en-US" sz="1350" dirty="0">
                <a:latin typeface="微软雅黑" panose="020B0503020204020204" charset="-122"/>
                <a:ea typeface="微软雅黑" panose="020B0503020204020204" charset="-122"/>
              </a:rPr>
              <a:t>业务监控</a:t>
            </a:r>
            <a:endParaRPr lang="zh-CN" altLang="en-US" sz="1350" dirty="0">
              <a:latin typeface="微软雅黑" panose="020B0503020204020204" charset="-122"/>
              <a:ea typeface="微软雅黑" panose="020B0503020204020204" charset="-122"/>
            </a:endParaRPr>
          </a:p>
        </p:txBody>
      </p:sp>
      <p:sp>
        <p:nvSpPr>
          <p:cNvPr id="41" name="TextBox 40"/>
          <p:cNvSpPr txBox="1"/>
          <p:nvPr/>
        </p:nvSpPr>
        <p:spPr>
          <a:xfrm>
            <a:off x="2303748" y="2117099"/>
            <a:ext cx="1107996" cy="276999"/>
          </a:xfrm>
          <a:prstGeom prst="rect">
            <a:avLst/>
          </a:prstGeom>
          <a:noFill/>
        </p:spPr>
        <p:txBody>
          <a:bodyPr wrap="none">
            <a:spAutoFit/>
          </a:bodyPr>
          <a:lstStyle/>
          <a:p>
            <a:pPr>
              <a:defRPr/>
            </a:pPr>
            <a:r>
              <a:rPr lang="zh-CN" altLang="en-US" sz="1200" dirty="0">
                <a:solidFill>
                  <a:schemeClr val="accent1">
                    <a:lumMod val="50000"/>
                  </a:schemeClr>
                </a:solidFill>
                <a:latin typeface="微软雅黑" panose="020B0503020204020204" charset="-122"/>
                <a:ea typeface="微软雅黑" panose="020B0503020204020204" charset="-122"/>
              </a:rPr>
              <a:t>收到通知报文</a:t>
            </a:r>
            <a:endParaRPr lang="zh-CN" altLang="en-US" sz="1200" dirty="0">
              <a:solidFill>
                <a:schemeClr val="accent1">
                  <a:lumMod val="50000"/>
                </a:schemeClr>
              </a:solidFill>
              <a:latin typeface="微软雅黑" panose="020B0503020204020204" charset="-122"/>
              <a:ea typeface="微软雅黑" panose="020B0503020204020204" charset="-122"/>
            </a:endParaRPr>
          </a:p>
        </p:txBody>
      </p:sp>
      <p:sp>
        <p:nvSpPr>
          <p:cNvPr id="42" name="TextBox 41"/>
          <p:cNvSpPr txBox="1"/>
          <p:nvPr/>
        </p:nvSpPr>
        <p:spPr>
          <a:xfrm>
            <a:off x="2411760" y="3343949"/>
            <a:ext cx="1107996" cy="276999"/>
          </a:xfrm>
          <a:prstGeom prst="rect">
            <a:avLst/>
          </a:prstGeom>
          <a:noFill/>
        </p:spPr>
        <p:txBody>
          <a:bodyPr wrap="none">
            <a:spAutoFit/>
          </a:bodyPr>
          <a:lstStyle/>
          <a:p>
            <a:pPr>
              <a:defRPr/>
            </a:pPr>
            <a:r>
              <a:rPr lang="zh-CN" altLang="en-US" sz="1200" dirty="0">
                <a:solidFill>
                  <a:schemeClr val="accent1">
                    <a:lumMod val="50000"/>
                  </a:schemeClr>
                </a:solidFill>
                <a:latin typeface="微软雅黑" panose="020B0503020204020204" charset="-122"/>
                <a:ea typeface="微软雅黑" panose="020B0503020204020204" charset="-122"/>
              </a:rPr>
              <a:t>被拒绝类报文</a:t>
            </a:r>
            <a:endParaRPr lang="zh-CN" altLang="en-US" sz="1200" dirty="0">
              <a:solidFill>
                <a:schemeClr val="accent1">
                  <a:lumMod val="50000"/>
                </a:schemeClr>
              </a:solidFill>
              <a:latin typeface="微软雅黑" panose="020B0503020204020204" charset="-122"/>
              <a:ea typeface="微软雅黑" panose="020B0503020204020204" charset="-122"/>
            </a:endParaRPr>
          </a:p>
        </p:txBody>
      </p:sp>
      <p:sp>
        <p:nvSpPr>
          <p:cNvPr id="43" name="TextBox 42"/>
          <p:cNvSpPr txBox="1"/>
          <p:nvPr/>
        </p:nvSpPr>
        <p:spPr>
          <a:xfrm>
            <a:off x="3221850" y="4100033"/>
            <a:ext cx="2185214" cy="276999"/>
          </a:xfrm>
          <a:prstGeom prst="rect">
            <a:avLst/>
          </a:prstGeom>
        </p:spPr>
        <p:txBody>
          <a:bodyPr wrap="none">
            <a:spAutoFit/>
          </a:bodyPr>
          <a:lstStyle/>
          <a:p>
            <a:pPr>
              <a:defRPr/>
            </a:pPr>
            <a:r>
              <a:rPr lang="zh-CN" altLang="zh-CN" sz="1200" dirty="0">
                <a:solidFill>
                  <a:schemeClr val="accent1">
                    <a:lumMod val="50000"/>
                  </a:schemeClr>
                </a:solidFill>
                <a:latin typeface="微软雅黑" panose="020B0503020204020204" charset="-122"/>
                <a:ea typeface="微软雅黑" panose="020B0503020204020204" charset="-122"/>
              </a:rPr>
              <a:t>长时间未应答或未回复的情况</a:t>
            </a:r>
            <a:endParaRPr lang="zh-CN" altLang="en-US" sz="1200" dirty="0">
              <a:solidFill>
                <a:schemeClr val="accent1">
                  <a:lumMod val="50000"/>
                </a:schemeClr>
              </a:solidFill>
              <a:latin typeface="微软雅黑" panose="020B0503020204020204" charset="-122"/>
              <a:ea typeface="微软雅黑" panose="020B0503020204020204" charset="-122"/>
            </a:endParaRPr>
          </a:p>
        </p:txBody>
      </p:sp>
      <p:sp>
        <p:nvSpPr>
          <p:cNvPr id="44" name="TextBox 43"/>
          <p:cNvSpPr txBox="1"/>
          <p:nvPr/>
        </p:nvSpPr>
        <p:spPr>
          <a:xfrm>
            <a:off x="5330116" y="3343949"/>
            <a:ext cx="800219" cy="276999"/>
          </a:xfrm>
          <a:prstGeom prst="rect">
            <a:avLst/>
          </a:prstGeom>
          <a:noFill/>
        </p:spPr>
        <p:txBody>
          <a:bodyPr wrap="none">
            <a:spAutoFit/>
          </a:bodyPr>
          <a:lstStyle/>
          <a:p>
            <a:pPr>
              <a:defRPr/>
            </a:pPr>
            <a:r>
              <a:rPr lang="zh-CN" altLang="en-US" sz="1200" dirty="0">
                <a:solidFill>
                  <a:schemeClr val="accent1">
                    <a:lumMod val="50000"/>
                  </a:schemeClr>
                </a:solidFill>
                <a:latin typeface="微软雅黑" panose="020B0503020204020204" charset="-122"/>
                <a:ea typeface="微软雅黑" panose="020B0503020204020204" charset="-122"/>
              </a:rPr>
              <a:t>预警报文</a:t>
            </a:r>
            <a:endParaRPr lang="zh-CN" altLang="en-US" sz="1200" dirty="0">
              <a:solidFill>
                <a:schemeClr val="accent1">
                  <a:lumMod val="50000"/>
                </a:schemeClr>
              </a:solidFill>
              <a:latin typeface="微软雅黑" panose="020B0503020204020204" charset="-122"/>
              <a:ea typeface="微软雅黑" panose="020B0503020204020204" charset="-122"/>
            </a:endParaRPr>
          </a:p>
        </p:txBody>
      </p:sp>
      <p:sp>
        <p:nvSpPr>
          <p:cNvPr id="45" name="TextBox 44"/>
          <p:cNvSpPr txBox="1"/>
          <p:nvPr/>
        </p:nvSpPr>
        <p:spPr>
          <a:xfrm>
            <a:off x="3144467" y="1367005"/>
            <a:ext cx="2800767" cy="276999"/>
          </a:xfrm>
          <a:prstGeom prst="rect">
            <a:avLst/>
          </a:prstGeom>
        </p:spPr>
        <p:txBody>
          <a:bodyPr wrap="none">
            <a:spAutoFit/>
          </a:bodyPr>
          <a:lstStyle/>
          <a:p>
            <a:pPr algn="ctr">
              <a:defRPr/>
            </a:pPr>
            <a:r>
              <a:rPr lang="zh-CN" altLang="zh-CN" sz="1200" dirty="0">
                <a:solidFill>
                  <a:schemeClr val="accent1">
                    <a:lumMod val="50000"/>
                  </a:schemeClr>
                </a:solidFill>
                <a:latin typeface="微软雅黑" panose="020B0503020204020204" charset="-122"/>
                <a:ea typeface="微软雅黑" panose="020B0503020204020204" charset="-122"/>
              </a:rPr>
              <a:t>长时间未收到报文或往账未发送的情况</a:t>
            </a:r>
            <a:endParaRPr lang="zh-CN" altLang="en-US" sz="1200" dirty="0">
              <a:solidFill>
                <a:schemeClr val="accent1">
                  <a:lumMod val="50000"/>
                </a:schemeClr>
              </a:solidFill>
              <a:latin typeface="微软雅黑" panose="020B0503020204020204" charset="-122"/>
              <a:ea typeface="微软雅黑" panose="020B0503020204020204" charset="-122"/>
            </a:endParaRPr>
          </a:p>
        </p:txBody>
      </p:sp>
      <p:sp>
        <p:nvSpPr>
          <p:cNvPr id="46" name="TextBox 45"/>
          <p:cNvSpPr txBox="1"/>
          <p:nvPr/>
        </p:nvSpPr>
        <p:spPr>
          <a:xfrm>
            <a:off x="5254622" y="2063521"/>
            <a:ext cx="1415772" cy="276999"/>
          </a:xfrm>
          <a:prstGeom prst="rect">
            <a:avLst/>
          </a:prstGeom>
          <a:noFill/>
        </p:spPr>
        <p:txBody>
          <a:bodyPr wrap="none">
            <a:spAutoFit/>
          </a:bodyPr>
          <a:lstStyle/>
          <a:p>
            <a:pPr>
              <a:defRPr/>
            </a:pPr>
            <a:r>
              <a:rPr lang="zh-CN" altLang="en-US" sz="1200" dirty="0">
                <a:solidFill>
                  <a:schemeClr val="accent1">
                    <a:lumMod val="50000"/>
                  </a:schemeClr>
                </a:solidFill>
                <a:latin typeface="微软雅黑" panose="020B0503020204020204" charset="-122"/>
                <a:ea typeface="微软雅黑" panose="020B0503020204020204" charset="-122"/>
              </a:rPr>
              <a:t>来账报文签名失败</a:t>
            </a:r>
            <a:endParaRPr lang="zh-CN" altLang="en-US" sz="1200" dirty="0">
              <a:solidFill>
                <a:schemeClr val="accent1">
                  <a:lumMod val="50000"/>
                </a:schemeClr>
              </a:solidFill>
              <a:latin typeface="微软雅黑" panose="020B0503020204020204" charset="-122"/>
              <a:ea typeface="微软雅黑" panose="020B0503020204020204" charset="-122"/>
            </a:endParaRPr>
          </a:p>
        </p:txBody>
      </p:sp>
    </p:spTree>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45"/>
          <p:cNvSpPr/>
          <p:nvPr/>
        </p:nvSpPr>
        <p:spPr bwMode="auto">
          <a:xfrm rot="-5400000">
            <a:off x="3144893" y="442788"/>
            <a:ext cx="2933700" cy="5689997"/>
          </a:xfrm>
          <a:custGeom>
            <a:avLst/>
            <a:gdLst>
              <a:gd name="T0" fmla="*/ 252567032 w 43200"/>
              <a:gd name="T1" fmla="*/ 1268784045 h 43200"/>
              <a:gd name="T2" fmla="*/ 177090446 w 43200"/>
              <a:gd name="T3" fmla="*/ 1332348155 h 43200"/>
              <a:gd name="T4" fmla="*/ 0 w 43200"/>
              <a:gd name="T5" fmla="*/ 666174078 h 43200"/>
              <a:gd name="T6" fmla="*/ 177090446 w 43200"/>
              <a:gd name="T7" fmla="*/ 0 h 43200"/>
              <a:gd name="T8" fmla="*/ 354180893 w 43200"/>
              <a:gd name="T9" fmla="*/ 666174078 h 43200"/>
              <a:gd name="T10" fmla="*/ 322386557 w 43200"/>
              <a:gd name="T11" fmla="*/ 1046972703 h 43200"/>
              <a:gd name="T12" fmla="*/ 252567032 w 43200"/>
              <a:gd name="T13" fmla="*/ 1268784045 h 43200"/>
              <a:gd name="T14" fmla="*/ 177090446 w 43200"/>
              <a:gd name="T15" fmla="*/ 1332348155 h 43200"/>
              <a:gd name="T16" fmla="*/ 0 w 43200"/>
              <a:gd name="T17" fmla="*/ 666174078 h 43200"/>
              <a:gd name="T18" fmla="*/ 177090446 w 43200"/>
              <a:gd name="T19" fmla="*/ 0 h 43200"/>
              <a:gd name="T20" fmla="*/ 354180893 w 43200"/>
              <a:gd name="T21" fmla="*/ 666174078 h 43200"/>
              <a:gd name="T22" fmla="*/ 322386557 w 43200"/>
              <a:gd name="T23" fmla="*/ 1046972703 h 43200"/>
              <a:gd name="T24" fmla="*/ 177090446 w 43200"/>
              <a:gd name="T25" fmla="*/ 666174078 h 43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200"/>
              <a:gd name="T40" fmla="*/ 0 h 43200"/>
              <a:gd name="T41" fmla="*/ 43200 w 43200"/>
              <a:gd name="T42" fmla="*/ 43200 h 432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200" h="43200" fill="none" extrusionOk="0">
                <a:moveTo>
                  <a:pt x="30806" y="41139"/>
                </a:moveTo>
                <a:cubicBezTo>
                  <a:pt x="27927" y="42496"/>
                  <a:pt x="24783" y="43199"/>
                  <a:pt x="21600" y="43200"/>
                </a:cubicBezTo>
                <a:cubicBezTo>
                  <a:pt x="9670" y="43200"/>
                  <a:pt x="0" y="33529"/>
                  <a:pt x="0" y="21600"/>
                </a:cubicBezTo>
                <a:cubicBezTo>
                  <a:pt x="0" y="9670"/>
                  <a:pt x="9670" y="0"/>
                  <a:pt x="21600" y="0"/>
                </a:cubicBezTo>
                <a:cubicBezTo>
                  <a:pt x="33529" y="0"/>
                  <a:pt x="43200" y="9670"/>
                  <a:pt x="43200" y="21600"/>
                </a:cubicBezTo>
                <a:cubicBezTo>
                  <a:pt x="43200" y="26015"/>
                  <a:pt x="41846" y="30324"/>
                  <a:pt x="39322" y="33947"/>
                </a:cubicBezTo>
              </a:path>
              <a:path w="43200" h="43200" stroke="0" extrusionOk="0">
                <a:moveTo>
                  <a:pt x="30806" y="41139"/>
                </a:moveTo>
                <a:cubicBezTo>
                  <a:pt x="27927" y="42496"/>
                  <a:pt x="24783" y="43199"/>
                  <a:pt x="21600" y="43200"/>
                </a:cubicBezTo>
                <a:cubicBezTo>
                  <a:pt x="9670" y="43200"/>
                  <a:pt x="0" y="33529"/>
                  <a:pt x="0" y="21600"/>
                </a:cubicBezTo>
                <a:cubicBezTo>
                  <a:pt x="0" y="9670"/>
                  <a:pt x="9670" y="0"/>
                  <a:pt x="21600" y="0"/>
                </a:cubicBezTo>
                <a:cubicBezTo>
                  <a:pt x="33529" y="0"/>
                  <a:pt x="43200" y="9670"/>
                  <a:pt x="43200" y="21600"/>
                </a:cubicBezTo>
                <a:cubicBezTo>
                  <a:pt x="43200" y="26015"/>
                  <a:pt x="41846" y="30324"/>
                  <a:pt x="39322" y="33947"/>
                </a:cubicBezTo>
                <a:lnTo>
                  <a:pt x="21600" y="21600"/>
                </a:lnTo>
                <a:lnTo>
                  <a:pt x="30806" y="41139"/>
                </a:lnTo>
                <a:close/>
              </a:path>
            </a:pathLst>
          </a:custGeom>
          <a:noFill/>
          <a:ln w="76200" cmpd="sng">
            <a:solidFill>
              <a:srgbClr val="7067AF"/>
            </a:solidFill>
            <a:round/>
            <a:tailEnd type="arrow"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1350"/>
          </a:p>
        </p:txBody>
      </p:sp>
      <p:sp>
        <p:nvSpPr>
          <p:cNvPr id="3" name="AutoShape 47"/>
          <p:cNvSpPr/>
          <p:nvPr/>
        </p:nvSpPr>
        <p:spPr bwMode="auto">
          <a:xfrm rot="-5286724">
            <a:off x="3504461" y="1158355"/>
            <a:ext cx="2351485" cy="4267200"/>
          </a:xfrm>
          <a:custGeom>
            <a:avLst/>
            <a:gdLst>
              <a:gd name="T0" fmla="*/ 177152442 w 21600"/>
              <a:gd name="T1" fmla="*/ 526065421 h 21600"/>
              <a:gd name="T2" fmla="*/ 227550712 w 21600"/>
              <a:gd name="T3" fmla="*/ 471183170 h 21600"/>
              <a:gd name="T4" fmla="*/ 277927789 w 21600"/>
              <a:gd name="T5" fmla="*/ 526065421 h 21600"/>
              <a:gd name="T6" fmla="*/ 363280444 w 21600"/>
              <a:gd name="T7" fmla="*/ 147925649 h 21600"/>
              <a:gd name="T8" fmla="*/ 227529519 w 21600"/>
              <a:gd name="T9" fmla="*/ 0 h 21600"/>
              <a:gd name="T10" fmla="*/ 91799787 w 21600"/>
              <a:gd name="T11" fmla="*/ 147925649 h 21600"/>
              <a:gd name="T12" fmla="*/ 0 60000 65536"/>
              <a:gd name="T13" fmla="*/ 0 60000 65536"/>
              <a:gd name="T14" fmla="*/ 0 60000 65536"/>
              <a:gd name="T15" fmla="*/ 0 60000 65536"/>
              <a:gd name="T16" fmla="*/ 0 60000 65536"/>
              <a:gd name="T17" fmla="*/ 0 60000 65536"/>
              <a:gd name="T18" fmla="*/ 2735 w 21600"/>
              <a:gd name="T19" fmla="*/ 0 h 21600"/>
              <a:gd name="T20" fmla="*/ 18865 w 21600"/>
              <a:gd name="T21" fmla="*/ 813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8408" y="7582"/>
                </a:moveTo>
                <a:cubicBezTo>
                  <a:pt x="9099" y="7068"/>
                  <a:pt x="9938" y="6790"/>
                  <a:pt x="10800" y="6791"/>
                </a:cubicBezTo>
                <a:cubicBezTo>
                  <a:pt x="11661" y="6791"/>
                  <a:pt x="12500" y="7068"/>
                  <a:pt x="13191" y="7582"/>
                </a:cubicBezTo>
                <a:lnTo>
                  <a:pt x="17242" y="2132"/>
                </a:lnTo>
                <a:cubicBezTo>
                  <a:pt x="15380" y="747"/>
                  <a:pt x="13120" y="-1"/>
                  <a:pt x="10799" y="0"/>
                </a:cubicBezTo>
                <a:cubicBezTo>
                  <a:pt x="8479" y="0"/>
                  <a:pt x="6219" y="747"/>
                  <a:pt x="4357" y="2132"/>
                </a:cubicBezTo>
                <a:lnTo>
                  <a:pt x="8408" y="7582"/>
                </a:lnTo>
                <a:close/>
              </a:path>
            </a:pathLst>
          </a:custGeom>
          <a:gradFill rotWithShape="0">
            <a:gsLst>
              <a:gs pos="0">
                <a:srgbClr val="C3DFA1">
                  <a:alpha val="59998"/>
                </a:srgbClr>
              </a:gs>
              <a:gs pos="100000">
                <a:srgbClr val="5A674B">
                  <a:alpha val="59998"/>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p>
        </p:txBody>
      </p:sp>
      <p:sp>
        <p:nvSpPr>
          <p:cNvPr id="4" name="AutoShape 48"/>
          <p:cNvSpPr/>
          <p:nvPr/>
        </p:nvSpPr>
        <p:spPr bwMode="auto">
          <a:xfrm rot="-10614619">
            <a:off x="2546604" y="2195984"/>
            <a:ext cx="4267200" cy="2351484"/>
          </a:xfrm>
          <a:custGeom>
            <a:avLst/>
            <a:gdLst>
              <a:gd name="T0" fmla="*/ 526620420 w 21600"/>
              <a:gd name="T1" fmla="*/ 137436256 h 21600"/>
              <a:gd name="T2" fmla="*/ 749341393 w 21600"/>
              <a:gd name="T3" fmla="*/ 114891912 h 21600"/>
              <a:gd name="T4" fmla="*/ 971992825 w 21600"/>
              <a:gd name="T5" fmla="*/ 137436256 h 21600"/>
              <a:gd name="T6" fmla="*/ 1199015504 w 21600"/>
              <a:gd name="T7" fmla="*/ 45531117 h 21600"/>
              <a:gd name="T8" fmla="*/ 749272116 w 21600"/>
              <a:gd name="T9" fmla="*/ 0 h 21600"/>
              <a:gd name="T10" fmla="*/ 299597741 w 21600"/>
              <a:gd name="T11" fmla="*/ 45531117 h 21600"/>
              <a:gd name="T12" fmla="*/ 0 60000 65536"/>
              <a:gd name="T13" fmla="*/ 0 60000 65536"/>
              <a:gd name="T14" fmla="*/ 0 60000 65536"/>
              <a:gd name="T15" fmla="*/ 0 60000 65536"/>
              <a:gd name="T16" fmla="*/ 0 60000 65536"/>
              <a:gd name="T17" fmla="*/ 0 60000 65536"/>
              <a:gd name="T18" fmla="*/ 2700 w 21600"/>
              <a:gd name="T19" fmla="*/ 0 h 21600"/>
              <a:gd name="T20" fmla="*/ 18900 w 21600"/>
              <a:gd name="T21" fmla="*/ 726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7590" y="6523"/>
                </a:moveTo>
                <a:cubicBezTo>
                  <a:pt x="8516" y="5828"/>
                  <a:pt x="9642" y="5452"/>
                  <a:pt x="10800" y="5453"/>
                </a:cubicBezTo>
                <a:cubicBezTo>
                  <a:pt x="11957" y="5453"/>
                  <a:pt x="13083" y="5828"/>
                  <a:pt x="14009" y="6523"/>
                </a:cubicBezTo>
                <a:lnTo>
                  <a:pt x="17281" y="2161"/>
                </a:lnTo>
                <a:cubicBezTo>
                  <a:pt x="15411" y="758"/>
                  <a:pt x="13137" y="-1"/>
                  <a:pt x="10799" y="0"/>
                </a:cubicBezTo>
                <a:cubicBezTo>
                  <a:pt x="8462" y="0"/>
                  <a:pt x="6188" y="758"/>
                  <a:pt x="4318" y="2161"/>
                </a:cubicBezTo>
                <a:lnTo>
                  <a:pt x="7590" y="6523"/>
                </a:lnTo>
                <a:close/>
              </a:path>
            </a:pathLst>
          </a:custGeom>
          <a:gradFill rotWithShape="0">
            <a:gsLst>
              <a:gs pos="0">
                <a:srgbClr val="684A5D">
                  <a:alpha val="59998"/>
                </a:srgbClr>
              </a:gs>
              <a:gs pos="100000">
                <a:srgbClr val="E0A0C9">
                  <a:alpha val="59998"/>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p>
        </p:txBody>
      </p:sp>
      <p:sp>
        <p:nvSpPr>
          <p:cNvPr id="5" name="AutoShape 49"/>
          <p:cNvSpPr/>
          <p:nvPr/>
        </p:nvSpPr>
        <p:spPr bwMode="auto">
          <a:xfrm rot="198880">
            <a:off x="2556129" y="1991197"/>
            <a:ext cx="4267200" cy="2351484"/>
          </a:xfrm>
          <a:custGeom>
            <a:avLst/>
            <a:gdLst>
              <a:gd name="T0" fmla="*/ 551598554 w 21600"/>
              <a:gd name="T1" fmla="*/ 162635456 h 21600"/>
              <a:gd name="T2" fmla="*/ 749341393 w 21600"/>
              <a:gd name="T3" fmla="*/ 139121777 h 21600"/>
              <a:gd name="T4" fmla="*/ 947014955 w 21600"/>
              <a:gd name="T5" fmla="*/ 162635456 h 21600"/>
              <a:gd name="T6" fmla="*/ 1258130448 w 21600"/>
              <a:gd name="T7" fmla="*/ 60490474 h 21600"/>
              <a:gd name="T8" fmla="*/ 749272116 w 21600"/>
              <a:gd name="T9" fmla="*/ 0 h 21600"/>
              <a:gd name="T10" fmla="*/ 240483061 w 21600"/>
              <a:gd name="T11" fmla="*/ 60490474 h 21600"/>
              <a:gd name="T12" fmla="*/ 0 60000 65536"/>
              <a:gd name="T13" fmla="*/ 0 60000 65536"/>
              <a:gd name="T14" fmla="*/ 0 60000 65536"/>
              <a:gd name="T15" fmla="*/ 0 60000 65536"/>
              <a:gd name="T16" fmla="*/ 0 60000 65536"/>
              <a:gd name="T17" fmla="*/ 0 60000 65536"/>
              <a:gd name="T18" fmla="*/ 1951 w 21600"/>
              <a:gd name="T19" fmla="*/ 0 h 21600"/>
              <a:gd name="T20" fmla="*/ 19649 w 21600"/>
              <a:gd name="T21" fmla="*/ 839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7950" y="7719"/>
                </a:moveTo>
                <a:cubicBezTo>
                  <a:pt x="8725" y="7001"/>
                  <a:pt x="9743" y="6602"/>
                  <a:pt x="10800" y="6603"/>
                </a:cubicBezTo>
                <a:cubicBezTo>
                  <a:pt x="11856" y="6603"/>
                  <a:pt x="12874" y="7001"/>
                  <a:pt x="13649" y="7719"/>
                </a:cubicBezTo>
                <a:lnTo>
                  <a:pt x="18133" y="2871"/>
                </a:lnTo>
                <a:cubicBezTo>
                  <a:pt x="16137" y="1025"/>
                  <a:pt x="13518" y="-1"/>
                  <a:pt x="10799" y="0"/>
                </a:cubicBezTo>
                <a:cubicBezTo>
                  <a:pt x="8081" y="0"/>
                  <a:pt x="5462" y="1025"/>
                  <a:pt x="3466" y="2871"/>
                </a:cubicBezTo>
                <a:lnTo>
                  <a:pt x="7950" y="7719"/>
                </a:lnTo>
                <a:close/>
              </a:path>
            </a:pathLst>
          </a:custGeom>
          <a:gradFill rotWithShape="0">
            <a:gsLst>
              <a:gs pos="0">
                <a:srgbClr val="D9C0A7">
                  <a:alpha val="59998"/>
                </a:srgbClr>
              </a:gs>
              <a:gs pos="100000">
                <a:srgbClr val="64594D">
                  <a:alpha val="59998"/>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p>
        </p:txBody>
      </p:sp>
      <p:sp>
        <p:nvSpPr>
          <p:cNvPr id="6" name="AutoShape 50"/>
          <p:cNvSpPr>
            <a:spLocks noChangeArrowheads="1"/>
          </p:cNvSpPr>
          <p:nvPr/>
        </p:nvSpPr>
        <p:spPr bwMode="auto">
          <a:xfrm>
            <a:off x="2325148" y="2822253"/>
            <a:ext cx="441722" cy="363140"/>
          </a:xfrm>
          <a:prstGeom prst="leftRightArrow">
            <a:avLst>
              <a:gd name="adj1" fmla="val 50000"/>
              <a:gd name="adj2" fmla="val 24328"/>
            </a:avLst>
          </a:prstGeom>
          <a:solidFill>
            <a:srgbClr val="E0A0C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350"/>
          </a:p>
        </p:txBody>
      </p:sp>
      <p:sp>
        <p:nvSpPr>
          <p:cNvPr id="7" name="AutoShape 51"/>
          <p:cNvSpPr>
            <a:spLocks noChangeArrowheads="1"/>
          </p:cNvSpPr>
          <p:nvPr/>
        </p:nvSpPr>
        <p:spPr bwMode="auto">
          <a:xfrm>
            <a:off x="2334673" y="3319935"/>
            <a:ext cx="441722" cy="363140"/>
          </a:xfrm>
          <a:prstGeom prst="leftRightArrow">
            <a:avLst>
              <a:gd name="adj1" fmla="val 50000"/>
              <a:gd name="adj2" fmla="val 24328"/>
            </a:avLst>
          </a:prstGeom>
          <a:solidFill>
            <a:srgbClr val="E0A0C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350"/>
          </a:p>
        </p:txBody>
      </p:sp>
      <p:sp>
        <p:nvSpPr>
          <p:cNvPr id="8" name="Oval 52"/>
          <p:cNvSpPr>
            <a:spLocks noChangeArrowheads="1"/>
          </p:cNvSpPr>
          <p:nvPr/>
        </p:nvSpPr>
        <p:spPr bwMode="auto">
          <a:xfrm>
            <a:off x="1325022" y="2634134"/>
            <a:ext cx="925116" cy="403622"/>
          </a:xfrm>
          <a:prstGeom prst="ellipse">
            <a:avLst/>
          </a:prstGeom>
          <a:gradFill rotWithShape="0">
            <a:gsLst>
              <a:gs pos="0">
                <a:srgbClr val="FF9900"/>
              </a:gs>
              <a:gs pos="100000">
                <a:srgbClr val="764700"/>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nchorCtr="1"/>
          <a:lstStyle/>
          <a:p>
            <a:r>
              <a:rPr lang="en-US" altLang="zh-CN" sz="1050" b="1" dirty="0">
                <a:solidFill>
                  <a:srgbClr val="FFFFFF"/>
                </a:solidFill>
                <a:latin typeface="楷体_GB2312" panose="02010609030101010101" pitchFamily="1" charset="-122"/>
                <a:ea typeface="楷体_GB2312" panose="02010609030101010101" pitchFamily="1" charset="-122"/>
              </a:rPr>
              <a:t> </a:t>
            </a:r>
            <a:r>
              <a:rPr lang="en-US" altLang="zh-CN" sz="1050" b="1" dirty="0">
                <a:solidFill>
                  <a:srgbClr val="FFFFFF"/>
                </a:solidFill>
                <a:latin typeface="微软雅黑" panose="020B0503020204020204" charset="-122"/>
                <a:ea typeface="微软雅黑" panose="020B0503020204020204" charset="-122"/>
              </a:rPr>
              <a:t>CIPS</a:t>
            </a:r>
            <a:r>
              <a:rPr lang="zh-CN" altLang="en-US" sz="1050" b="1" dirty="0">
                <a:solidFill>
                  <a:srgbClr val="FFFFFF"/>
                </a:solidFill>
                <a:latin typeface="微软雅黑" panose="020B0503020204020204" charset="-122"/>
                <a:ea typeface="微软雅黑" panose="020B0503020204020204" charset="-122"/>
              </a:rPr>
              <a:t>跨境</a:t>
            </a:r>
            <a:endParaRPr lang="en-US" altLang="zh-CN" sz="1050" b="1" dirty="0">
              <a:solidFill>
                <a:srgbClr val="FFFFFF"/>
              </a:solidFill>
              <a:latin typeface="微软雅黑" panose="020B0503020204020204" charset="-122"/>
              <a:ea typeface="微软雅黑" panose="020B0503020204020204" charset="-122"/>
            </a:endParaRPr>
          </a:p>
          <a:p>
            <a:pPr algn="ctr"/>
            <a:r>
              <a:rPr lang="zh-CN" altLang="en-US" sz="1050" b="1" dirty="0">
                <a:solidFill>
                  <a:srgbClr val="FFFFFF"/>
                </a:solidFill>
                <a:latin typeface="微软雅黑" panose="020B0503020204020204" charset="-122"/>
                <a:ea typeface="微软雅黑" panose="020B0503020204020204" charset="-122"/>
              </a:rPr>
              <a:t>支付</a:t>
            </a:r>
            <a:endParaRPr lang="en-US" sz="1050" b="1" dirty="0">
              <a:solidFill>
                <a:srgbClr val="FFFFFF"/>
              </a:solidFill>
              <a:latin typeface="微软雅黑" panose="020B0503020204020204" charset="-122"/>
              <a:ea typeface="微软雅黑" panose="020B0503020204020204" charset="-122"/>
            </a:endParaRPr>
          </a:p>
        </p:txBody>
      </p:sp>
      <p:sp>
        <p:nvSpPr>
          <p:cNvPr id="9" name="Oval 53"/>
          <p:cNvSpPr>
            <a:spLocks noChangeArrowheads="1"/>
          </p:cNvSpPr>
          <p:nvPr/>
        </p:nvSpPr>
        <p:spPr bwMode="auto">
          <a:xfrm>
            <a:off x="1325022" y="3056806"/>
            <a:ext cx="925116" cy="403622"/>
          </a:xfrm>
          <a:prstGeom prst="ellipse">
            <a:avLst/>
          </a:prstGeom>
          <a:gradFill rotWithShape="0">
            <a:gsLst>
              <a:gs pos="0">
                <a:srgbClr val="FF9900"/>
              </a:gs>
              <a:gs pos="100000">
                <a:srgbClr val="764700"/>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nchorCtr="1"/>
          <a:lstStyle/>
          <a:p>
            <a:pPr algn="ctr"/>
            <a:r>
              <a:rPr lang="zh-CN" altLang="en-US" sz="1050" b="1" dirty="0">
                <a:solidFill>
                  <a:srgbClr val="FFFFFF"/>
                </a:solidFill>
                <a:latin typeface="楷体_GB2312" panose="02010609030101010101" pitchFamily="1" charset="-122"/>
                <a:ea typeface="楷体_GB2312" panose="02010609030101010101" pitchFamily="1" charset="-122"/>
              </a:rPr>
              <a:t> </a:t>
            </a:r>
            <a:r>
              <a:rPr lang="zh-CN" altLang="en-US" sz="1050" b="1" dirty="0">
                <a:solidFill>
                  <a:srgbClr val="FFFFFF"/>
                </a:solidFill>
                <a:latin typeface="微软雅黑" panose="020B0503020204020204" charset="-122"/>
                <a:ea typeface="微软雅黑" panose="020B0503020204020204" charset="-122"/>
              </a:rPr>
              <a:t>上海同城</a:t>
            </a:r>
            <a:endParaRPr lang="en-US" altLang="zh-CN" sz="1050" b="1" dirty="0">
              <a:solidFill>
                <a:srgbClr val="FFFFFF"/>
              </a:solidFill>
              <a:latin typeface="微软雅黑" panose="020B0503020204020204" charset="-122"/>
              <a:ea typeface="微软雅黑" panose="020B0503020204020204" charset="-122"/>
            </a:endParaRPr>
          </a:p>
          <a:p>
            <a:pPr algn="ctr"/>
            <a:r>
              <a:rPr lang="zh-CN" altLang="en-US" sz="1050" b="1" dirty="0">
                <a:solidFill>
                  <a:srgbClr val="FFFFFF"/>
                </a:solidFill>
                <a:latin typeface="微软雅黑" panose="020B0503020204020204" charset="-122"/>
                <a:ea typeface="微软雅黑" panose="020B0503020204020204" charset="-122"/>
              </a:rPr>
              <a:t>支付</a:t>
            </a:r>
            <a:endParaRPr lang="en-US" sz="1050" b="1" dirty="0">
              <a:solidFill>
                <a:srgbClr val="FFFFFF"/>
              </a:solidFill>
              <a:latin typeface="微软雅黑" panose="020B0503020204020204" charset="-122"/>
              <a:ea typeface="微软雅黑" panose="020B0503020204020204" charset="-122"/>
            </a:endParaRPr>
          </a:p>
        </p:txBody>
      </p:sp>
      <p:sp>
        <p:nvSpPr>
          <p:cNvPr id="10" name="Oval 54"/>
          <p:cNvSpPr>
            <a:spLocks noChangeArrowheads="1"/>
          </p:cNvSpPr>
          <p:nvPr/>
        </p:nvSpPr>
        <p:spPr bwMode="auto">
          <a:xfrm>
            <a:off x="1325022" y="3489003"/>
            <a:ext cx="925116" cy="403622"/>
          </a:xfrm>
          <a:prstGeom prst="ellipse">
            <a:avLst/>
          </a:prstGeom>
          <a:gradFill rotWithShape="0">
            <a:gsLst>
              <a:gs pos="0">
                <a:srgbClr val="FF9900"/>
              </a:gs>
              <a:gs pos="100000">
                <a:srgbClr val="764700"/>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nchorCtr="1"/>
          <a:lstStyle/>
          <a:p>
            <a:r>
              <a:rPr lang="zh-CN" altLang="en-US" sz="1050" b="1" dirty="0">
                <a:solidFill>
                  <a:srgbClr val="FFFFFF"/>
                </a:solidFill>
                <a:latin typeface="楷体_GB2312" panose="02010609030101010101" pitchFamily="1" charset="-122"/>
                <a:ea typeface="楷体_GB2312" panose="02010609030101010101" pitchFamily="1" charset="-122"/>
              </a:rPr>
              <a:t> </a:t>
            </a:r>
            <a:r>
              <a:rPr lang="en-US" altLang="zh-CN" sz="1050" b="1" dirty="0">
                <a:solidFill>
                  <a:srgbClr val="FFFFFF"/>
                </a:solidFill>
                <a:latin typeface="楷体_GB2312" panose="02010609030101010101" pitchFamily="1" charset="-122"/>
                <a:ea typeface="楷体_GB2312" panose="02010609030101010101" pitchFamily="1" charset="-122"/>
              </a:rPr>
              <a:t>…</a:t>
            </a:r>
            <a:r>
              <a:rPr lang="zh-CN" altLang="en-US" sz="1050" b="1" dirty="0">
                <a:solidFill>
                  <a:srgbClr val="FFFFFF"/>
                </a:solidFill>
                <a:latin typeface="楷体_GB2312" panose="02010609030101010101" pitchFamily="1" charset="-122"/>
                <a:ea typeface="楷体_GB2312" panose="02010609030101010101" pitchFamily="1" charset="-122"/>
              </a:rPr>
              <a:t>其它</a:t>
            </a:r>
            <a:r>
              <a:rPr lang="zh-CN" altLang="en-US" sz="1050" b="1" dirty="0">
                <a:solidFill>
                  <a:srgbClr val="FFFFFF"/>
                </a:solidFill>
                <a:latin typeface="微软雅黑" panose="020B0503020204020204" charset="-122"/>
                <a:ea typeface="微软雅黑" panose="020B0503020204020204" charset="-122"/>
              </a:rPr>
              <a:t>支付 </a:t>
            </a:r>
            <a:endParaRPr lang="en-US" sz="1050" b="1" dirty="0">
              <a:solidFill>
                <a:srgbClr val="FFFFFF"/>
              </a:solidFill>
              <a:latin typeface="微软雅黑" panose="020B0503020204020204" charset="-122"/>
              <a:ea typeface="微软雅黑" panose="020B0503020204020204" charset="-122"/>
            </a:endParaRPr>
          </a:p>
        </p:txBody>
      </p:sp>
      <p:sp>
        <p:nvSpPr>
          <p:cNvPr id="11" name="AutoShape 55"/>
          <p:cNvSpPr>
            <a:spLocks noChangeArrowheads="1"/>
          </p:cNvSpPr>
          <p:nvPr/>
        </p:nvSpPr>
        <p:spPr bwMode="auto">
          <a:xfrm>
            <a:off x="6150626" y="2693666"/>
            <a:ext cx="450056" cy="363140"/>
          </a:xfrm>
          <a:prstGeom prst="leftRightArrow">
            <a:avLst>
              <a:gd name="adj1" fmla="val 50000"/>
              <a:gd name="adj2" fmla="val 24787"/>
            </a:avLst>
          </a:prstGeom>
          <a:solidFill>
            <a:srgbClr val="E0A0C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350"/>
          </a:p>
        </p:txBody>
      </p:sp>
      <p:sp>
        <p:nvSpPr>
          <p:cNvPr id="12" name="Rectangle 56"/>
          <p:cNvSpPr>
            <a:spLocks noChangeArrowheads="1"/>
          </p:cNvSpPr>
          <p:nvPr/>
        </p:nvSpPr>
        <p:spPr bwMode="auto">
          <a:xfrm>
            <a:off x="4238483" y="2069778"/>
            <a:ext cx="772715" cy="20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p>
            <a:r>
              <a:rPr lang="zh-CN" altLang="en-US" sz="900" b="1" dirty="0">
                <a:latin typeface="微软雅黑" panose="020B0503020204020204" charset="-122"/>
                <a:ea typeface="微软雅黑" panose="020B0503020204020204" charset="-122"/>
              </a:rPr>
              <a:t>实时头寸监控</a:t>
            </a:r>
            <a:endParaRPr lang="en-US" sz="900" b="1" dirty="0">
              <a:latin typeface="微软雅黑" panose="020B0503020204020204" charset="-122"/>
              <a:ea typeface="微软雅黑" panose="020B0503020204020204" charset="-122"/>
            </a:endParaRPr>
          </a:p>
          <a:p>
            <a:r>
              <a:rPr lang="zh-CN" altLang="en-US" sz="900" b="1" dirty="0">
                <a:latin typeface="微软雅黑" panose="020B0503020204020204" charset="-122"/>
                <a:ea typeface="微软雅黑" panose="020B0503020204020204" charset="-122"/>
              </a:rPr>
              <a:t>多个头寸监控 </a:t>
            </a:r>
            <a:endParaRPr lang="en-US" sz="900" b="1" dirty="0">
              <a:latin typeface="微软雅黑" panose="020B0503020204020204" charset="-122"/>
              <a:ea typeface="微软雅黑" panose="020B0503020204020204" charset="-122"/>
            </a:endParaRPr>
          </a:p>
          <a:p>
            <a:r>
              <a:rPr lang="zh-CN" altLang="en-US" sz="900" b="1" dirty="0">
                <a:latin typeface="微软雅黑" panose="020B0503020204020204" charset="-122"/>
                <a:ea typeface="微软雅黑" panose="020B0503020204020204" charset="-122"/>
              </a:rPr>
              <a:t>集成消息</a:t>
            </a:r>
            <a:r>
              <a:rPr lang="zh-CN" altLang="en-US" sz="900" b="1" dirty="0" smtClean="0">
                <a:latin typeface="微软雅黑" panose="020B0503020204020204" charset="-122"/>
                <a:ea typeface="微软雅黑" panose="020B0503020204020204" charset="-122"/>
              </a:rPr>
              <a:t>通知</a:t>
            </a:r>
            <a:r>
              <a:rPr lang="zh-CN" altLang="en-US" sz="900" b="1" dirty="0" smtClean="0">
                <a:latin typeface="幼圆" panose="02010509060101010101" pitchFamily="49" charset="-122"/>
                <a:ea typeface="幼圆" panose="02010509060101010101" pitchFamily="49" charset="-122"/>
              </a:rPr>
              <a:t> </a:t>
            </a:r>
            <a:endParaRPr lang="en-US" sz="900" b="1" dirty="0">
              <a:latin typeface="幼圆" panose="02010509060101010101" pitchFamily="49" charset="-122"/>
              <a:ea typeface="幼圆" panose="02010509060101010101" pitchFamily="49" charset="-122"/>
            </a:endParaRPr>
          </a:p>
        </p:txBody>
      </p:sp>
      <p:sp>
        <p:nvSpPr>
          <p:cNvPr id="13" name="Rectangle 57"/>
          <p:cNvSpPr>
            <a:spLocks noChangeArrowheads="1"/>
          </p:cNvSpPr>
          <p:nvPr/>
        </p:nvSpPr>
        <p:spPr bwMode="auto">
          <a:xfrm>
            <a:off x="4315873" y="4191471"/>
            <a:ext cx="94178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p>
            <a:r>
              <a:rPr lang="zh-CN" altLang="en-US" sz="900" b="1" dirty="0">
                <a:latin typeface="幼圆" panose="02010509060101010101" pitchFamily="49" charset="-122"/>
                <a:ea typeface="幼圆" panose="02010509060101010101" pitchFamily="49" charset="-122"/>
              </a:rPr>
              <a:t>监控项配置</a:t>
            </a:r>
            <a:endParaRPr lang="en-US" sz="900" b="1" dirty="0">
              <a:latin typeface="幼圆" panose="02010509060101010101" pitchFamily="49" charset="-122"/>
              <a:ea typeface="幼圆" panose="02010509060101010101" pitchFamily="49" charset="-122"/>
            </a:endParaRPr>
          </a:p>
          <a:p>
            <a:r>
              <a:rPr lang="zh-CN" altLang="en-US" sz="900" b="1" dirty="0">
                <a:latin typeface="幼圆" panose="02010509060101010101" pitchFamily="49" charset="-122"/>
                <a:ea typeface="幼圆" panose="02010509060101010101" pitchFamily="49" charset="-122"/>
              </a:rPr>
              <a:t>预警配置</a:t>
            </a:r>
            <a:endParaRPr lang="en-US" sz="900" b="1" dirty="0">
              <a:latin typeface="幼圆" panose="02010509060101010101" pitchFamily="49" charset="-122"/>
              <a:ea typeface="幼圆" panose="02010509060101010101" pitchFamily="49" charset="-122"/>
            </a:endParaRPr>
          </a:p>
          <a:p>
            <a:r>
              <a:rPr lang="zh-CN" altLang="en-US" sz="900" b="1" dirty="0">
                <a:latin typeface="幼圆" panose="02010509060101010101" pitchFamily="49" charset="-122"/>
                <a:ea typeface="幼圆" panose="02010509060101010101" pitchFamily="49" charset="-122"/>
              </a:rPr>
              <a:t>头寸检查配置</a:t>
            </a:r>
            <a:endParaRPr lang="en-US" sz="900" b="1" dirty="0">
              <a:latin typeface="幼圆" panose="02010509060101010101" pitchFamily="49" charset="-122"/>
              <a:ea typeface="幼圆" panose="02010509060101010101" pitchFamily="49" charset="-122"/>
            </a:endParaRPr>
          </a:p>
        </p:txBody>
      </p:sp>
      <p:sp>
        <p:nvSpPr>
          <p:cNvPr id="14" name="AutoShape 58"/>
          <p:cNvSpPr>
            <a:spLocks noChangeArrowheads="1"/>
          </p:cNvSpPr>
          <p:nvPr/>
        </p:nvSpPr>
        <p:spPr bwMode="auto">
          <a:xfrm>
            <a:off x="6150626" y="3118718"/>
            <a:ext cx="450056" cy="363141"/>
          </a:xfrm>
          <a:prstGeom prst="leftRightArrow">
            <a:avLst>
              <a:gd name="adj1" fmla="val 50000"/>
              <a:gd name="adj2" fmla="val 24787"/>
            </a:avLst>
          </a:prstGeom>
          <a:solidFill>
            <a:srgbClr val="E0A0C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350"/>
          </a:p>
        </p:txBody>
      </p:sp>
      <p:grpSp>
        <p:nvGrpSpPr>
          <p:cNvPr id="15" name="Group 17"/>
          <p:cNvGrpSpPr/>
          <p:nvPr/>
        </p:nvGrpSpPr>
        <p:grpSpPr bwMode="auto">
          <a:xfrm>
            <a:off x="6788801" y="3254449"/>
            <a:ext cx="792956" cy="371475"/>
            <a:chOff x="0" y="0"/>
            <a:chExt cx="1094" cy="1341"/>
          </a:xfrm>
        </p:grpSpPr>
        <p:sp>
          <p:nvSpPr>
            <p:cNvPr id="16" name="Oval 60"/>
            <p:cNvSpPr>
              <a:spLocks noChangeArrowheads="1"/>
            </p:cNvSpPr>
            <p:nvPr/>
          </p:nvSpPr>
          <p:spPr bwMode="auto">
            <a:xfrm>
              <a:off x="0" y="149"/>
              <a:ext cx="1094" cy="1192"/>
            </a:xfrm>
            <a:prstGeom prst="ellipse">
              <a:avLst/>
            </a:prstGeom>
            <a:gradFill rotWithShape="0">
              <a:gsLst>
                <a:gs pos="0">
                  <a:srgbClr val="777777"/>
                </a:gs>
                <a:gs pos="50000">
                  <a:srgbClr val="B2B2B2"/>
                </a:gs>
                <a:gs pos="100000">
                  <a:srgbClr val="777777"/>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latin typeface="幼圆" panose="02010509060101010101" pitchFamily="49" charset="-122"/>
                <a:ea typeface="幼圆" panose="02010509060101010101" pitchFamily="49" charset="-122"/>
              </a:endParaRPr>
            </a:p>
          </p:txBody>
        </p:sp>
        <p:sp>
          <p:nvSpPr>
            <p:cNvPr id="17" name="Oval 61"/>
            <p:cNvSpPr>
              <a:spLocks noChangeArrowheads="1"/>
            </p:cNvSpPr>
            <p:nvPr/>
          </p:nvSpPr>
          <p:spPr bwMode="auto">
            <a:xfrm>
              <a:off x="0" y="0"/>
              <a:ext cx="1094" cy="1192"/>
            </a:xfrm>
            <a:prstGeom prst="ellipse">
              <a:avLst/>
            </a:prstGeom>
            <a:gradFill rotWithShape="0">
              <a:gsLst>
                <a:gs pos="0">
                  <a:srgbClr val="DDDDDD"/>
                </a:gs>
                <a:gs pos="100000">
                  <a:srgbClr val="B2B2B2"/>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latin typeface="幼圆" panose="02010509060101010101" pitchFamily="49" charset="-122"/>
                <a:ea typeface="幼圆" panose="02010509060101010101" pitchFamily="49" charset="-122"/>
              </a:endParaRPr>
            </a:p>
          </p:txBody>
        </p:sp>
      </p:grpSp>
      <p:pic>
        <p:nvPicPr>
          <p:cNvPr id="18" name="Picture 62" descr="고객아이콘"/>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86432" y="3160391"/>
            <a:ext cx="303609" cy="39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3" descr="고객아이콘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51941" y="3142530"/>
            <a:ext cx="3048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22"/>
          <p:cNvGrpSpPr/>
          <p:nvPr/>
        </p:nvGrpSpPr>
        <p:grpSpPr bwMode="auto">
          <a:xfrm>
            <a:off x="6776895" y="2596035"/>
            <a:ext cx="792956" cy="372665"/>
            <a:chOff x="0" y="0"/>
            <a:chExt cx="1094" cy="1341"/>
          </a:xfrm>
        </p:grpSpPr>
        <p:sp>
          <p:nvSpPr>
            <p:cNvPr id="21" name="Oval 65"/>
            <p:cNvSpPr>
              <a:spLocks noChangeArrowheads="1"/>
            </p:cNvSpPr>
            <p:nvPr/>
          </p:nvSpPr>
          <p:spPr bwMode="auto">
            <a:xfrm>
              <a:off x="0" y="149"/>
              <a:ext cx="1094" cy="1192"/>
            </a:xfrm>
            <a:prstGeom prst="ellipse">
              <a:avLst/>
            </a:prstGeom>
            <a:gradFill rotWithShape="0">
              <a:gsLst>
                <a:gs pos="0">
                  <a:srgbClr val="777777"/>
                </a:gs>
                <a:gs pos="50000">
                  <a:srgbClr val="B2B2B2"/>
                </a:gs>
                <a:gs pos="100000">
                  <a:srgbClr val="777777"/>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latin typeface="幼圆" panose="02010509060101010101" pitchFamily="49" charset="-122"/>
                <a:ea typeface="幼圆" panose="02010509060101010101" pitchFamily="49" charset="-122"/>
              </a:endParaRPr>
            </a:p>
          </p:txBody>
        </p:sp>
        <p:sp>
          <p:nvSpPr>
            <p:cNvPr id="22" name="Oval 66"/>
            <p:cNvSpPr>
              <a:spLocks noChangeArrowheads="1"/>
            </p:cNvSpPr>
            <p:nvPr/>
          </p:nvSpPr>
          <p:spPr bwMode="auto">
            <a:xfrm>
              <a:off x="0" y="0"/>
              <a:ext cx="1094" cy="1192"/>
            </a:xfrm>
            <a:prstGeom prst="ellipse">
              <a:avLst/>
            </a:prstGeom>
            <a:gradFill rotWithShape="0">
              <a:gsLst>
                <a:gs pos="0">
                  <a:srgbClr val="DDDDDD"/>
                </a:gs>
                <a:gs pos="100000">
                  <a:srgbClr val="B2B2B2"/>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latin typeface="幼圆" panose="02010509060101010101" pitchFamily="49" charset="-122"/>
                <a:ea typeface="幼圆" panose="02010509060101010101" pitchFamily="49" charset="-122"/>
              </a:endParaRPr>
            </a:p>
          </p:txBody>
        </p:sp>
      </p:grpSp>
      <p:sp>
        <p:nvSpPr>
          <p:cNvPr id="23" name="Rectangle 69"/>
          <p:cNvSpPr>
            <a:spLocks noChangeArrowheads="1"/>
          </p:cNvSpPr>
          <p:nvPr/>
        </p:nvSpPr>
        <p:spPr bwMode="auto">
          <a:xfrm>
            <a:off x="6913816" y="3575918"/>
            <a:ext cx="5953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p>
            <a:r>
              <a:rPr lang="en-US" altLang="zh-CN" sz="1050" b="1">
                <a:solidFill>
                  <a:srgbClr val="FFFFFF"/>
                </a:solidFill>
                <a:latin typeface="幼圆" panose="02010509060101010101" pitchFamily="49" charset="-122"/>
                <a:ea typeface="幼圆" panose="02010509060101010101" pitchFamily="49" charset="-122"/>
              </a:rPr>
              <a:t> </a:t>
            </a:r>
            <a:r>
              <a:rPr lang="zh-CN" altLang="en-US" sz="1050" b="1">
                <a:latin typeface="幼圆" panose="02010509060101010101" pitchFamily="49" charset="-122"/>
                <a:ea typeface="幼圆" panose="02010509060101010101" pitchFamily="49" charset="-122"/>
              </a:rPr>
              <a:t>资金部门</a:t>
            </a:r>
            <a:endParaRPr lang="en-US" sz="1050" b="1">
              <a:latin typeface="幼圆" panose="02010509060101010101" pitchFamily="49" charset="-122"/>
              <a:ea typeface="幼圆" panose="02010509060101010101" pitchFamily="49" charset="-122"/>
            </a:endParaRPr>
          </a:p>
        </p:txBody>
      </p:sp>
      <p:sp>
        <p:nvSpPr>
          <p:cNvPr id="24" name="Rectangle 70"/>
          <p:cNvSpPr>
            <a:spLocks noChangeArrowheads="1"/>
          </p:cNvSpPr>
          <p:nvPr/>
        </p:nvSpPr>
        <p:spPr bwMode="auto">
          <a:xfrm>
            <a:off x="6903101" y="2923456"/>
            <a:ext cx="602456"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p>
            <a:r>
              <a:rPr lang="zh-CN" altLang="en-US" sz="1050" b="1">
                <a:solidFill>
                  <a:srgbClr val="FFFFFF"/>
                </a:solidFill>
                <a:latin typeface="幼圆" panose="02010509060101010101" pitchFamily="49" charset="-122"/>
                <a:ea typeface="幼圆" panose="02010509060101010101" pitchFamily="49" charset="-122"/>
              </a:rPr>
              <a:t> </a:t>
            </a:r>
            <a:r>
              <a:rPr lang="zh-CN" altLang="en-US" sz="1050" b="1">
                <a:latin typeface="幼圆" panose="02010509060101010101" pitchFamily="49" charset="-122"/>
                <a:ea typeface="幼圆" panose="02010509060101010101" pitchFamily="49" charset="-122"/>
              </a:rPr>
              <a:t>业务部门</a:t>
            </a:r>
            <a:endParaRPr lang="en-US" sz="1050" b="1">
              <a:latin typeface="幼圆" panose="02010509060101010101" pitchFamily="49" charset="-122"/>
              <a:ea typeface="幼圆" panose="02010509060101010101" pitchFamily="49" charset="-122"/>
            </a:endParaRPr>
          </a:p>
        </p:txBody>
      </p:sp>
      <p:sp>
        <p:nvSpPr>
          <p:cNvPr id="25" name="Oval 71"/>
          <p:cNvSpPr>
            <a:spLocks noChangeArrowheads="1"/>
          </p:cNvSpPr>
          <p:nvPr/>
        </p:nvSpPr>
        <p:spPr bwMode="auto">
          <a:xfrm>
            <a:off x="2796635" y="3280643"/>
            <a:ext cx="2926556" cy="933450"/>
          </a:xfrm>
          <a:prstGeom prst="ellipse">
            <a:avLst/>
          </a:prstGeom>
          <a:gradFill rotWithShape="1">
            <a:gsLst>
              <a:gs pos="0">
                <a:srgbClr val="FFFFFF">
                  <a:alpha val="0"/>
                </a:srgbClr>
              </a:gs>
              <a:gs pos="100000">
                <a:srgbClr val="000000"/>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p>
        </p:txBody>
      </p:sp>
      <p:sp>
        <p:nvSpPr>
          <p:cNvPr id="26" name="AutoShape 72"/>
          <p:cNvSpPr/>
          <p:nvPr/>
        </p:nvSpPr>
        <p:spPr bwMode="auto">
          <a:xfrm>
            <a:off x="3275266" y="2376959"/>
            <a:ext cx="2837260" cy="1559719"/>
          </a:xfrm>
          <a:custGeom>
            <a:avLst/>
            <a:gdLst>
              <a:gd name="T0" fmla="*/ 0 w 21600"/>
              <a:gd name="T1" fmla="*/ 100112088 h 21600"/>
              <a:gd name="T2" fmla="*/ 331277573 w 21600"/>
              <a:gd name="T3" fmla="*/ 0 h 21600"/>
              <a:gd name="T4" fmla="*/ 662554970 w 21600"/>
              <a:gd name="T5" fmla="*/ 100112088 h 21600"/>
              <a:gd name="T6" fmla="*/ 331277573 w 21600"/>
              <a:gd name="T7" fmla="*/ 200224081 h 21600"/>
              <a:gd name="T8" fmla="*/ 0 w 21600"/>
              <a:gd name="T9" fmla="*/ 100112088 h 21600"/>
              <a:gd name="T10" fmla="*/ 165761472 w 21600"/>
              <a:gd name="T11" fmla="*/ 100112088 h 21600"/>
              <a:gd name="T12" fmla="*/ 331277573 w 21600"/>
              <a:gd name="T13" fmla="*/ 150131017 h 21600"/>
              <a:gd name="T14" fmla="*/ 496793499 w 21600"/>
              <a:gd name="T15" fmla="*/ 100112088 h 21600"/>
              <a:gd name="T16" fmla="*/ 331277573 w 21600"/>
              <a:gd name="T17" fmla="*/ 50093063 h 21600"/>
              <a:gd name="T18" fmla="*/ 165761472 w 21600"/>
              <a:gd name="T19" fmla="*/ 100112088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4" y="10800"/>
                </a:moveTo>
                <a:cubicBezTo>
                  <a:pt x="5404" y="13780"/>
                  <a:pt x="7820" y="16196"/>
                  <a:pt x="10800" y="16196"/>
                </a:cubicBezTo>
                <a:cubicBezTo>
                  <a:pt x="13780" y="16196"/>
                  <a:pt x="16196" y="13780"/>
                  <a:pt x="16196" y="10800"/>
                </a:cubicBezTo>
                <a:cubicBezTo>
                  <a:pt x="16196" y="7820"/>
                  <a:pt x="13780" y="5404"/>
                  <a:pt x="10800" y="5404"/>
                </a:cubicBezTo>
                <a:cubicBezTo>
                  <a:pt x="7820" y="5404"/>
                  <a:pt x="5404" y="7820"/>
                  <a:pt x="5404" y="10800"/>
                </a:cubicBezTo>
                <a:close/>
              </a:path>
            </a:pathLst>
          </a:custGeom>
          <a:gradFill rotWithShape="0">
            <a:gsLst>
              <a:gs pos="0">
                <a:srgbClr val="8982BC"/>
              </a:gs>
              <a:gs pos="100000">
                <a:srgbClr val="3F3C57"/>
              </a:gs>
            </a:gsLst>
            <a:lin ang="18900000" scaled="1"/>
          </a:gradFill>
          <a:ln w="9525">
            <a:round/>
          </a:ln>
          <a:scene3d>
            <a:camera prst="legacyPerspectiveBottom"/>
            <a:lightRig rig="legacyFlat3" dir="b"/>
          </a:scene3d>
          <a:sp3d extrusionH="1878000" prstMaterial="legacyMatte">
            <a:bevelT w="13500" h="13500" prst="angle"/>
            <a:bevelB w="13500" h="13500" prst="angle"/>
            <a:extrusionClr>
              <a:schemeClr val="accent1"/>
            </a:extrusionClr>
          </a:sp3d>
        </p:spPr>
        <p:txBody>
          <a:bodyPr wrap="none" anchor="ctr">
            <a:flatTx/>
          </a:bodyPr>
          <a:lstStyle/>
          <a:p>
            <a:endParaRPr lang="zh-CN" altLang="en-US" sz="1350"/>
          </a:p>
        </p:txBody>
      </p:sp>
      <p:sp>
        <p:nvSpPr>
          <p:cNvPr id="27" name="AutoShape 73"/>
          <p:cNvSpPr/>
          <p:nvPr/>
        </p:nvSpPr>
        <p:spPr bwMode="auto">
          <a:xfrm>
            <a:off x="3281220" y="2373387"/>
            <a:ext cx="2837259" cy="1562100"/>
          </a:xfrm>
          <a:custGeom>
            <a:avLst/>
            <a:gdLst>
              <a:gd name="T0" fmla="*/ 0 w 21600"/>
              <a:gd name="T1" fmla="*/ 100417959 h 21600"/>
              <a:gd name="T2" fmla="*/ 331277310 w 21600"/>
              <a:gd name="T3" fmla="*/ 0 h 21600"/>
              <a:gd name="T4" fmla="*/ 662554620 w 21600"/>
              <a:gd name="T5" fmla="*/ 100417959 h 21600"/>
              <a:gd name="T6" fmla="*/ 331277310 w 21600"/>
              <a:gd name="T7" fmla="*/ 200835919 h 21600"/>
              <a:gd name="T8" fmla="*/ 0 w 21600"/>
              <a:gd name="T9" fmla="*/ 100417959 h 21600"/>
              <a:gd name="T10" fmla="*/ 165761428 w 21600"/>
              <a:gd name="T11" fmla="*/ 100417959 h 21600"/>
              <a:gd name="T12" fmla="*/ 331277310 w 21600"/>
              <a:gd name="T13" fmla="*/ 150589718 h 21600"/>
              <a:gd name="T14" fmla="*/ 496793192 w 21600"/>
              <a:gd name="T15" fmla="*/ 100417959 h 21600"/>
              <a:gd name="T16" fmla="*/ 331277310 w 21600"/>
              <a:gd name="T17" fmla="*/ 50246200 h 21600"/>
              <a:gd name="T18" fmla="*/ 165761428 w 21600"/>
              <a:gd name="T19" fmla="*/ 10041795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4" y="10800"/>
                </a:moveTo>
                <a:cubicBezTo>
                  <a:pt x="5404" y="13780"/>
                  <a:pt x="7820" y="16196"/>
                  <a:pt x="10800" y="16196"/>
                </a:cubicBezTo>
                <a:cubicBezTo>
                  <a:pt x="13780" y="16196"/>
                  <a:pt x="16196" y="13780"/>
                  <a:pt x="16196" y="10800"/>
                </a:cubicBezTo>
                <a:cubicBezTo>
                  <a:pt x="16196" y="7820"/>
                  <a:pt x="13780" y="5404"/>
                  <a:pt x="10800" y="5404"/>
                </a:cubicBezTo>
                <a:cubicBezTo>
                  <a:pt x="7820" y="5404"/>
                  <a:pt x="5404" y="7820"/>
                  <a:pt x="5404" y="10800"/>
                </a:cubicBezTo>
                <a:close/>
              </a:path>
            </a:pathLst>
          </a:custGeom>
          <a:solidFill>
            <a:srgbClr val="CC0099"/>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p>
        </p:txBody>
      </p:sp>
      <p:sp>
        <p:nvSpPr>
          <p:cNvPr id="28" name="AutoShape 74"/>
          <p:cNvSpPr/>
          <p:nvPr/>
        </p:nvSpPr>
        <p:spPr bwMode="auto">
          <a:xfrm rot="-5286724">
            <a:off x="3917013" y="1761406"/>
            <a:ext cx="1558529" cy="2830115"/>
          </a:xfrm>
          <a:custGeom>
            <a:avLst/>
            <a:gdLst>
              <a:gd name="T0" fmla="*/ 59494324 w 21600"/>
              <a:gd name="T1" fmla="*/ 233962833 h 21600"/>
              <a:gd name="T2" fmla="*/ 99959304 w 21600"/>
              <a:gd name="T3" fmla="*/ 165446441 h 21600"/>
              <a:gd name="T4" fmla="*/ 140415048 w 21600"/>
              <a:gd name="T5" fmla="*/ 233962833 h 21600"/>
              <a:gd name="T6" fmla="*/ 181194716 w 21600"/>
              <a:gd name="T7" fmla="*/ 137551637 h 21600"/>
              <a:gd name="T8" fmla="*/ 99950068 w 21600"/>
              <a:gd name="T9" fmla="*/ 0 h 21600"/>
              <a:gd name="T10" fmla="*/ 18714560 w 21600"/>
              <a:gd name="T11" fmla="*/ 137551637 h 21600"/>
              <a:gd name="T12" fmla="*/ 0 60000 65536"/>
              <a:gd name="T13" fmla="*/ 0 60000 65536"/>
              <a:gd name="T14" fmla="*/ 0 60000 65536"/>
              <a:gd name="T15" fmla="*/ 0 60000 65536"/>
              <a:gd name="T16" fmla="*/ 0 60000 65536"/>
              <a:gd name="T17" fmla="*/ 0 60000 65536"/>
              <a:gd name="T18" fmla="*/ 809 w 21600"/>
              <a:gd name="T19" fmla="*/ 0 h 21600"/>
              <a:gd name="T20" fmla="*/ 20791 w 21600"/>
              <a:gd name="T21" fmla="*/ 875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6428" y="7666"/>
                </a:moveTo>
                <a:cubicBezTo>
                  <a:pt x="7438" y="6256"/>
                  <a:pt x="9066" y="5420"/>
                  <a:pt x="10800" y="5421"/>
                </a:cubicBezTo>
                <a:cubicBezTo>
                  <a:pt x="12533" y="5421"/>
                  <a:pt x="14161" y="6256"/>
                  <a:pt x="15171" y="7666"/>
                </a:cubicBezTo>
                <a:lnTo>
                  <a:pt x="19577" y="4507"/>
                </a:lnTo>
                <a:cubicBezTo>
                  <a:pt x="17549" y="1678"/>
                  <a:pt x="14281" y="-1"/>
                  <a:pt x="10799" y="0"/>
                </a:cubicBezTo>
                <a:cubicBezTo>
                  <a:pt x="7318" y="0"/>
                  <a:pt x="4050" y="1678"/>
                  <a:pt x="2022" y="4507"/>
                </a:cubicBezTo>
                <a:lnTo>
                  <a:pt x="6428" y="7666"/>
                </a:lnTo>
                <a:close/>
              </a:path>
            </a:pathLst>
          </a:custGeom>
          <a:solidFill>
            <a:srgbClr val="99CC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p>
        </p:txBody>
      </p:sp>
      <p:sp>
        <p:nvSpPr>
          <p:cNvPr id="29" name="Oval 76"/>
          <p:cNvSpPr>
            <a:spLocks noChangeArrowheads="1"/>
          </p:cNvSpPr>
          <p:nvPr/>
        </p:nvSpPr>
        <p:spPr bwMode="auto">
          <a:xfrm>
            <a:off x="4056317" y="2931790"/>
            <a:ext cx="1326356" cy="619125"/>
          </a:xfrm>
          <a:prstGeom prst="ellipse">
            <a:avLst/>
          </a:prstGeom>
          <a:gradFill rotWithShape="1">
            <a:gsLst>
              <a:gs pos="0">
                <a:srgbClr val="66CCFF"/>
              </a:gs>
              <a:gs pos="100000">
                <a:srgbClr val="2F5E76"/>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p>
        </p:txBody>
      </p:sp>
      <p:sp>
        <p:nvSpPr>
          <p:cNvPr id="30" name="WordArt 77"/>
          <p:cNvSpPr>
            <a:spLocks noChangeArrowheads="1" noChangeShapeType="1" noTextEdit="1"/>
          </p:cNvSpPr>
          <p:nvPr/>
        </p:nvSpPr>
        <p:spPr bwMode="auto">
          <a:xfrm>
            <a:off x="4225385" y="3135387"/>
            <a:ext cx="1014413" cy="346472"/>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Up">
              <a:avLst>
                <a:gd name="adj" fmla="val 11135748"/>
              </a:avLst>
            </a:prstTxWarp>
          </a:bodyPr>
          <a:lstStyle/>
          <a:p>
            <a:r>
              <a:rPr lang="zh-CN" altLang="en-US" sz="3000" kern="10">
                <a:solidFill>
                  <a:srgbClr val="FFFFFF"/>
                </a:solidFill>
                <a:effectLst>
                  <a:outerShdw dist="35921" dir="2700000" algn="ctr" rotWithShape="0">
                    <a:srgbClr val="000000">
                      <a:alpha val="53000"/>
                    </a:srgbClr>
                  </a:outerShdw>
                </a:effectLst>
                <a:latin typeface="隶书" panose="02010509060101010101" pitchFamily="49" charset="-122"/>
                <a:ea typeface="隶书" panose="02010509060101010101" pitchFamily="49" charset="-122"/>
              </a:rPr>
              <a:t>头寸监控</a:t>
            </a:r>
            <a:endParaRPr lang="zh-CN" altLang="en-US" sz="3000" kern="10">
              <a:solidFill>
                <a:srgbClr val="FFFFFF"/>
              </a:solidFill>
              <a:effectLst>
                <a:outerShdw dist="35921" dir="2700000" algn="ctr" rotWithShape="0">
                  <a:srgbClr val="000000">
                    <a:alpha val="53000"/>
                  </a:srgbClr>
                </a:outerShdw>
              </a:effectLst>
              <a:latin typeface="隶书" panose="02010509060101010101" pitchFamily="49" charset="-122"/>
              <a:ea typeface="隶书" panose="02010509060101010101" pitchFamily="49" charset="-122"/>
            </a:endParaRPr>
          </a:p>
        </p:txBody>
      </p:sp>
      <p:sp>
        <p:nvSpPr>
          <p:cNvPr id="31" name="AutoShape 78"/>
          <p:cNvSpPr/>
          <p:nvPr/>
        </p:nvSpPr>
        <p:spPr bwMode="auto">
          <a:xfrm rot="5400000">
            <a:off x="3938444" y="1751881"/>
            <a:ext cx="1558529" cy="2830115"/>
          </a:xfrm>
          <a:custGeom>
            <a:avLst/>
            <a:gdLst>
              <a:gd name="T0" fmla="*/ 58152258 w 21600"/>
              <a:gd name="T1" fmla="*/ 243484947 h 21600"/>
              <a:gd name="T2" fmla="*/ 99959304 w 21600"/>
              <a:gd name="T3" fmla="*/ 167063974 h 21600"/>
              <a:gd name="T4" fmla="*/ 141757114 w 21600"/>
              <a:gd name="T5" fmla="*/ 243484947 h 21600"/>
              <a:gd name="T6" fmla="*/ 184730363 w 21600"/>
              <a:gd name="T7" fmla="*/ 154947762 h 21600"/>
              <a:gd name="T8" fmla="*/ 99950068 w 21600"/>
              <a:gd name="T9" fmla="*/ 0 h 21600"/>
              <a:gd name="T10" fmla="*/ 15179009 w 21600"/>
              <a:gd name="T11" fmla="*/ 154947762 h 21600"/>
              <a:gd name="T12" fmla="*/ 0 60000 65536"/>
              <a:gd name="T13" fmla="*/ 0 60000 65536"/>
              <a:gd name="T14" fmla="*/ 0 60000 65536"/>
              <a:gd name="T15" fmla="*/ 0 60000 65536"/>
              <a:gd name="T16" fmla="*/ 0 60000 65536"/>
              <a:gd name="T17" fmla="*/ 0 60000 65536"/>
              <a:gd name="T18" fmla="*/ 549 w 21600"/>
              <a:gd name="T19" fmla="*/ 0 h 21600"/>
              <a:gd name="T20" fmla="*/ 21051 w 21600"/>
              <a:gd name="T21" fmla="*/ 91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6283" y="7978"/>
                </a:moveTo>
                <a:cubicBezTo>
                  <a:pt x="7256" y="6420"/>
                  <a:pt x="8963" y="5473"/>
                  <a:pt x="10800" y="5474"/>
                </a:cubicBezTo>
                <a:cubicBezTo>
                  <a:pt x="12636" y="5474"/>
                  <a:pt x="14343" y="6420"/>
                  <a:pt x="15316" y="7978"/>
                </a:cubicBezTo>
                <a:lnTo>
                  <a:pt x="19959" y="5077"/>
                </a:lnTo>
                <a:cubicBezTo>
                  <a:pt x="17986" y="1918"/>
                  <a:pt x="14524" y="-1"/>
                  <a:pt x="10799" y="0"/>
                </a:cubicBezTo>
                <a:cubicBezTo>
                  <a:pt x="7075" y="0"/>
                  <a:pt x="3613" y="1918"/>
                  <a:pt x="1640" y="5077"/>
                </a:cubicBezTo>
                <a:lnTo>
                  <a:pt x="6283" y="7978"/>
                </a:lnTo>
                <a:close/>
              </a:path>
            </a:pathLst>
          </a:custGeom>
          <a:solidFill>
            <a:srgbClr val="7067A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p>
        </p:txBody>
      </p:sp>
      <p:sp>
        <p:nvSpPr>
          <p:cNvPr id="32" name="AutoShape 79"/>
          <p:cNvSpPr/>
          <p:nvPr/>
        </p:nvSpPr>
        <p:spPr bwMode="auto">
          <a:xfrm>
            <a:off x="3288364" y="2373387"/>
            <a:ext cx="2830115" cy="1558529"/>
          </a:xfrm>
          <a:custGeom>
            <a:avLst/>
            <a:gdLst>
              <a:gd name="T0" fmla="*/ 203870671 w 21600"/>
              <a:gd name="T1" fmla="*/ 69795620 h 21600"/>
              <a:gd name="T2" fmla="*/ 329611294 w 21600"/>
              <a:gd name="T3" fmla="*/ 51340238 h 21600"/>
              <a:gd name="T4" fmla="*/ 455321345 w 21600"/>
              <a:gd name="T5" fmla="*/ 69795620 h 21600"/>
              <a:gd name="T6" fmla="*/ 588111925 w 21600"/>
              <a:gd name="T7" fmla="*/ 37938239 h 21600"/>
              <a:gd name="T8" fmla="*/ 329580722 w 21600"/>
              <a:gd name="T9" fmla="*/ 0 h 21600"/>
              <a:gd name="T10" fmla="*/ 71080091 w 21600"/>
              <a:gd name="T11" fmla="*/ 37938239 h 21600"/>
              <a:gd name="T12" fmla="*/ 0 60000 65536"/>
              <a:gd name="T13" fmla="*/ 0 60000 65536"/>
              <a:gd name="T14" fmla="*/ 0 60000 65536"/>
              <a:gd name="T15" fmla="*/ 0 60000 65536"/>
              <a:gd name="T16" fmla="*/ 0 60000 65536"/>
              <a:gd name="T17" fmla="*/ 0 60000 65536"/>
              <a:gd name="T18" fmla="*/ 1034 w 21600"/>
              <a:gd name="T19" fmla="*/ 0 h 21600"/>
              <a:gd name="T20" fmla="*/ 20566 w 21600"/>
              <a:gd name="T21" fmla="*/ 855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6680" y="7541"/>
                </a:moveTo>
                <a:cubicBezTo>
                  <a:pt x="7676" y="6281"/>
                  <a:pt x="9194" y="5546"/>
                  <a:pt x="10800" y="5547"/>
                </a:cubicBezTo>
                <a:cubicBezTo>
                  <a:pt x="12405" y="5547"/>
                  <a:pt x="13923" y="6281"/>
                  <a:pt x="14919" y="7541"/>
                </a:cubicBezTo>
                <a:lnTo>
                  <a:pt x="19270" y="4099"/>
                </a:lnTo>
                <a:cubicBezTo>
                  <a:pt x="17222" y="1510"/>
                  <a:pt x="14101" y="-1"/>
                  <a:pt x="10799" y="0"/>
                </a:cubicBezTo>
                <a:cubicBezTo>
                  <a:pt x="7498" y="0"/>
                  <a:pt x="4377" y="1510"/>
                  <a:pt x="2329" y="4099"/>
                </a:cubicBezTo>
                <a:lnTo>
                  <a:pt x="6680" y="7541"/>
                </a:lnTo>
                <a:close/>
              </a:path>
            </a:pathLst>
          </a:cu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p>
        </p:txBody>
      </p:sp>
      <p:sp>
        <p:nvSpPr>
          <p:cNvPr id="33" name="AutoShape 80"/>
          <p:cNvSpPr/>
          <p:nvPr/>
        </p:nvSpPr>
        <p:spPr bwMode="auto">
          <a:xfrm rot="-10744846">
            <a:off x="3281220" y="2386484"/>
            <a:ext cx="2830115" cy="1559719"/>
          </a:xfrm>
          <a:custGeom>
            <a:avLst/>
            <a:gdLst>
              <a:gd name="T0" fmla="*/ 231643361 w 21600"/>
              <a:gd name="T1" fmla="*/ 60465771 h 21600"/>
              <a:gd name="T2" fmla="*/ 329611294 w 21600"/>
              <a:gd name="T3" fmla="*/ 50547307 h 21600"/>
              <a:gd name="T4" fmla="*/ 427548481 w 21600"/>
              <a:gd name="T5" fmla="*/ 60465771 h 21600"/>
              <a:gd name="T6" fmla="*/ 527408398 w 21600"/>
              <a:gd name="T7" fmla="*/ 20031699 h 21600"/>
              <a:gd name="T8" fmla="*/ 329580722 w 21600"/>
              <a:gd name="T9" fmla="*/ 0 h 21600"/>
              <a:gd name="T10" fmla="*/ 131783443 w 21600"/>
              <a:gd name="T11" fmla="*/ 20031699 h 21600"/>
              <a:gd name="T12" fmla="*/ 0 60000 65536"/>
              <a:gd name="T13" fmla="*/ 0 60000 65536"/>
              <a:gd name="T14" fmla="*/ 0 60000 65536"/>
              <a:gd name="T15" fmla="*/ 0 60000 65536"/>
              <a:gd name="T16" fmla="*/ 0 60000 65536"/>
              <a:gd name="T17" fmla="*/ 0 60000 65536"/>
              <a:gd name="T18" fmla="*/ 2700 w 21600"/>
              <a:gd name="T19" fmla="*/ 0 h 21600"/>
              <a:gd name="T20" fmla="*/ 18900 w 21600"/>
              <a:gd name="T21" fmla="*/ 726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7590" y="6523"/>
                </a:moveTo>
                <a:cubicBezTo>
                  <a:pt x="8516" y="5828"/>
                  <a:pt x="9642" y="5452"/>
                  <a:pt x="10800" y="5453"/>
                </a:cubicBezTo>
                <a:cubicBezTo>
                  <a:pt x="11957" y="5453"/>
                  <a:pt x="13083" y="5828"/>
                  <a:pt x="14009" y="6523"/>
                </a:cubicBezTo>
                <a:lnTo>
                  <a:pt x="17281" y="2161"/>
                </a:lnTo>
                <a:cubicBezTo>
                  <a:pt x="15411" y="758"/>
                  <a:pt x="13137" y="-1"/>
                  <a:pt x="10799" y="0"/>
                </a:cubicBezTo>
                <a:cubicBezTo>
                  <a:pt x="8462" y="0"/>
                  <a:pt x="6188" y="758"/>
                  <a:pt x="4318" y="2161"/>
                </a:cubicBezTo>
                <a:lnTo>
                  <a:pt x="7590" y="6523"/>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0" tIns="0" rIns="0" bIns="0" anchor="ctr" anchorCtr="1"/>
          <a:lstStyle/>
          <a:p>
            <a:endParaRPr lang="zh-CN" altLang="en-US" sz="1350"/>
          </a:p>
        </p:txBody>
      </p:sp>
      <p:sp>
        <p:nvSpPr>
          <p:cNvPr id="34" name="Text Box 81"/>
          <p:cNvSpPr txBox="1">
            <a:spLocks noChangeArrowheads="1"/>
          </p:cNvSpPr>
          <p:nvPr/>
        </p:nvSpPr>
        <p:spPr bwMode="auto">
          <a:xfrm>
            <a:off x="4275391" y="3646166"/>
            <a:ext cx="894160" cy="23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r>
              <a:rPr lang="zh-CN" altLang="en-US" sz="1050" i="0">
                <a:solidFill>
                  <a:srgbClr val="FFFFFF"/>
                </a:solidFill>
                <a:latin typeface="华文行楷" panose="02010800040101010101" pitchFamily="2" charset="-122"/>
                <a:ea typeface="华文行楷" panose="02010800040101010101" pitchFamily="2" charset="-122"/>
              </a:rPr>
              <a:t> 配置 </a:t>
            </a:r>
            <a:endParaRPr lang="en-US" sz="1050" i="0">
              <a:solidFill>
                <a:srgbClr val="FFFFFF"/>
              </a:solidFill>
              <a:latin typeface="华文行楷" panose="02010800040101010101" pitchFamily="2" charset="-122"/>
              <a:ea typeface="华文行楷" panose="02010800040101010101" pitchFamily="2" charset="-122"/>
            </a:endParaRPr>
          </a:p>
        </p:txBody>
      </p:sp>
      <p:sp>
        <p:nvSpPr>
          <p:cNvPr id="35" name="Text Box 82"/>
          <p:cNvSpPr txBox="1">
            <a:spLocks noChangeArrowheads="1"/>
          </p:cNvSpPr>
          <p:nvPr/>
        </p:nvSpPr>
        <p:spPr bwMode="auto">
          <a:xfrm>
            <a:off x="4238482" y="2492450"/>
            <a:ext cx="1041797" cy="23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1050" i="0">
                <a:solidFill>
                  <a:srgbClr val="FFFFFF"/>
                </a:solidFill>
                <a:latin typeface="华文行楷" panose="02010800040101010101" pitchFamily="2" charset="-122"/>
                <a:ea typeface="华文行楷" panose="02010800040101010101" pitchFamily="2" charset="-122"/>
              </a:rPr>
              <a:t> </a:t>
            </a:r>
            <a:r>
              <a:rPr lang="zh-CN" altLang="en-US" sz="1050" i="0">
                <a:solidFill>
                  <a:srgbClr val="FFFFFF"/>
                </a:solidFill>
                <a:latin typeface="华文行楷" panose="02010800040101010101" pitchFamily="2" charset="-122"/>
                <a:ea typeface="华文行楷" panose="02010800040101010101" pitchFamily="2" charset="-122"/>
              </a:rPr>
              <a:t>检测、通知</a:t>
            </a:r>
            <a:endParaRPr lang="en-US" sz="1050" i="0">
              <a:solidFill>
                <a:srgbClr val="FFFFFF"/>
              </a:solidFill>
              <a:latin typeface="华文行楷" panose="02010800040101010101" pitchFamily="2" charset="-122"/>
              <a:ea typeface="华文行楷" panose="02010800040101010101" pitchFamily="2" charset="-122"/>
            </a:endParaRPr>
          </a:p>
        </p:txBody>
      </p:sp>
      <p:sp>
        <p:nvSpPr>
          <p:cNvPr id="36" name="Text Box 83"/>
          <p:cNvSpPr txBox="1">
            <a:spLocks noChangeArrowheads="1"/>
          </p:cNvSpPr>
          <p:nvPr/>
        </p:nvSpPr>
        <p:spPr bwMode="auto">
          <a:xfrm>
            <a:off x="5446966" y="2919884"/>
            <a:ext cx="542925" cy="48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r>
              <a:rPr lang="zh-CN" altLang="en-US" sz="1050" i="0">
                <a:solidFill>
                  <a:srgbClr val="FFFFFF"/>
                </a:solidFill>
                <a:latin typeface="华文行楷" panose="02010800040101010101" pitchFamily="2" charset="-122"/>
                <a:ea typeface="华文行楷" panose="02010800040101010101" pitchFamily="2" charset="-122"/>
              </a:rPr>
              <a:t> 交互</a:t>
            </a:r>
            <a:endParaRPr lang="en-US" sz="1050" i="0">
              <a:solidFill>
                <a:srgbClr val="FFFFFF"/>
              </a:solidFill>
              <a:latin typeface="华文行楷" panose="02010800040101010101" pitchFamily="2" charset="-122"/>
              <a:ea typeface="华文行楷" panose="02010800040101010101" pitchFamily="2" charset="-122"/>
            </a:endParaRPr>
          </a:p>
        </p:txBody>
      </p:sp>
      <p:sp>
        <p:nvSpPr>
          <p:cNvPr id="37" name="Rectangle 84"/>
          <p:cNvSpPr>
            <a:spLocks noChangeArrowheads="1"/>
          </p:cNvSpPr>
          <p:nvPr/>
        </p:nvSpPr>
        <p:spPr bwMode="auto">
          <a:xfrm>
            <a:off x="2627566" y="3142531"/>
            <a:ext cx="600075" cy="20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p>
            <a:r>
              <a:rPr lang="zh-CN" altLang="en-US" sz="900" b="1">
                <a:latin typeface="幼圆" panose="02010509060101010101" pitchFamily="49" charset="-122"/>
                <a:ea typeface="幼圆" panose="02010509060101010101" pitchFamily="49" charset="-122"/>
              </a:rPr>
              <a:t> 业务处理</a:t>
            </a:r>
            <a:endParaRPr lang="en-US" sz="900" b="1">
              <a:latin typeface="幼圆" panose="02010509060101010101" pitchFamily="49" charset="-122"/>
              <a:ea typeface="幼圆" panose="02010509060101010101" pitchFamily="49" charset="-122"/>
            </a:endParaRPr>
          </a:p>
        </p:txBody>
      </p:sp>
      <p:sp>
        <p:nvSpPr>
          <p:cNvPr id="38" name="Text Box 83"/>
          <p:cNvSpPr txBox="1">
            <a:spLocks noChangeArrowheads="1"/>
          </p:cNvSpPr>
          <p:nvPr/>
        </p:nvSpPr>
        <p:spPr bwMode="auto">
          <a:xfrm>
            <a:off x="3410997" y="2934172"/>
            <a:ext cx="542925" cy="48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r>
              <a:rPr lang="zh-CN" altLang="en-US" sz="1050" i="0">
                <a:solidFill>
                  <a:srgbClr val="FFFFFF"/>
                </a:solidFill>
                <a:latin typeface="华文行楷" panose="02010800040101010101" pitchFamily="2" charset="-122"/>
                <a:ea typeface="华文行楷" panose="02010800040101010101" pitchFamily="2" charset="-122"/>
              </a:rPr>
              <a:t>获取数据</a:t>
            </a:r>
            <a:endParaRPr lang="en-US" sz="1050" i="0">
              <a:solidFill>
                <a:srgbClr val="FFFFFF"/>
              </a:solidFill>
              <a:latin typeface="华文行楷" panose="02010800040101010101" pitchFamily="2" charset="-122"/>
              <a:ea typeface="华文行楷" panose="02010800040101010101" pitchFamily="2" charset="-122"/>
            </a:endParaRPr>
          </a:p>
        </p:txBody>
      </p:sp>
      <p:pic>
        <p:nvPicPr>
          <p:cNvPr id="39" name="Picture 62" descr="고객아이콘"/>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93576" y="2403153"/>
            <a:ext cx="303609" cy="39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3" descr="고객아이콘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59085" y="2385293"/>
            <a:ext cx="3048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p:cNvSpPr txBox="1">
            <a:spLocks noChangeArrowheads="1"/>
          </p:cNvSpPr>
          <p:nvPr/>
        </p:nvSpPr>
        <p:spPr bwMode="auto">
          <a:xfrm>
            <a:off x="1484566" y="1332881"/>
            <a:ext cx="5415204" cy="300082"/>
          </a:xfrm>
          <a:prstGeom prst="rect">
            <a:avLst/>
          </a:prstGeom>
        </p:spPr>
        <p:txBody>
          <a:bodyPr>
            <a:spAutoFit/>
            <a:scene3d>
              <a:camera prst="orthographicFront"/>
              <a:lightRig rig="threePt" dir="t"/>
            </a:scene3d>
            <a:sp3d>
              <a:contourClr>
                <a:schemeClr val="tx1"/>
              </a:contourClr>
            </a:sp3d>
          </a:bodyPr>
          <a:lstStyle/>
          <a:p>
            <a:pPr fontAlgn="ctr">
              <a:buClr>
                <a:srgbClr val="FF0000"/>
              </a:buClr>
              <a:buSzPct val="70000"/>
              <a:defRPr/>
            </a:pPr>
            <a:r>
              <a:rPr lang="zh-CN" altLang="en-US" sz="1350" b="1" kern="0" dirty="0" smtClean="0">
                <a:solidFill>
                  <a:sysClr val="windowText" lastClr="000000">
                    <a:lumMod val="75000"/>
                    <a:lumOff val="25000"/>
                  </a:sysClr>
                </a:solidFill>
                <a:latin typeface="微软雅黑" panose="020B0503020204020204" charset="-122"/>
                <a:ea typeface="微软雅黑" panose="020B0503020204020204" charset="-122"/>
              </a:rPr>
              <a:t>头寸</a:t>
            </a:r>
            <a:r>
              <a:rPr lang="zh-CN" altLang="en-US" sz="1350" b="1" kern="0" dirty="0">
                <a:solidFill>
                  <a:sysClr val="windowText" lastClr="000000">
                    <a:lumMod val="75000"/>
                    <a:lumOff val="25000"/>
                  </a:sysClr>
                </a:solidFill>
                <a:latin typeface="微软雅黑" panose="020B0503020204020204" charset="-122"/>
                <a:ea typeface="微软雅黑" panose="020B0503020204020204" charset="-122"/>
              </a:rPr>
              <a:t>监控预警机制</a:t>
            </a:r>
            <a:endParaRPr lang="zh-CN" altLang="en-US" sz="1350" b="1" kern="0" dirty="0">
              <a:solidFill>
                <a:sysClr val="windowText" lastClr="000000">
                  <a:lumMod val="75000"/>
                  <a:lumOff val="25000"/>
                </a:sysClr>
              </a:solidFill>
              <a:latin typeface="微软雅黑" panose="020B0503020204020204" charset="-122"/>
              <a:ea typeface="微软雅黑" panose="020B0503020204020204" charset="-122"/>
            </a:endParaRPr>
          </a:p>
        </p:txBody>
      </p:sp>
      <p:sp>
        <p:nvSpPr>
          <p:cNvPr id="43" name="Rectangle 2"/>
          <p:cNvSpPr txBox="1">
            <a:spLocks noChangeArrowheads="1"/>
          </p:cNvSpPr>
          <p:nvPr/>
        </p:nvSpPr>
        <p:spPr bwMode="auto">
          <a:xfrm>
            <a:off x="562491" y="231283"/>
            <a:ext cx="4806534"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defTabSz="685800" eaLnBrk="0" fontAlgn="base" hangingPunct="0">
              <a:lnSpc>
                <a:spcPts val="3150"/>
              </a:lnSpc>
              <a:spcBef>
                <a:spcPct val="0"/>
              </a:spcBef>
              <a:spcAft>
                <a:spcPct val="0"/>
              </a:spcAft>
              <a:defRPr/>
            </a:pPr>
            <a:r>
              <a:rPr lang="zh-CN" altLang="en-US" sz="2400" b="1" dirty="0">
                <a:solidFill>
                  <a:srgbClr val="013C80"/>
                </a:solidFill>
                <a:latin typeface="微软雅黑" panose="020B0503020204020204" charset="-122"/>
                <a:ea typeface="微软雅黑" panose="020B0503020204020204" charset="-122"/>
                <a:cs typeface="微软雅黑" panose="020B0503020204020204" charset="-122"/>
              </a:rPr>
              <a:t>头寸</a:t>
            </a:r>
            <a:r>
              <a:rPr lang="zh-CN" altLang="en-US" sz="2400" b="1" dirty="0" smtClean="0">
                <a:solidFill>
                  <a:srgbClr val="013C80"/>
                </a:solidFill>
                <a:latin typeface="微软雅黑" panose="020B0503020204020204" charset="-122"/>
                <a:ea typeface="微软雅黑" panose="020B0503020204020204" charset="-122"/>
                <a:cs typeface="微软雅黑" panose="020B0503020204020204" charset="-122"/>
              </a:rPr>
              <a:t>监控</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p:cNvSpPr>
            <a:spLocks noChangeArrowheads="1"/>
          </p:cNvSpPr>
          <p:nvPr/>
        </p:nvSpPr>
        <p:spPr bwMode="auto">
          <a:xfrm>
            <a:off x="1514476" y="1813718"/>
            <a:ext cx="6184106" cy="2836069"/>
          </a:xfrm>
          <a:prstGeom prst="rightArrow">
            <a:avLst>
              <a:gd name="adj1" fmla="val 77667"/>
              <a:gd name="adj2" fmla="val 44630"/>
            </a:avLst>
          </a:prstGeom>
          <a:gradFill rotWithShape="1">
            <a:gsLst>
              <a:gs pos="0">
                <a:srgbClr val="3CC7DA">
                  <a:alpha val="79999"/>
                </a:srgbClr>
              </a:gs>
              <a:gs pos="100000">
                <a:srgbClr val="1C5C65">
                  <a:alpha val="79999"/>
                </a:srgbClr>
              </a:gs>
            </a:gsLst>
            <a:lin ang="18900000" scaled="1"/>
          </a:gradFill>
          <a:ln w="9525">
            <a:miter lim="800000"/>
          </a:ln>
          <a:scene3d>
            <a:camera prst="legacyObliqueTopRight"/>
            <a:lightRig rig="legacyFlat3" dir="b"/>
          </a:scene3d>
          <a:sp3d extrusionH="430200" prstMaterial="legacyMatte">
            <a:bevelT w="13500" h="13500" prst="angle"/>
            <a:bevelB w="13500" h="13500" prst="angle"/>
            <a:extrusionClr>
              <a:srgbClr val="3CC7DA"/>
            </a:extrusionClr>
          </a:sp3d>
        </p:spPr>
        <p:txBody>
          <a:bodyPr wrap="none" anchor="ctr">
            <a:flatTx/>
          </a:bodyPr>
          <a:lstStyle/>
          <a:p>
            <a:endParaRPr lang="zh-CN" altLang="en-US" sz="1350"/>
          </a:p>
        </p:txBody>
      </p:sp>
      <p:sp>
        <p:nvSpPr>
          <p:cNvPr id="3" name="Arc 5"/>
          <p:cNvSpPr/>
          <p:nvPr/>
        </p:nvSpPr>
        <p:spPr bwMode="auto">
          <a:xfrm>
            <a:off x="1674019" y="1788716"/>
            <a:ext cx="3042047" cy="3087290"/>
          </a:xfrm>
          <a:custGeom>
            <a:avLst/>
            <a:gdLst>
              <a:gd name="T0" fmla="*/ 386297737 w 42587"/>
              <a:gd name="T1" fmla="*/ 242515130 h 43200"/>
              <a:gd name="T2" fmla="*/ 195933644 w 42587"/>
              <a:gd name="T3" fmla="*/ 392237082 h 43200"/>
              <a:gd name="T4" fmla="*/ 0 w 42587"/>
              <a:gd name="T5" fmla="*/ 196118589 h 43200"/>
              <a:gd name="T6" fmla="*/ 195933644 w 42587"/>
              <a:gd name="T7" fmla="*/ 0 h 43200"/>
              <a:gd name="T8" fmla="*/ 278370955 w 42587"/>
              <a:gd name="T9" fmla="*/ 18204531 h 43200"/>
              <a:gd name="T10" fmla="*/ 386297737 w 42587"/>
              <a:gd name="T11" fmla="*/ 242515130 h 43200"/>
              <a:gd name="T12" fmla="*/ 195933644 w 42587"/>
              <a:gd name="T13" fmla="*/ 392237082 h 43200"/>
              <a:gd name="T14" fmla="*/ 0 w 42587"/>
              <a:gd name="T15" fmla="*/ 196118589 h 43200"/>
              <a:gd name="T16" fmla="*/ 195933644 w 42587"/>
              <a:gd name="T17" fmla="*/ 0 h 43200"/>
              <a:gd name="T18" fmla="*/ 278370955 w 42587"/>
              <a:gd name="T19" fmla="*/ 18204531 h 43200"/>
              <a:gd name="T20" fmla="*/ 195933644 w 42587"/>
              <a:gd name="T21" fmla="*/ 196118589 h 43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587"/>
              <a:gd name="T34" fmla="*/ 0 h 43200"/>
              <a:gd name="T35" fmla="*/ 42587 w 42587"/>
              <a:gd name="T36" fmla="*/ 43200 h 43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587" h="43200" fill="none" extrusionOk="0">
                <a:moveTo>
                  <a:pt x="42586" y="26710"/>
                </a:moveTo>
                <a:cubicBezTo>
                  <a:pt x="40229" y="36388"/>
                  <a:pt x="31560" y="43199"/>
                  <a:pt x="21600" y="43200"/>
                </a:cubicBezTo>
                <a:cubicBezTo>
                  <a:pt x="9670" y="43200"/>
                  <a:pt x="0" y="33529"/>
                  <a:pt x="0" y="21600"/>
                </a:cubicBezTo>
                <a:cubicBezTo>
                  <a:pt x="0" y="9670"/>
                  <a:pt x="9670" y="0"/>
                  <a:pt x="21600" y="0"/>
                </a:cubicBezTo>
                <a:cubicBezTo>
                  <a:pt x="24739" y="-1"/>
                  <a:pt x="27840" y="684"/>
                  <a:pt x="30688" y="2005"/>
                </a:cubicBezTo>
              </a:path>
              <a:path w="42587" h="43200" stroke="0" extrusionOk="0">
                <a:moveTo>
                  <a:pt x="42586" y="26710"/>
                </a:moveTo>
                <a:cubicBezTo>
                  <a:pt x="40229" y="36388"/>
                  <a:pt x="31560" y="43199"/>
                  <a:pt x="21600" y="43200"/>
                </a:cubicBezTo>
                <a:cubicBezTo>
                  <a:pt x="9670" y="43200"/>
                  <a:pt x="0" y="33529"/>
                  <a:pt x="0" y="21600"/>
                </a:cubicBezTo>
                <a:cubicBezTo>
                  <a:pt x="0" y="9670"/>
                  <a:pt x="9670" y="0"/>
                  <a:pt x="21600" y="0"/>
                </a:cubicBezTo>
                <a:cubicBezTo>
                  <a:pt x="24739" y="-1"/>
                  <a:pt x="27840" y="684"/>
                  <a:pt x="30688" y="2005"/>
                </a:cubicBezTo>
                <a:lnTo>
                  <a:pt x="21600" y="21600"/>
                </a:lnTo>
                <a:lnTo>
                  <a:pt x="42586" y="26710"/>
                </a:lnTo>
                <a:close/>
              </a:path>
            </a:pathLst>
          </a:custGeom>
          <a:noFill/>
          <a:ln w="38100" cmpd="sng">
            <a:solidFill>
              <a:schemeClr val="accent1"/>
            </a:solidFill>
            <a:prstDash val="sysDot"/>
            <a:rou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1350"/>
          </a:p>
        </p:txBody>
      </p:sp>
      <p:sp>
        <p:nvSpPr>
          <p:cNvPr id="4" name="Oval 6"/>
          <p:cNvSpPr>
            <a:spLocks noChangeArrowheads="1"/>
          </p:cNvSpPr>
          <p:nvPr/>
        </p:nvSpPr>
        <p:spPr bwMode="auto">
          <a:xfrm>
            <a:off x="1514475" y="2625724"/>
            <a:ext cx="2185988" cy="2185988"/>
          </a:xfrm>
          <a:prstGeom prst="ellipse">
            <a:avLst/>
          </a:prstGeom>
          <a:solidFill>
            <a:srgbClr val="C8C1A8"/>
          </a:solidFill>
          <a:ln w="9525">
            <a:round/>
          </a:ln>
          <a:scene3d>
            <a:camera prst="legacyObliqueTopRight"/>
            <a:lightRig rig="legacyFlat3" dir="b"/>
          </a:scene3d>
          <a:sp3d extrusionH="163500" prstMaterial="legacyMatte">
            <a:bevelT w="13500" h="13500" prst="angle"/>
            <a:bevelB w="13500" h="13500" prst="angle"/>
            <a:extrusionClr>
              <a:srgbClr val="C8C1A8"/>
            </a:extrusionClr>
          </a:sp3d>
        </p:spPr>
        <p:txBody>
          <a:bodyPr wrap="none" anchor="ctr">
            <a:flatTx/>
          </a:bodyPr>
          <a:lstStyle/>
          <a:p>
            <a:endParaRPr lang="zh-CN" altLang="en-US" sz="1350">
              <a:latin typeface="幼圆" panose="02010509060101010101" pitchFamily="49" charset="-122"/>
              <a:ea typeface="幼圆" panose="02010509060101010101" pitchFamily="49" charset="-122"/>
            </a:endParaRPr>
          </a:p>
        </p:txBody>
      </p:sp>
      <p:sp>
        <p:nvSpPr>
          <p:cNvPr id="5" name="Oval 7"/>
          <p:cNvSpPr>
            <a:spLocks noChangeArrowheads="1"/>
          </p:cNvSpPr>
          <p:nvPr/>
        </p:nvSpPr>
        <p:spPr bwMode="auto">
          <a:xfrm>
            <a:off x="1884760" y="3034109"/>
            <a:ext cx="1418034" cy="1418034"/>
          </a:xfrm>
          <a:prstGeom prst="ellipse">
            <a:avLst/>
          </a:prstGeom>
          <a:solidFill>
            <a:srgbClr val="A6735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latin typeface="幼圆" panose="02010509060101010101" pitchFamily="49" charset="-122"/>
              <a:ea typeface="幼圆" panose="02010509060101010101" pitchFamily="49" charset="-122"/>
            </a:endParaRPr>
          </a:p>
        </p:txBody>
      </p:sp>
      <p:sp>
        <p:nvSpPr>
          <p:cNvPr id="6" name="Arc 8"/>
          <p:cNvSpPr/>
          <p:nvPr/>
        </p:nvSpPr>
        <p:spPr bwMode="auto">
          <a:xfrm rot="-5400000">
            <a:off x="1830587" y="3007319"/>
            <a:ext cx="1638300" cy="1470422"/>
          </a:xfrm>
          <a:custGeom>
            <a:avLst/>
            <a:gdLst>
              <a:gd name="T0" fmla="*/ 88843694 w 43200"/>
              <a:gd name="T1" fmla="*/ -2581 h 38737"/>
              <a:gd name="T2" fmla="*/ 110453781 w 43200"/>
              <a:gd name="T3" fmla="*/ 43897945 h 38737"/>
              <a:gd name="T4" fmla="*/ 55226891 w 43200"/>
              <a:gd name="T5" fmla="*/ 99228316 h 38737"/>
              <a:gd name="T6" fmla="*/ 0 w 43200"/>
              <a:gd name="T7" fmla="*/ 43897945 h 38737"/>
              <a:gd name="T8" fmla="*/ 9562413 w 43200"/>
              <a:gd name="T9" fmla="*/ 12777190 h 38737"/>
              <a:gd name="T10" fmla="*/ 88843694 w 43200"/>
              <a:gd name="T11" fmla="*/ -2581 h 38737"/>
              <a:gd name="T12" fmla="*/ 110453781 w 43200"/>
              <a:gd name="T13" fmla="*/ 43897945 h 38737"/>
              <a:gd name="T14" fmla="*/ 55226891 w 43200"/>
              <a:gd name="T15" fmla="*/ 99228316 h 38737"/>
              <a:gd name="T16" fmla="*/ 0 w 43200"/>
              <a:gd name="T17" fmla="*/ 43897945 h 38737"/>
              <a:gd name="T18" fmla="*/ 9562413 w 43200"/>
              <a:gd name="T19" fmla="*/ 12777190 h 38737"/>
              <a:gd name="T20" fmla="*/ 55226891 w 43200"/>
              <a:gd name="T21" fmla="*/ 43897945 h 387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0"/>
              <a:gd name="T34" fmla="*/ 0 h 38737"/>
              <a:gd name="T35" fmla="*/ 43200 w 43200"/>
              <a:gd name="T36" fmla="*/ 38737 h 387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0" h="38737" fill="none" extrusionOk="0">
                <a:moveTo>
                  <a:pt x="34748" y="-1"/>
                </a:moveTo>
                <a:cubicBezTo>
                  <a:pt x="40076" y="4087"/>
                  <a:pt x="43200" y="10421"/>
                  <a:pt x="43200" y="17137"/>
                </a:cubicBezTo>
                <a:cubicBezTo>
                  <a:pt x="43200" y="29066"/>
                  <a:pt x="33529" y="38737"/>
                  <a:pt x="21600" y="38737"/>
                </a:cubicBezTo>
                <a:cubicBezTo>
                  <a:pt x="9670" y="38737"/>
                  <a:pt x="0" y="29066"/>
                  <a:pt x="0" y="17137"/>
                </a:cubicBezTo>
                <a:cubicBezTo>
                  <a:pt x="-1" y="12803"/>
                  <a:pt x="1303" y="8570"/>
                  <a:pt x="3740" y="4988"/>
                </a:cubicBezTo>
              </a:path>
              <a:path w="43200" h="38737" stroke="0" extrusionOk="0">
                <a:moveTo>
                  <a:pt x="34748" y="-1"/>
                </a:moveTo>
                <a:cubicBezTo>
                  <a:pt x="40076" y="4087"/>
                  <a:pt x="43200" y="10421"/>
                  <a:pt x="43200" y="17137"/>
                </a:cubicBezTo>
                <a:cubicBezTo>
                  <a:pt x="43200" y="29066"/>
                  <a:pt x="33529" y="38737"/>
                  <a:pt x="21600" y="38737"/>
                </a:cubicBezTo>
                <a:cubicBezTo>
                  <a:pt x="9670" y="38737"/>
                  <a:pt x="0" y="29066"/>
                  <a:pt x="0" y="17137"/>
                </a:cubicBezTo>
                <a:cubicBezTo>
                  <a:pt x="-1" y="12803"/>
                  <a:pt x="1303" y="8570"/>
                  <a:pt x="3740" y="4988"/>
                </a:cubicBezTo>
                <a:lnTo>
                  <a:pt x="21600" y="17137"/>
                </a:lnTo>
                <a:lnTo>
                  <a:pt x="34748" y="-1"/>
                </a:lnTo>
                <a:close/>
              </a:path>
            </a:pathLst>
          </a:custGeom>
          <a:noFill/>
          <a:ln w="28575" cmpd="sng">
            <a:solidFill>
              <a:srgbClr val="000000"/>
            </a:solidFill>
            <a:rou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1350"/>
          </a:p>
        </p:txBody>
      </p:sp>
      <p:sp>
        <p:nvSpPr>
          <p:cNvPr id="7" name="Oval 9"/>
          <p:cNvSpPr>
            <a:spLocks noChangeArrowheads="1"/>
          </p:cNvSpPr>
          <p:nvPr/>
        </p:nvSpPr>
        <p:spPr bwMode="auto">
          <a:xfrm>
            <a:off x="2275285" y="2776934"/>
            <a:ext cx="640556" cy="639365"/>
          </a:xfrm>
          <a:prstGeom prst="ellipse">
            <a:avLst/>
          </a:prstGeom>
          <a:gradFill rotWithShape="1">
            <a:gsLst>
              <a:gs pos="0">
                <a:srgbClr val="FF6600"/>
              </a:gs>
              <a:gs pos="100000">
                <a:srgbClr val="5C2500"/>
              </a:gs>
            </a:gsLst>
            <a:path path="rect">
              <a:fillToRect r="100000" b="100000"/>
            </a:path>
          </a:gra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latinLnBrk="1"/>
            <a:r>
              <a:rPr lang="zh-CN" altLang="en-US" sz="1050" b="1">
                <a:solidFill>
                  <a:srgbClr val="EAEAEA"/>
                </a:solidFill>
                <a:latin typeface="幼圆" panose="02010509060101010101" pitchFamily="49" charset="-122"/>
                <a:ea typeface="幼圆" panose="02010509060101010101" pitchFamily="49" charset="-122"/>
              </a:rPr>
              <a:t>汇总</a:t>
            </a:r>
            <a:endParaRPr lang="en-US" sz="1050" b="1">
              <a:solidFill>
                <a:srgbClr val="EAEAEA"/>
              </a:solidFill>
              <a:latin typeface="幼圆" panose="02010509060101010101" pitchFamily="49" charset="-122"/>
              <a:ea typeface="幼圆" panose="02010509060101010101" pitchFamily="49" charset="-122"/>
            </a:endParaRPr>
          </a:p>
        </p:txBody>
      </p:sp>
      <p:sp>
        <p:nvSpPr>
          <p:cNvPr id="8" name="Oval 10"/>
          <p:cNvSpPr>
            <a:spLocks noChangeArrowheads="1"/>
          </p:cNvSpPr>
          <p:nvPr/>
        </p:nvSpPr>
        <p:spPr bwMode="auto">
          <a:xfrm>
            <a:off x="2840832" y="3731815"/>
            <a:ext cx="640556" cy="641747"/>
          </a:xfrm>
          <a:prstGeom prst="ellipse">
            <a:avLst/>
          </a:prstGeom>
          <a:gradFill rotWithShape="1">
            <a:gsLst>
              <a:gs pos="0">
                <a:srgbClr val="FF6600"/>
              </a:gs>
              <a:gs pos="100000">
                <a:srgbClr val="5C2500"/>
              </a:gs>
            </a:gsLst>
            <a:path path="rect">
              <a:fillToRect r="100000" b="100000"/>
            </a:path>
          </a:gra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r>
              <a:rPr lang="zh-CN" altLang="en-US" sz="1050" b="1">
                <a:solidFill>
                  <a:srgbClr val="EAEAEA"/>
                </a:solidFill>
                <a:latin typeface="幼圆" panose="02010509060101010101" pitchFamily="49" charset="-122"/>
                <a:ea typeface="幼圆" panose="02010509060101010101" pitchFamily="49" charset="-122"/>
              </a:rPr>
              <a:t>明细</a:t>
            </a:r>
            <a:endParaRPr lang="zh-CN" altLang="en-US" sz="1050" b="1">
              <a:solidFill>
                <a:srgbClr val="EAEAEA"/>
              </a:solidFill>
              <a:latin typeface="幼圆" panose="02010509060101010101" pitchFamily="49" charset="-122"/>
              <a:ea typeface="幼圆" panose="02010509060101010101" pitchFamily="49" charset="-122"/>
            </a:endParaRPr>
          </a:p>
        </p:txBody>
      </p:sp>
      <p:sp>
        <p:nvSpPr>
          <p:cNvPr id="9" name="Oval 11"/>
          <p:cNvSpPr>
            <a:spLocks noChangeArrowheads="1"/>
          </p:cNvSpPr>
          <p:nvPr/>
        </p:nvSpPr>
        <p:spPr bwMode="auto">
          <a:xfrm>
            <a:off x="1645444" y="3721100"/>
            <a:ext cx="640556" cy="640556"/>
          </a:xfrm>
          <a:prstGeom prst="ellipse">
            <a:avLst/>
          </a:prstGeom>
          <a:gradFill rotWithShape="1">
            <a:gsLst>
              <a:gs pos="0">
                <a:srgbClr val="FF6600"/>
              </a:gs>
              <a:gs pos="100000">
                <a:srgbClr val="5C2500"/>
              </a:gs>
            </a:gsLst>
            <a:path path="rect">
              <a:fillToRect r="100000" b="100000"/>
            </a:path>
          </a:gra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latinLnBrk="1"/>
            <a:r>
              <a:rPr lang="en-US" altLang="zh-CN" sz="1050" b="1">
                <a:solidFill>
                  <a:srgbClr val="EAEAEA"/>
                </a:solidFill>
                <a:latin typeface="幼圆" panose="02010509060101010101" pitchFamily="49" charset="-122"/>
                <a:ea typeface="幼圆" panose="02010509060101010101" pitchFamily="49" charset="-122"/>
              </a:rPr>
              <a:t>……</a:t>
            </a:r>
            <a:endParaRPr lang="zh-CN" altLang="en-US" sz="1050" b="1">
              <a:solidFill>
                <a:srgbClr val="EAEAEA"/>
              </a:solidFill>
              <a:latin typeface="幼圆" panose="02010509060101010101" pitchFamily="49" charset="-122"/>
              <a:ea typeface="幼圆" panose="02010509060101010101" pitchFamily="49" charset="-122"/>
            </a:endParaRPr>
          </a:p>
        </p:txBody>
      </p:sp>
      <p:sp>
        <p:nvSpPr>
          <p:cNvPr id="10" name="Oval 12"/>
          <p:cNvSpPr>
            <a:spLocks noChangeArrowheads="1"/>
          </p:cNvSpPr>
          <p:nvPr/>
        </p:nvSpPr>
        <p:spPr bwMode="auto">
          <a:xfrm>
            <a:off x="2240756" y="3424634"/>
            <a:ext cx="644129" cy="646509"/>
          </a:xfrm>
          <a:prstGeom prst="ellipse">
            <a:avLst/>
          </a:prstGeom>
          <a:gradFill rotWithShape="0">
            <a:gsLst>
              <a:gs pos="0">
                <a:srgbClr val="CC0066"/>
              </a:gs>
              <a:gs pos="100000">
                <a:srgbClr val="5E002F"/>
              </a:gs>
            </a:gsLst>
            <a:lin ang="18900000" scaled="1"/>
          </a:gra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latinLnBrk="1"/>
            <a:r>
              <a:rPr lang="en-US" altLang="zh-CN" sz="1350" b="1" dirty="0">
                <a:solidFill>
                  <a:srgbClr val="FFEBEB"/>
                </a:solidFill>
                <a:latin typeface="幼圆" panose="02010509060101010101" pitchFamily="49" charset="-122"/>
                <a:ea typeface="幼圆" panose="02010509060101010101" pitchFamily="49" charset="-122"/>
              </a:rPr>
              <a:t>PBOC</a:t>
            </a:r>
            <a:endParaRPr lang="en-US" altLang="zh-CN" sz="1350" b="1" dirty="0">
              <a:solidFill>
                <a:srgbClr val="FFEBEB"/>
              </a:solidFill>
              <a:latin typeface="幼圆" panose="02010509060101010101" pitchFamily="49" charset="-122"/>
              <a:ea typeface="幼圆" panose="02010509060101010101" pitchFamily="49" charset="-122"/>
            </a:endParaRPr>
          </a:p>
        </p:txBody>
      </p:sp>
      <p:sp>
        <p:nvSpPr>
          <p:cNvPr id="11" name="Oval 13"/>
          <p:cNvSpPr>
            <a:spLocks noChangeArrowheads="1"/>
          </p:cNvSpPr>
          <p:nvPr/>
        </p:nvSpPr>
        <p:spPr bwMode="auto">
          <a:xfrm>
            <a:off x="3700463" y="1813718"/>
            <a:ext cx="1850231" cy="1850231"/>
          </a:xfrm>
          <a:prstGeom prst="ellipse">
            <a:avLst/>
          </a:prstGeom>
          <a:solidFill>
            <a:srgbClr val="99AED3"/>
          </a:solidFill>
          <a:ln w="9525">
            <a:round/>
          </a:ln>
          <a:scene3d>
            <a:camera prst="legacyObliqueTopRight"/>
            <a:lightRig rig="legacyFlat3" dir="b"/>
          </a:scene3d>
          <a:sp3d extrusionH="163500" prstMaterial="legacyMatte">
            <a:bevelT w="13500" h="13500" prst="angle"/>
            <a:bevelB w="13500" h="13500" prst="angle"/>
            <a:extrusionClr>
              <a:srgbClr val="99AED3"/>
            </a:extrusionClr>
          </a:sp3d>
        </p:spPr>
        <p:txBody>
          <a:bodyPr wrap="none" anchor="ctr">
            <a:flatTx/>
          </a:bodyPr>
          <a:lstStyle/>
          <a:p>
            <a:endParaRPr lang="zh-CN" altLang="en-US" sz="1350">
              <a:latin typeface="幼圆" panose="02010509060101010101" pitchFamily="49" charset="-122"/>
              <a:ea typeface="幼圆" panose="02010509060101010101" pitchFamily="49" charset="-122"/>
            </a:endParaRPr>
          </a:p>
        </p:txBody>
      </p:sp>
      <p:sp>
        <p:nvSpPr>
          <p:cNvPr id="12" name="Oval 14"/>
          <p:cNvSpPr>
            <a:spLocks noChangeArrowheads="1"/>
          </p:cNvSpPr>
          <p:nvPr/>
        </p:nvSpPr>
        <p:spPr bwMode="auto">
          <a:xfrm>
            <a:off x="4013597" y="2158999"/>
            <a:ext cx="1200150" cy="1200150"/>
          </a:xfrm>
          <a:prstGeom prst="ellipse">
            <a:avLst/>
          </a:prstGeom>
          <a:solidFill>
            <a:srgbClr val="4E72B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latin typeface="幼圆" panose="02010509060101010101" pitchFamily="49" charset="-122"/>
              <a:ea typeface="幼圆" panose="02010509060101010101" pitchFamily="49" charset="-122"/>
            </a:endParaRPr>
          </a:p>
        </p:txBody>
      </p:sp>
      <p:sp>
        <p:nvSpPr>
          <p:cNvPr id="13" name="Arc 15"/>
          <p:cNvSpPr/>
          <p:nvPr/>
        </p:nvSpPr>
        <p:spPr bwMode="auto">
          <a:xfrm rot="8228825">
            <a:off x="3870722" y="2086372"/>
            <a:ext cx="1385888" cy="1244203"/>
          </a:xfrm>
          <a:custGeom>
            <a:avLst/>
            <a:gdLst>
              <a:gd name="T0" fmla="*/ 63576391 w 43200"/>
              <a:gd name="T1" fmla="*/ -1842 h 38737"/>
              <a:gd name="T2" fmla="*/ 79040501 w 43200"/>
              <a:gd name="T3" fmla="*/ 31429869 h 38737"/>
              <a:gd name="T4" fmla="*/ 39520250 w 43200"/>
              <a:gd name="T5" fmla="*/ 71045047 h 38737"/>
              <a:gd name="T6" fmla="*/ 0 w 43200"/>
              <a:gd name="T7" fmla="*/ 31429869 h 38737"/>
              <a:gd name="T8" fmla="*/ 8211426 w 43200"/>
              <a:gd name="T9" fmla="*/ 7251795 h 38737"/>
              <a:gd name="T10" fmla="*/ 63576391 w 43200"/>
              <a:gd name="T11" fmla="*/ -1842 h 38737"/>
              <a:gd name="T12" fmla="*/ 79040501 w 43200"/>
              <a:gd name="T13" fmla="*/ 31429869 h 38737"/>
              <a:gd name="T14" fmla="*/ 39520250 w 43200"/>
              <a:gd name="T15" fmla="*/ 71045047 h 38737"/>
              <a:gd name="T16" fmla="*/ 0 w 43200"/>
              <a:gd name="T17" fmla="*/ 31429869 h 38737"/>
              <a:gd name="T18" fmla="*/ 8211426 w 43200"/>
              <a:gd name="T19" fmla="*/ 7251795 h 38737"/>
              <a:gd name="T20" fmla="*/ 39520250 w 43200"/>
              <a:gd name="T21" fmla="*/ 31429869 h 387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0"/>
              <a:gd name="T34" fmla="*/ 0 h 38737"/>
              <a:gd name="T35" fmla="*/ 43200 w 43200"/>
              <a:gd name="T36" fmla="*/ 38737 h 387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0" h="38737" fill="none" extrusionOk="0">
                <a:moveTo>
                  <a:pt x="34748" y="-1"/>
                </a:moveTo>
                <a:cubicBezTo>
                  <a:pt x="40076" y="4087"/>
                  <a:pt x="43200" y="10421"/>
                  <a:pt x="43200" y="17137"/>
                </a:cubicBezTo>
                <a:cubicBezTo>
                  <a:pt x="43200" y="29066"/>
                  <a:pt x="33529" y="38737"/>
                  <a:pt x="21600" y="38737"/>
                </a:cubicBezTo>
                <a:cubicBezTo>
                  <a:pt x="9670" y="38737"/>
                  <a:pt x="0" y="29066"/>
                  <a:pt x="0" y="17137"/>
                </a:cubicBezTo>
                <a:cubicBezTo>
                  <a:pt x="-1" y="12367"/>
                  <a:pt x="1578" y="7732"/>
                  <a:pt x="4488" y="3954"/>
                </a:cubicBezTo>
              </a:path>
              <a:path w="43200" h="38737" stroke="0" extrusionOk="0">
                <a:moveTo>
                  <a:pt x="34748" y="-1"/>
                </a:moveTo>
                <a:cubicBezTo>
                  <a:pt x="40076" y="4087"/>
                  <a:pt x="43200" y="10421"/>
                  <a:pt x="43200" y="17137"/>
                </a:cubicBezTo>
                <a:cubicBezTo>
                  <a:pt x="43200" y="29066"/>
                  <a:pt x="33529" y="38737"/>
                  <a:pt x="21600" y="38737"/>
                </a:cubicBezTo>
                <a:cubicBezTo>
                  <a:pt x="9670" y="38737"/>
                  <a:pt x="0" y="29066"/>
                  <a:pt x="0" y="17137"/>
                </a:cubicBezTo>
                <a:cubicBezTo>
                  <a:pt x="-1" y="12367"/>
                  <a:pt x="1578" y="7732"/>
                  <a:pt x="4488" y="3954"/>
                </a:cubicBezTo>
                <a:lnTo>
                  <a:pt x="21600" y="17137"/>
                </a:lnTo>
                <a:lnTo>
                  <a:pt x="34748" y="-1"/>
                </a:lnTo>
                <a:close/>
              </a:path>
            </a:pathLst>
          </a:custGeom>
          <a:noFill/>
          <a:ln w="28575" cmpd="sng">
            <a:solidFill>
              <a:srgbClr val="000000"/>
            </a:solidFill>
            <a:rou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1350"/>
          </a:p>
        </p:txBody>
      </p:sp>
      <p:sp>
        <p:nvSpPr>
          <p:cNvPr id="14" name="Oval 16"/>
          <p:cNvSpPr>
            <a:spLocks noChangeArrowheads="1"/>
          </p:cNvSpPr>
          <p:nvPr/>
        </p:nvSpPr>
        <p:spPr bwMode="auto">
          <a:xfrm>
            <a:off x="4344591" y="1941115"/>
            <a:ext cx="541734" cy="541734"/>
          </a:xfrm>
          <a:prstGeom prst="ellipse">
            <a:avLst/>
          </a:prstGeom>
          <a:gradFill rotWithShape="1">
            <a:gsLst>
              <a:gs pos="0">
                <a:srgbClr val="99CCFF"/>
              </a:gs>
              <a:gs pos="100000">
                <a:srgbClr val="374A5C"/>
              </a:gs>
            </a:gsLst>
            <a:path path="rect">
              <a:fillToRect r="100000" b="100000"/>
            </a:path>
          </a:gra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latinLnBrk="1">
              <a:lnSpc>
                <a:spcPct val="90000"/>
              </a:lnSpc>
            </a:pPr>
            <a:r>
              <a:rPr lang="zh-CN" altLang="en-US" sz="900" b="1">
                <a:solidFill>
                  <a:srgbClr val="EAEAEA"/>
                </a:solidFill>
                <a:latin typeface="幼圆" panose="02010509060101010101" pitchFamily="49" charset="-122"/>
                <a:ea typeface="幼圆" panose="02010509060101010101" pitchFamily="49" charset="-122"/>
              </a:rPr>
              <a:t>对帐 </a:t>
            </a:r>
            <a:endParaRPr lang="zh-CN" altLang="en-US" sz="900" b="1">
              <a:solidFill>
                <a:srgbClr val="EAEAEA"/>
              </a:solidFill>
              <a:latin typeface="幼圆" panose="02010509060101010101" pitchFamily="49" charset="-122"/>
              <a:ea typeface="幼圆" panose="02010509060101010101" pitchFamily="49" charset="-122"/>
            </a:endParaRPr>
          </a:p>
        </p:txBody>
      </p:sp>
      <p:sp>
        <p:nvSpPr>
          <p:cNvPr id="15" name="Oval 17"/>
          <p:cNvSpPr>
            <a:spLocks noChangeArrowheads="1"/>
          </p:cNvSpPr>
          <p:nvPr/>
        </p:nvSpPr>
        <p:spPr bwMode="auto">
          <a:xfrm>
            <a:off x="4823222" y="2749549"/>
            <a:ext cx="541734" cy="544116"/>
          </a:xfrm>
          <a:prstGeom prst="ellipse">
            <a:avLst/>
          </a:prstGeom>
          <a:gradFill rotWithShape="1">
            <a:gsLst>
              <a:gs pos="0">
                <a:srgbClr val="99CCFF"/>
              </a:gs>
              <a:gs pos="100000">
                <a:srgbClr val="374A5C"/>
              </a:gs>
            </a:gsLst>
            <a:path path="rect">
              <a:fillToRect r="100000" b="100000"/>
            </a:path>
          </a:gra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eaLnBrk="0" hangingPunct="0">
              <a:lnSpc>
                <a:spcPct val="90000"/>
              </a:lnSpc>
            </a:pPr>
            <a:r>
              <a:rPr lang="zh-CN" altLang="en-US" sz="900" b="1">
                <a:solidFill>
                  <a:srgbClr val="EAEAEA"/>
                </a:solidFill>
                <a:latin typeface="幼圆" panose="02010509060101010101" pitchFamily="49" charset="-122"/>
                <a:ea typeface="幼圆" panose="02010509060101010101" pitchFamily="49" charset="-122"/>
              </a:rPr>
              <a:t>差错</a:t>
            </a:r>
            <a:endParaRPr lang="zh-CN" altLang="en-US" sz="900" b="1">
              <a:solidFill>
                <a:srgbClr val="EAEAEA"/>
              </a:solidFill>
              <a:latin typeface="幼圆" panose="02010509060101010101" pitchFamily="49" charset="-122"/>
              <a:ea typeface="幼圆" panose="02010509060101010101" pitchFamily="49" charset="-122"/>
            </a:endParaRPr>
          </a:p>
        </p:txBody>
      </p:sp>
      <p:sp>
        <p:nvSpPr>
          <p:cNvPr id="16" name="Oval 18"/>
          <p:cNvSpPr>
            <a:spLocks noChangeArrowheads="1"/>
          </p:cNvSpPr>
          <p:nvPr/>
        </p:nvSpPr>
        <p:spPr bwMode="auto">
          <a:xfrm>
            <a:off x="3811191" y="2741215"/>
            <a:ext cx="541734" cy="541734"/>
          </a:xfrm>
          <a:prstGeom prst="ellipse">
            <a:avLst/>
          </a:prstGeom>
          <a:gradFill rotWithShape="1">
            <a:gsLst>
              <a:gs pos="0">
                <a:srgbClr val="99CCFF"/>
              </a:gs>
              <a:gs pos="100000">
                <a:srgbClr val="374A5C"/>
              </a:gs>
            </a:gsLst>
            <a:path path="rect">
              <a:fillToRect r="100000" b="100000"/>
            </a:path>
          </a:gra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latinLnBrk="1">
              <a:lnSpc>
                <a:spcPct val="90000"/>
              </a:lnSpc>
            </a:pPr>
            <a:r>
              <a:rPr lang="zh-CN" altLang="en-US" sz="900" b="1">
                <a:solidFill>
                  <a:srgbClr val="EAEAEA"/>
                </a:solidFill>
                <a:latin typeface="幼圆" panose="02010509060101010101" pitchFamily="49" charset="-122"/>
                <a:ea typeface="幼圆" panose="02010509060101010101" pitchFamily="49" charset="-122"/>
              </a:rPr>
              <a:t>明细</a:t>
            </a:r>
            <a:endParaRPr lang="zh-CN" altLang="en-US" sz="900" b="1">
              <a:solidFill>
                <a:srgbClr val="EAEAEA"/>
              </a:solidFill>
              <a:latin typeface="幼圆" panose="02010509060101010101" pitchFamily="49" charset="-122"/>
              <a:ea typeface="幼圆" panose="02010509060101010101" pitchFamily="49" charset="-122"/>
            </a:endParaRPr>
          </a:p>
        </p:txBody>
      </p:sp>
      <p:sp>
        <p:nvSpPr>
          <p:cNvPr id="17" name="Oval 19"/>
          <p:cNvSpPr>
            <a:spLocks noChangeArrowheads="1"/>
          </p:cNvSpPr>
          <p:nvPr/>
        </p:nvSpPr>
        <p:spPr bwMode="auto">
          <a:xfrm>
            <a:off x="4314826" y="2489993"/>
            <a:ext cx="545306" cy="547688"/>
          </a:xfrm>
          <a:prstGeom prst="ellipse">
            <a:avLst/>
          </a:prstGeom>
          <a:gradFill rotWithShape="0">
            <a:gsLst>
              <a:gs pos="0">
                <a:srgbClr val="99CC00"/>
              </a:gs>
              <a:gs pos="100000">
                <a:srgbClr val="475E00"/>
              </a:gs>
            </a:gsLst>
            <a:lin ang="18900000" scaled="1"/>
          </a:gra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algn="ctr" latinLnBrk="1"/>
            <a:r>
              <a:rPr lang="zh-CN" altLang="en-US" sz="1050" b="1" dirty="0">
                <a:solidFill>
                  <a:srgbClr val="FFEBEB"/>
                </a:solidFill>
                <a:latin typeface="幼圆" panose="02010509060101010101" pitchFamily="49" charset="-122"/>
                <a:ea typeface="幼圆" panose="02010509060101010101" pitchFamily="49" charset="-122"/>
              </a:rPr>
              <a:t>支付平台</a:t>
            </a:r>
            <a:endParaRPr lang="en-US" sz="1050" b="1" dirty="0">
              <a:solidFill>
                <a:srgbClr val="FFEBEB"/>
              </a:solidFill>
              <a:latin typeface="幼圆" panose="02010509060101010101" pitchFamily="49" charset="-122"/>
              <a:ea typeface="幼圆" panose="02010509060101010101" pitchFamily="49" charset="-122"/>
            </a:endParaRPr>
          </a:p>
        </p:txBody>
      </p:sp>
      <p:sp>
        <p:nvSpPr>
          <p:cNvPr id="18" name="Oval 20"/>
          <p:cNvSpPr>
            <a:spLocks noChangeArrowheads="1"/>
          </p:cNvSpPr>
          <p:nvPr/>
        </p:nvSpPr>
        <p:spPr bwMode="auto">
          <a:xfrm>
            <a:off x="5419726" y="3200797"/>
            <a:ext cx="916781" cy="916781"/>
          </a:xfrm>
          <a:prstGeom prst="ellipse">
            <a:avLst/>
          </a:prstGeom>
          <a:solidFill>
            <a:srgbClr val="A690AE"/>
          </a:solidFill>
          <a:ln w="9525">
            <a:round/>
          </a:ln>
          <a:scene3d>
            <a:camera prst="legacyObliqueTopRight"/>
            <a:lightRig rig="legacyFlat3" dir="b"/>
          </a:scene3d>
          <a:sp3d extrusionH="163500" prstMaterial="legacyMatte">
            <a:bevelT w="13500" h="13500" prst="angle"/>
            <a:bevelB w="13500" h="13500" prst="angle"/>
            <a:extrusionClr>
              <a:srgbClr val="A690AE"/>
            </a:extrusionClr>
          </a:sp3d>
        </p:spPr>
        <p:txBody>
          <a:bodyPr wrap="none" anchor="ctr">
            <a:flatTx/>
          </a:bodyPr>
          <a:lstStyle/>
          <a:p>
            <a:endParaRPr lang="zh-CN" altLang="en-US" sz="1350">
              <a:latin typeface="幼圆" panose="02010509060101010101" pitchFamily="49" charset="-122"/>
              <a:ea typeface="幼圆" panose="02010509060101010101" pitchFamily="49" charset="-122"/>
            </a:endParaRPr>
          </a:p>
        </p:txBody>
      </p:sp>
      <p:sp>
        <p:nvSpPr>
          <p:cNvPr id="19" name="Oval 21"/>
          <p:cNvSpPr>
            <a:spLocks noChangeArrowheads="1"/>
          </p:cNvSpPr>
          <p:nvPr/>
        </p:nvSpPr>
        <p:spPr bwMode="auto">
          <a:xfrm>
            <a:off x="5575697" y="3372246"/>
            <a:ext cx="594122" cy="594122"/>
          </a:xfrm>
          <a:prstGeom prst="ellipse">
            <a:avLst/>
          </a:prstGeom>
          <a:solidFill>
            <a:srgbClr val="90749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350">
              <a:latin typeface="幼圆" panose="02010509060101010101" pitchFamily="49" charset="-122"/>
              <a:ea typeface="幼圆" panose="02010509060101010101" pitchFamily="49" charset="-122"/>
            </a:endParaRPr>
          </a:p>
        </p:txBody>
      </p:sp>
      <p:sp>
        <p:nvSpPr>
          <p:cNvPr id="20" name="Arc 22"/>
          <p:cNvSpPr/>
          <p:nvPr/>
        </p:nvSpPr>
        <p:spPr bwMode="auto">
          <a:xfrm>
            <a:off x="5518548" y="3386534"/>
            <a:ext cx="686990" cy="616744"/>
          </a:xfrm>
          <a:custGeom>
            <a:avLst/>
            <a:gdLst>
              <a:gd name="T0" fmla="*/ 15622158 w 43200"/>
              <a:gd name="T1" fmla="*/ -446 h 38737"/>
              <a:gd name="T2" fmla="*/ 19422041 w 43200"/>
              <a:gd name="T3" fmla="*/ 7722705 h 38737"/>
              <a:gd name="T4" fmla="*/ 9711031 w 43200"/>
              <a:gd name="T5" fmla="*/ 17456654 h 38737"/>
              <a:gd name="T6" fmla="*/ 0 w 43200"/>
              <a:gd name="T7" fmla="*/ 7722705 h 38737"/>
              <a:gd name="T8" fmla="*/ 2017737 w 43200"/>
              <a:gd name="T9" fmla="*/ 1781849 h 38737"/>
              <a:gd name="T10" fmla="*/ 15622158 w 43200"/>
              <a:gd name="T11" fmla="*/ -446 h 38737"/>
              <a:gd name="T12" fmla="*/ 19422041 w 43200"/>
              <a:gd name="T13" fmla="*/ 7722705 h 38737"/>
              <a:gd name="T14" fmla="*/ 9711031 w 43200"/>
              <a:gd name="T15" fmla="*/ 17456654 h 38737"/>
              <a:gd name="T16" fmla="*/ 0 w 43200"/>
              <a:gd name="T17" fmla="*/ 7722705 h 38737"/>
              <a:gd name="T18" fmla="*/ 2017737 w 43200"/>
              <a:gd name="T19" fmla="*/ 1781849 h 38737"/>
              <a:gd name="T20" fmla="*/ 9711031 w 43200"/>
              <a:gd name="T21" fmla="*/ 7722705 h 387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0"/>
              <a:gd name="T34" fmla="*/ 0 h 38737"/>
              <a:gd name="T35" fmla="*/ 43200 w 43200"/>
              <a:gd name="T36" fmla="*/ 38737 h 387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0" h="38737" fill="none" extrusionOk="0">
                <a:moveTo>
                  <a:pt x="34748" y="-1"/>
                </a:moveTo>
                <a:cubicBezTo>
                  <a:pt x="40076" y="4087"/>
                  <a:pt x="43200" y="10421"/>
                  <a:pt x="43200" y="17137"/>
                </a:cubicBezTo>
                <a:cubicBezTo>
                  <a:pt x="43200" y="29066"/>
                  <a:pt x="33529" y="38737"/>
                  <a:pt x="21600" y="38737"/>
                </a:cubicBezTo>
                <a:cubicBezTo>
                  <a:pt x="9670" y="38737"/>
                  <a:pt x="0" y="29066"/>
                  <a:pt x="0" y="17137"/>
                </a:cubicBezTo>
                <a:cubicBezTo>
                  <a:pt x="-1" y="12367"/>
                  <a:pt x="1578" y="7732"/>
                  <a:pt x="4488" y="3954"/>
                </a:cubicBezTo>
              </a:path>
              <a:path w="43200" h="38737" stroke="0" extrusionOk="0">
                <a:moveTo>
                  <a:pt x="34748" y="-1"/>
                </a:moveTo>
                <a:cubicBezTo>
                  <a:pt x="40076" y="4087"/>
                  <a:pt x="43200" y="10421"/>
                  <a:pt x="43200" y="17137"/>
                </a:cubicBezTo>
                <a:cubicBezTo>
                  <a:pt x="43200" y="29066"/>
                  <a:pt x="33529" y="38737"/>
                  <a:pt x="21600" y="38737"/>
                </a:cubicBezTo>
                <a:cubicBezTo>
                  <a:pt x="9670" y="38737"/>
                  <a:pt x="0" y="29066"/>
                  <a:pt x="0" y="17137"/>
                </a:cubicBezTo>
                <a:cubicBezTo>
                  <a:pt x="-1" y="12367"/>
                  <a:pt x="1578" y="7732"/>
                  <a:pt x="4488" y="3954"/>
                </a:cubicBezTo>
                <a:lnTo>
                  <a:pt x="21600" y="17137"/>
                </a:lnTo>
                <a:lnTo>
                  <a:pt x="34748" y="-1"/>
                </a:lnTo>
                <a:close/>
              </a:path>
            </a:pathLst>
          </a:custGeom>
          <a:noFill/>
          <a:ln w="28575" cmpd="sng">
            <a:solidFill>
              <a:srgbClr val="000000"/>
            </a:solidFill>
            <a:rou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1350"/>
          </a:p>
        </p:txBody>
      </p:sp>
      <p:sp>
        <p:nvSpPr>
          <p:cNvPr id="21" name="Oval 23"/>
          <p:cNvSpPr>
            <a:spLocks noChangeArrowheads="1"/>
          </p:cNvSpPr>
          <p:nvPr/>
        </p:nvSpPr>
        <p:spPr bwMode="auto">
          <a:xfrm>
            <a:off x="5738813" y="3263899"/>
            <a:ext cx="267891" cy="267891"/>
          </a:xfrm>
          <a:prstGeom prst="ellipse">
            <a:avLst/>
          </a:prstGeom>
          <a:gradFill rotWithShape="1">
            <a:gsLst>
              <a:gs pos="0">
                <a:srgbClr val="9999FF"/>
              </a:gs>
              <a:gs pos="100000">
                <a:srgbClr val="474776"/>
              </a:gs>
            </a:gsLst>
            <a:path path="rect">
              <a:fillToRect r="100000" b="100000"/>
            </a:path>
          </a:gra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algn="ctr" latinLnBrk="1">
              <a:lnSpc>
                <a:spcPct val="90000"/>
              </a:lnSpc>
            </a:pPr>
            <a:r>
              <a:rPr lang="zh-CN" altLang="en-US" sz="750" b="1" dirty="0">
                <a:solidFill>
                  <a:srgbClr val="EAEAEA"/>
                </a:solidFill>
                <a:latin typeface="幼圆" panose="02010509060101010101" pitchFamily="49" charset="-122"/>
                <a:ea typeface="幼圆" panose="02010509060101010101" pitchFamily="49" charset="-122"/>
              </a:rPr>
              <a:t>明细 </a:t>
            </a:r>
            <a:endParaRPr lang="zh-CN" altLang="en-US" sz="750" b="1" dirty="0">
              <a:solidFill>
                <a:srgbClr val="EAEAEA"/>
              </a:solidFill>
              <a:latin typeface="幼圆" panose="02010509060101010101" pitchFamily="49" charset="-122"/>
              <a:ea typeface="幼圆" panose="02010509060101010101" pitchFamily="49" charset="-122"/>
            </a:endParaRPr>
          </a:p>
        </p:txBody>
      </p:sp>
      <p:sp>
        <p:nvSpPr>
          <p:cNvPr id="22" name="Oval 24"/>
          <p:cNvSpPr>
            <a:spLocks noChangeArrowheads="1"/>
          </p:cNvSpPr>
          <p:nvPr/>
        </p:nvSpPr>
        <p:spPr bwMode="auto">
          <a:xfrm>
            <a:off x="5975748" y="3665141"/>
            <a:ext cx="269081" cy="269081"/>
          </a:xfrm>
          <a:prstGeom prst="ellipse">
            <a:avLst/>
          </a:prstGeom>
          <a:gradFill rotWithShape="1">
            <a:gsLst>
              <a:gs pos="0">
                <a:srgbClr val="9999FF"/>
              </a:gs>
              <a:gs pos="100000">
                <a:srgbClr val="474776"/>
              </a:gs>
            </a:gsLst>
            <a:path path="rect">
              <a:fillToRect r="100000" b="100000"/>
            </a:path>
          </a:gra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algn="ctr" eaLnBrk="0" hangingPunct="0"/>
            <a:r>
              <a:rPr lang="zh-CN" altLang="en-US" sz="750" b="1" dirty="0">
                <a:solidFill>
                  <a:srgbClr val="EAEAEA"/>
                </a:solidFill>
                <a:latin typeface="幼圆" panose="02010509060101010101" pitchFamily="49" charset="-122"/>
                <a:ea typeface="幼圆" panose="02010509060101010101" pitchFamily="49" charset="-122"/>
              </a:rPr>
              <a:t> </a:t>
            </a:r>
            <a:r>
              <a:rPr lang="en-US" altLang="zh-CN" sz="750" b="1" dirty="0">
                <a:solidFill>
                  <a:srgbClr val="EAEAEA"/>
                </a:solidFill>
                <a:latin typeface="幼圆" panose="02010509060101010101" pitchFamily="49" charset="-122"/>
                <a:ea typeface="幼圆" panose="02010509060101010101" pitchFamily="49" charset="-122"/>
              </a:rPr>
              <a:t>……</a:t>
            </a:r>
            <a:endParaRPr lang="zh-CN" altLang="en-US" sz="750" b="1" dirty="0">
              <a:solidFill>
                <a:srgbClr val="EAEAEA"/>
              </a:solidFill>
              <a:latin typeface="幼圆" panose="02010509060101010101" pitchFamily="49" charset="-122"/>
              <a:ea typeface="幼圆" panose="02010509060101010101" pitchFamily="49" charset="-122"/>
            </a:endParaRPr>
          </a:p>
        </p:txBody>
      </p:sp>
      <p:sp>
        <p:nvSpPr>
          <p:cNvPr id="23" name="Oval 25"/>
          <p:cNvSpPr>
            <a:spLocks noChangeArrowheads="1"/>
          </p:cNvSpPr>
          <p:nvPr/>
        </p:nvSpPr>
        <p:spPr bwMode="auto">
          <a:xfrm>
            <a:off x="5474494" y="3660378"/>
            <a:ext cx="267891" cy="269081"/>
          </a:xfrm>
          <a:prstGeom prst="ellipse">
            <a:avLst/>
          </a:prstGeom>
          <a:gradFill rotWithShape="1">
            <a:gsLst>
              <a:gs pos="0">
                <a:srgbClr val="9999FF"/>
              </a:gs>
              <a:gs pos="100000">
                <a:srgbClr val="474776"/>
              </a:gs>
            </a:gsLst>
            <a:path path="rect">
              <a:fillToRect r="100000" b="100000"/>
            </a:path>
          </a:gra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algn="ctr" latinLnBrk="1">
              <a:lnSpc>
                <a:spcPct val="90000"/>
              </a:lnSpc>
            </a:pPr>
            <a:r>
              <a:rPr lang="en-US" altLang="zh-CN" sz="750" b="1" dirty="0">
                <a:solidFill>
                  <a:srgbClr val="EAEAEA"/>
                </a:solidFill>
                <a:latin typeface="幼圆" panose="02010509060101010101" pitchFamily="49" charset="-122"/>
                <a:ea typeface="幼圆" panose="02010509060101010101" pitchFamily="49" charset="-122"/>
              </a:rPr>
              <a:t> </a:t>
            </a:r>
            <a:r>
              <a:rPr lang="zh-CN" altLang="en-US" sz="750" b="1" dirty="0">
                <a:solidFill>
                  <a:srgbClr val="EAEAEA"/>
                </a:solidFill>
                <a:latin typeface="幼圆" panose="02010509060101010101" pitchFamily="49" charset="-122"/>
                <a:ea typeface="幼圆" panose="02010509060101010101" pitchFamily="49" charset="-122"/>
              </a:rPr>
              <a:t>差错</a:t>
            </a:r>
            <a:r>
              <a:rPr lang="en-US" sz="750" b="1" dirty="0">
                <a:solidFill>
                  <a:srgbClr val="EAEAEA"/>
                </a:solidFill>
                <a:latin typeface="幼圆" panose="02010509060101010101" pitchFamily="49" charset="-122"/>
                <a:ea typeface="幼圆" panose="02010509060101010101" pitchFamily="49" charset="-122"/>
              </a:rPr>
              <a:t> </a:t>
            </a:r>
            <a:endParaRPr lang="en-US" sz="750" b="1" dirty="0">
              <a:solidFill>
                <a:srgbClr val="EAEAEA"/>
              </a:solidFill>
              <a:latin typeface="幼圆" panose="02010509060101010101" pitchFamily="49" charset="-122"/>
              <a:ea typeface="幼圆" panose="02010509060101010101" pitchFamily="49" charset="-122"/>
            </a:endParaRPr>
          </a:p>
        </p:txBody>
      </p:sp>
      <p:sp>
        <p:nvSpPr>
          <p:cNvPr id="24" name="Oval 26"/>
          <p:cNvSpPr>
            <a:spLocks noChangeArrowheads="1"/>
          </p:cNvSpPr>
          <p:nvPr/>
        </p:nvSpPr>
        <p:spPr bwMode="auto">
          <a:xfrm>
            <a:off x="5724526" y="3535361"/>
            <a:ext cx="269081" cy="271463"/>
          </a:xfrm>
          <a:prstGeom prst="ellipse">
            <a:avLst/>
          </a:prstGeom>
          <a:solidFill>
            <a:srgbClr val="9999FF"/>
          </a:solidFill>
          <a:ln>
            <a:noFill/>
          </a:ln>
          <a:effectLst>
            <a:outerShdw dist="35921" dir="2700000" algn="ctr" rotWithShape="0">
              <a:srgbClr val="000000">
                <a:alpha val="28998"/>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p>
            <a:pPr algn="ctr" latinLnBrk="1"/>
            <a:r>
              <a:rPr lang="zh-CN" altLang="en-US" sz="1050" b="1" dirty="0">
                <a:solidFill>
                  <a:srgbClr val="FFEBEB"/>
                </a:solidFill>
                <a:latin typeface="幼圆" panose="02010509060101010101" pitchFamily="49" charset="-122"/>
                <a:ea typeface="幼圆" panose="02010509060101010101" pitchFamily="49" charset="-122"/>
              </a:rPr>
              <a:t>核心</a:t>
            </a:r>
            <a:endParaRPr lang="zh-CN" altLang="en-US" sz="1050" b="1" dirty="0">
              <a:solidFill>
                <a:srgbClr val="FFEBEB"/>
              </a:solidFill>
              <a:latin typeface="幼圆" panose="02010509060101010101" pitchFamily="49" charset="-122"/>
              <a:ea typeface="幼圆" panose="02010509060101010101" pitchFamily="49" charset="-122"/>
            </a:endParaRPr>
          </a:p>
        </p:txBody>
      </p:sp>
      <p:sp>
        <p:nvSpPr>
          <p:cNvPr id="25" name="AutoShape 32"/>
          <p:cNvSpPr>
            <a:spLocks noChangeArrowheads="1"/>
          </p:cNvSpPr>
          <p:nvPr/>
        </p:nvSpPr>
        <p:spPr bwMode="auto">
          <a:xfrm>
            <a:off x="6336507" y="1317228"/>
            <a:ext cx="1565672" cy="255984"/>
          </a:xfrm>
          <a:prstGeom prst="bevel">
            <a:avLst>
              <a:gd name="adj" fmla="val 7292"/>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latinLnBrk="1"/>
            <a:r>
              <a:rPr lang="en-US" altLang="zh-CN" sz="825" b="1">
                <a:solidFill>
                  <a:srgbClr val="FFFFFF"/>
                </a:solidFill>
                <a:latin typeface="幼圆" panose="02010509060101010101" pitchFamily="49" charset="-122"/>
                <a:ea typeface="幼圆" panose="02010509060101010101" pitchFamily="49" charset="-122"/>
              </a:rPr>
              <a:t>1</a:t>
            </a:r>
            <a:r>
              <a:rPr lang="zh-CN" altLang="en-US" sz="825" b="1">
                <a:solidFill>
                  <a:srgbClr val="FFFFFF"/>
                </a:solidFill>
                <a:latin typeface="幼圆" panose="02010509060101010101" pitchFamily="49" charset="-122"/>
                <a:ea typeface="幼圆" panose="02010509060101010101" pitchFamily="49" charset="-122"/>
              </a:rPr>
              <a:t>、对帐处理</a:t>
            </a:r>
            <a:endParaRPr lang="zh-CN" altLang="en-US" sz="825" b="1">
              <a:solidFill>
                <a:srgbClr val="FFFFFF"/>
              </a:solidFill>
              <a:latin typeface="幼圆" panose="02010509060101010101" pitchFamily="49" charset="-122"/>
              <a:ea typeface="幼圆" panose="02010509060101010101" pitchFamily="49" charset="-122"/>
            </a:endParaRPr>
          </a:p>
        </p:txBody>
      </p:sp>
      <p:sp>
        <p:nvSpPr>
          <p:cNvPr id="26" name="AutoShape 33"/>
          <p:cNvSpPr>
            <a:spLocks noChangeArrowheads="1"/>
          </p:cNvSpPr>
          <p:nvPr/>
        </p:nvSpPr>
        <p:spPr bwMode="auto">
          <a:xfrm>
            <a:off x="6336507" y="1573212"/>
            <a:ext cx="1565672" cy="255985"/>
          </a:xfrm>
          <a:prstGeom prst="bevel">
            <a:avLst>
              <a:gd name="adj" fmla="val 7292"/>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latinLnBrk="1"/>
            <a:r>
              <a:rPr lang="en-US" altLang="zh-CN" sz="825" b="1">
                <a:solidFill>
                  <a:srgbClr val="FFFFFF"/>
                </a:solidFill>
                <a:latin typeface="幼圆" panose="02010509060101010101" pitchFamily="49" charset="-122"/>
                <a:ea typeface="幼圆" panose="02010509060101010101" pitchFamily="49" charset="-122"/>
              </a:rPr>
              <a:t>2</a:t>
            </a:r>
            <a:r>
              <a:rPr lang="zh-CN" altLang="en-US" sz="825" b="1">
                <a:solidFill>
                  <a:srgbClr val="FFFFFF"/>
                </a:solidFill>
                <a:latin typeface="幼圆" panose="02010509060101010101" pitchFamily="49" charset="-122"/>
                <a:ea typeface="幼圆" panose="02010509060101010101" pitchFamily="49" charset="-122"/>
              </a:rPr>
              <a:t>、对帐不平时</a:t>
            </a:r>
            <a:endParaRPr lang="zh-CN" altLang="en-US" sz="825" b="1">
              <a:solidFill>
                <a:srgbClr val="FFFFFF"/>
              </a:solidFill>
              <a:latin typeface="幼圆" panose="02010509060101010101" pitchFamily="49" charset="-122"/>
              <a:ea typeface="幼圆" panose="02010509060101010101" pitchFamily="49" charset="-122"/>
            </a:endParaRPr>
          </a:p>
        </p:txBody>
      </p:sp>
      <p:sp>
        <p:nvSpPr>
          <p:cNvPr id="27" name="AutoShape 34"/>
          <p:cNvSpPr>
            <a:spLocks noChangeArrowheads="1"/>
          </p:cNvSpPr>
          <p:nvPr/>
        </p:nvSpPr>
        <p:spPr bwMode="auto">
          <a:xfrm>
            <a:off x="6336507" y="1830387"/>
            <a:ext cx="1565672" cy="255985"/>
          </a:xfrm>
          <a:prstGeom prst="bevel">
            <a:avLst>
              <a:gd name="adj" fmla="val 7292"/>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latinLnBrk="1"/>
            <a:r>
              <a:rPr lang="en-US" altLang="zh-CN" sz="825" b="1">
                <a:solidFill>
                  <a:srgbClr val="FFFFFF"/>
                </a:solidFill>
                <a:latin typeface="幼圆" panose="02010509060101010101" pitchFamily="49" charset="-122"/>
                <a:ea typeface="幼圆" panose="02010509060101010101" pitchFamily="49" charset="-122"/>
              </a:rPr>
              <a:t>3</a:t>
            </a:r>
            <a:r>
              <a:rPr lang="zh-CN" altLang="en-US" sz="825" b="1">
                <a:solidFill>
                  <a:srgbClr val="FFFFFF"/>
                </a:solidFill>
                <a:latin typeface="幼圆" panose="02010509060101010101" pitchFamily="49" charset="-122"/>
                <a:ea typeface="幼圆" panose="02010509060101010101" pitchFamily="49" charset="-122"/>
              </a:rPr>
              <a:t>、对帐平后</a:t>
            </a:r>
            <a:endParaRPr lang="zh-CN" altLang="en-US" sz="825" b="1">
              <a:solidFill>
                <a:srgbClr val="FFFFFF"/>
              </a:solidFill>
              <a:latin typeface="幼圆" panose="02010509060101010101" pitchFamily="49" charset="-122"/>
              <a:ea typeface="幼圆" panose="02010509060101010101" pitchFamily="49" charset="-122"/>
            </a:endParaRPr>
          </a:p>
        </p:txBody>
      </p:sp>
      <p:sp>
        <p:nvSpPr>
          <p:cNvPr id="28" name="AutoShape 35"/>
          <p:cNvSpPr>
            <a:spLocks noChangeArrowheads="1"/>
          </p:cNvSpPr>
          <p:nvPr/>
        </p:nvSpPr>
        <p:spPr bwMode="auto">
          <a:xfrm>
            <a:off x="6336507" y="2086371"/>
            <a:ext cx="1565672" cy="255984"/>
          </a:xfrm>
          <a:prstGeom prst="bevel">
            <a:avLst>
              <a:gd name="adj" fmla="val 7292"/>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latinLnBrk="1"/>
            <a:r>
              <a:rPr lang="en-US" altLang="zh-CN" sz="825" b="1">
                <a:solidFill>
                  <a:srgbClr val="FFFFFF"/>
                </a:solidFill>
                <a:latin typeface="幼圆" panose="02010509060101010101" pitchFamily="49" charset="-122"/>
                <a:ea typeface="幼圆" panose="02010509060101010101" pitchFamily="49" charset="-122"/>
              </a:rPr>
              <a:t>4</a:t>
            </a:r>
            <a:r>
              <a:rPr lang="zh-CN" altLang="en-US" sz="825" b="1">
                <a:solidFill>
                  <a:srgbClr val="FFFFFF"/>
                </a:solidFill>
                <a:latin typeface="幼圆" panose="02010509060101010101" pitchFamily="49" charset="-122"/>
                <a:ea typeface="幼圆" panose="02010509060101010101" pitchFamily="49" charset="-122"/>
              </a:rPr>
              <a:t>、明细勾对不平时 </a:t>
            </a:r>
            <a:endParaRPr lang="zh-CN" altLang="en-US" sz="825" b="1">
              <a:solidFill>
                <a:srgbClr val="FFFFFF"/>
              </a:solidFill>
              <a:latin typeface="幼圆" panose="02010509060101010101" pitchFamily="49" charset="-122"/>
              <a:ea typeface="幼圆" panose="02010509060101010101" pitchFamily="49" charset="-122"/>
            </a:endParaRPr>
          </a:p>
        </p:txBody>
      </p:sp>
      <p:sp>
        <p:nvSpPr>
          <p:cNvPr id="29" name="AutoShape 36"/>
          <p:cNvSpPr>
            <a:spLocks noChangeArrowheads="1"/>
          </p:cNvSpPr>
          <p:nvPr/>
        </p:nvSpPr>
        <p:spPr bwMode="auto">
          <a:xfrm>
            <a:off x="6336507" y="2342356"/>
            <a:ext cx="1565672" cy="255985"/>
          </a:xfrm>
          <a:prstGeom prst="bevel">
            <a:avLst>
              <a:gd name="adj" fmla="val 7292"/>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latinLnBrk="1"/>
            <a:r>
              <a:rPr lang="en-US" altLang="zh-CN" sz="825" b="1">
                <a:solidFill>
                  <a:srgbClr val="FFFFFF"/>
                </a:solidFill>
                <a:latin typeface="幼圆" panose="02010509060101010101" pitchFamily="49" charset="-122"/>
                <a:ea typeface="幼圆" panose="02010509060101010101" pitchFamily="49" charset="-122"/>
              </a:rPr>
              <a:t>5</a:t>
            </a:r>
            <a:r>
              <a:rPr lang="zh-CN" altLang="en-US" sz="825" b="1">
                <a:solidFill>
                  <a:srgbClr val="FFFFFF"/>
                </a:solidFill>
                <a:latin typeface="幼圆" panose="02010509060101010101" pitchFamily="49" charset="-122"/>
                <a:ea typeface="幼圆" panose="02010509060101010101" pitchFamily="49" charset="-122"/>
              </a:rPr>
              <a:t>、勾对平时整个对帐结束</a:t>
            </a:r>
            <a:endParaRPr lang="zh-CN" altLang="en-US" sz="825" b="1">
              <a:solidFill>
                <a:srgbClr val="FFFFFF"/>
              </a:solidFill>
              <a:latin typeface="幼圆" panose="02010509060101010101" pitchFamily="49" charset="-122"/>
              <a:ea typeface="幼圆" panose="02010509060101010101" pitchFamily="49" charset="-122"/>
            </a:endParaRPr>
          </a:p>
        </p:txBody>
      </p:sp>
      <p:sp>
        <p:nvSpPr>
          <p:cNvPr id="30" name="Line 44"/>
          <p:cNvSpPr>
            <a:spLocks noChangeShapeType="1"/>
          </p:cNvSpPr>
          <p:nvPr/>
        </p:nvSpPr>
        <p:spPr bwMode="auto">
          <a:xfrm flipV="1">
            <a:off x="2896792" y="2335211"/>
            <a:ext cx="1468040" cy="672704"/>
          </a:xfrm>
          <a:prstGeom prst="line">
            <a:avLst/>
          </a:prstGeom>
          <a:noFill/>
          <a:ln w="9525">
            <a:solidFill>
              <a:srgbClr val="FFFFFF"/>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1" name="Line 44"/>
          <p:cNvSpPr>
            <a:spLocks noChangeShapeType="1"/>
          </p:cNvSpPr>
          <p:nvPr/>
        </p:nvSpPr>
        <p:spPr bwMode="auto">
          <a:xfrm flipH="1">
            <a:off x="3357563" y="2428081"/>
            <a:ext cx="1057275" cy="1335881"/>
          </a:xfrm>
          <a:prstGeom prst="line">
            <a:avLst/>
          </a:prstGeom>
          <a:noFill/>
          <a:ln w="9525">
            <a:solidFill>
              <a:srgbClr val="FFFFFF"/>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2" name="Line 44"/>
          <p:cNvSpPr>
            <a:spLocks noChangeShapeType="1"/>
          </p:cNvSpPr>
          <p:nvPr/>
        </p:nvSpPr>
        <p:spPr bwMode="auto">
          <a:xfrm flipV="1">
            <a:off x="3375422" y="3221037"/>
            <a:ext cx="517922" cy="608410"/>
          </a:xfrm>
          <a:prstGeom prst="line">
            <a:avLst/>
          </a:prstGeom>
          <a:noFill/>
          <a:ln w="9525">
            <a:solidFill>
              <a:srgbClr val="FFFFFF"/>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3" name="Line 44"/>
          <p:cNvSpPr>
            <a:spLocks noChangeShapeType="1"/>
          </p:cNvSpPr>
          <p:nvPr/>
        </p:nvSpPr>
        <p:spPr bwMode="auto">
          <a:xfrm flipV="1">
            <a:off x="4264819" y="2456656"/>
            <a:ext cx="228600" cy="335756"/>
          </a:xfrm>
          <a:prstGeom prst="line">
            <a:avLst/>
          </a:prstGeom>
          <a:noFill/>
          <a:ln w="9525">
            <a:solidFill>
              <a:srgbClr val="FFFFFF"/>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4" name="Line 44"/>
          <p:cNvSpPr>
            <a:spLocks noChangeShapeType="1"/>
          </p:cNvSpPr>
          <p:nvPr/>
        </p:nvSpPr>
        <p:spPr bwMode="auto">
          <a:xfrm>
            <a:off x="4900613" y="2406649"/>
            <a:ext cx="914400" cy="871538"/>
          </a:xfrm>
          <a:prstGeom prst="line">
            <a:avLst/>
          </a:prstGeom>
          <a:noFill/>
          <a:ln w="9525">
            <a:solidFill>
              <a:srgbClr val="FFFFFF"/>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5" name="Line 44"/>
          <p:cNvSpPr>
            <a:spLocks noChangeShapeType="1"/>
          </p:cNvSpPr>
          <p:nvPr/>
        </p:nvSpPr>
        <p:spPr bwMode="auto">
          <a:xfrm flipH="1" flipV="1">
            <a:off x="4357688" y="3099593"/>
            <a:ext cx="1382316" cy="265510"/>
          </a:xfrm>
          <a:prstGeom prst="line">
            <a:avLst/>
          </a:prstGeom>
          <a:noFill/>
          <a:ln w="9525">
            <a:solidFill>
              <a:srgbClr val="FFFFFF"/>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6" name="Line 44"/>
          <p:cNvSpPr>
            <a:spLocks noChangeShapeType="1"/>
          </p:cNvSpPr>
          <p:nvPr/>
        </p:nvSpPr>
        <p:spPr bwMode="auto">
          <a:xfrm flipV="1">
            <a:off x="4382691" y="3028156"/>
            <a:ext cx="432197" cy="8335"/>
          </a:xfrm>
          <a:prstGeom prst="line">
            <a:avLst/>
          </a:prstGeom>
          <a:noFill/>
          <a:ln w="9525">
            <a:solidFill>
              <a:srgbClr val="FFFFFF"/>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7" name="Line 44"/>
          <p:cNvSpPr>
            <a:spLocks noChangeShapeType="1"/>
          </p:cNvSpPr>
          <p:nvPr/>
        </p:nvSpPr>
        <p:spPr bwMode="auto">
          <a:xfrm>
            <a:off x="5257801" y="3249612"/>
            <a:ext cx="307181" cy="435769"/>
          </a:xfrm>
          <a:prstGeom prst="line">
            <a:avLst/>
          </a:prstGeom>
          <a:noFill/>
          <a:ln w="9525">
            <a:solidFill>
              <a:srgbClr val="FFFFFF"/>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8" name="Line 44"/>
          <p:cNvSpPr>
            <a:spLocks noChangeShapeType="1"/>
          </p:cNvSpPr>
          <p:nvPr/>
        </p:nvSpPr>
        <p:spPr bwMode="auto">
          <a:xfrm flipH="1" flipV="1">
            <a:off x="4750594" y="2478086"/>
            <a:ext cx="196454" cy="301229"/>
          </a:xfrm>
          <a:prstGeom prst="line">
            <a:avLst/>
          </a:prstGeom>
          <a:noFill/>
          <a:ln w="9525">
            <a:solidFill>
              <a:srgbClr val="FFFFFF"/>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39" name="TextBox 43"/>
          <p:cNvSpPr txBox="1">
            <a:spLocks noChangeArrowheads="1"/>
          </p:cNvSpPr>
          <p:nvPr/>
        </p:nvSpPr>
        <p:spPr bwMode="auto">
          <a:xfrm>
            <a:off x="1514475" y="1344712"/>
            <a:ext cx="5415204" cy="300082"/>
          </a:xfrm>
          <a:prstGeom prst="rect">
            <a:avLst/>
          </a:prstGeom>
        </p:spPr>
        <p:txBody>
          <a:bodyPr>
            <a:spAutoFit/>
            <a:scene3d>
              <a:camera prst="orthographicFront"/>
              <a:lightRig rig="threePt" dir="t"/>
            </a:scene3d>
            <a:sp3d>
              <a:contourClr>
                <a:schemeClr val="tx1"/>
              </a:contourClr>
            </a:sp3d>
          </a:bodyPr>
          <a:lstStyle/>
          <a:p>
            <a:pPr fontAlgn="ctr">
              <a:buClr>
                <a:srgbClr val="FF0000"/>
              </a:buClr>
              <a:buSzPct val="70000"/>
              <a:defRPr/>
            </a:pPr>
            <a:r>
              <a:rPr lang="zh-CN" altLang="en-US" sz="1350" b="1" kern="0" dirty="0" smtClean="0">
                <a:solidFill>
                  <a:sysClr val="windowText" lastClr="000000">
                    <a:lumMod val="75000"/>
                    <a:lumOff val="25000"/>
                  </a:sysClr>
                </a:solidFill>
                <a:latin typeface="微软雅黑" panose="020B0503020204020204" charset="-122"/>
                <a:ea typeface="微软雅黑" panose="020B0503020204020204" charset="-122"/>
              </a:rPr>
              <a:t>自动</a:t>
            </a:r>
            <a:r>
              <a:rPr lang="zh-CN" altLang="en-US" sz="1350" b="1" kern="0" dirty="0">
                <a:solidFill>
                  <a:sysClr val="windowText" lastClr="000000">
                    <a:lumMod val="75000"/>
                    <a:lumOff val="25000"/>
                  </a:sysClr>
                </a:solidFill>
                <a:latin typeface="微软雅黑" panose="020B0503020204020204" charset="-122"/>
                <a:ea typeface="微软雅黑" panose="020B0503020204020204" charset="-122"/>
              </a:rPr>
              <a:t>对账处理机制</a:t>
            </a:r>
            <a:endParaRPr lang="zh-CN" altLang="en-US" sz="1350" b="1" kern="0" dirty="0">
              <a:solidFill>
                <a:sysClr val="windowText" lastClr="000000">
                  <a:lumMod val="75000"/>
                  <a:lumOff val="25000"/>
                </a:sysClr>
              </a:solidFill>
              <a:latin typeface="微软雅黑" panose="020B0503020204020204" charset="-122"/>
              <a:ea typeface="微软雅黑" panose="020B0503020204020204" charset="-122"/>
            </a:endParaRPr>
          </a:p>
        </p:txBody>
      </p:sp>
      <p:sp>
        <p:nvSpPr>
          <p:cNvPr id="41" name="Rectangle 2"/>
          <p:cNvSpPr txBox="1">
            <a:spLocks noChangeArrowheads="1"/>
          </p:cNvSpPr>
          <p:nvPr/>
        </p:nvSpPr>
        <p:spPr bwMode="auto">
          <a:xfrm>
            <a:off x="562491" y="231283"/>
            <a:ext cx="4806534"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defTabSz="685800" eaLnBrk="0" fontAlgn="base" hangingPunct="0">
              <a:lnSpc>
                <a:spcPts val="3150"/>
              </a:lnSpc>
              <a:spcBef>
                <a:spcPct val="0"/>
              </a:spcBef>
              <a:spcAft>
                <a:spcPct val="0"/>
              </a:spcAft>
              <a:defRPr/>
            </a:pPr>
            <a:r>
              <a:rPr lang="zh-CN" altLang="en-US" sz="2400" b="1" dirty="0" smtClean="0">
                <a:solidFill>
                  <a:srgbClr val="013C80"/>
                </a:solidFill>
                <a:latin typeface="微软雅黑" panose="020B0503020204020204" charset="-122"/>
                <a:ea typeface="微软雅黑" panose="020B0503020204020204" charset="-122"/>
                <a:cs typeface="微软雅黑" panose="020B0503020204020204" charset="-122"/>
              </a:rPr>
              <a:t>日终自动对账</a:t>
            </a:r>
            <a:endParaRPr lang="en-US" altLang="zh-CN" sz="2400" b="1" dirty="0">
              <a:solidFill>
                <a:srgbClr val="013C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linds(horizontal)">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up)">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right)">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blinds(horizontal)">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up)">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down)">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blinds(horizontal)">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26" grpId="0" animBg="1" autoUpdateAnimBg="0"/>
      <p:bldP spid="27" grpId="0" animBg="1" autoUpdateAnimBg="0"/>
      <p:bldP spid="28" grpId="0" animBg="1" autoUpdateAnimBg="0"/>
      <p:bldP spid="29" grpId="0" animBg="1" autoUpdateAnimBg="0"/>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154430" y="1635646"/>
            <a:ext cx="6835140" cy="91440"/>
            <a:chOff x="1539240" y="2179320"/>
            <a:chExt cx="9113520" cy="121920"/>
          </a:xfrm>
        </p:grpSpPr>
        <p:cxnSp>
          <p:nvCxnSpPr>
            <p:cNvPr id="15" name="直接连接符 14"/>
            <p:cNvCxnSpPr/>
            <p:nvPr/>
          </p:nvCxnSpPr>
          <p:spPr>
            <a:xfrm>
              <a:off x="1539240" y="2179320"/>
              <a:ext cx="9113520" cy="0"/>
            </a:xfrm>
            <a:prstGeom prst="line">
              <a:avLst/>
            </a:prstGeom>
            <a:noFill/>
            <a:ln w="76200" cap="flat" cmpd="sng" algn="ctr">
              <a:solidFill>
                <a:schemeClr val="bg1"/>
              </a:solidFill>
              <a:prstDash val="solid"/>
              <a:miter lim="800000"/>
            </a:ln>
            <a:effectLst/>
          </p:spPr>
        </p:cxnSp>
        <p:cxnSp>
          <p:nvCxnSpPr>
            <p:cNvPr id="16" name="直接连接符 15"/>
            <p:cNvCxnSpPr/>
            <p:nvPr/>
          </p:nvCxnSpPr>
          <p:spPr>
            <a:xfrm>
              <a:off x="1539240" y="2301240"/>
              <a:ext cx="9113520" cy="0"/>
            </a:xfrm>
            <a:prstGeom prst="line">
              <a:avLst/>
            </a:prstGeom>
            <a:noFill/>
            <a:ln w="6350" cap="flat" cmpd="sng" algn="ctr">
              <a:solidFill>
                <a:schemeClr val="bg1"/>
              </a:solidFill>
              <a:prstDash val="solid"/>
              <a:miter lim="800000"/>
            </a:ln>
            <a:effectLst/>
          </p:spPr>
        </p:cxnSp>
      </p:grpSp>
      <p:grpSp>
        <p:nvGrpSpPr>
          <p:cNvPr id="12" name="组合 11"/>
          <p:cNvGrpSpPr/>
          <p:nvPr/>
        </p:nvGrpSpPr>
        <p:grpSpPr>
          <a:xfrm flipV="1">
            <a:off x="1154430" y="2643758"/>
            <a:ext cx="6835140" cy="90676"/>
            <a:chOff x="1539240" y="2680230"/>
            <a:chExt cx="9113520" cy="120901"/>
          </a:xfrm>
        </p:grpSpPr>
        <p:cxnSp>
          <p:nvCxnSpPr>
            <p:cNvPr id="13" name="直接连接符 12"/>
            <p:cNvCxnSpPr/>
            <p:nvPr/>
          </p:nvCxnSpPr>
          <p:spPr>
            <a:xfrm>
              <a:off x="1539240" y="2680230"/>
              <a:ext cx="9113520" cy="0"/>
            </a:xfrm>
            <a:prstGeom prst="line">
              <a:avLst/>
            </a:prstGeom>
            <a:noFill/>
            <a:ln w="76200" cap="flat" cmpd="sng" algn="ctr">
              <a:solidFill>
                <a:schemeClr val="bg1"/>
              </a:solidFill>
              <a:prstDash val="solid"/>
              <a:miter lim="800000"/>
            </a:ln>
            <a:effectLst/>
          </p:spPr>
        </p:cxnSp>
        <p:cxnSp>
          <p:nvCxnSpPr>
            <p:cNvPr id="14" name="直接连接符 13"/>
            <p:cNvCxnSpPr/>
            <p:nvPr/>
          </p:nvCxnSpPr>
          <p:spPr>
            <a:xfrm>
              <a:off x="1539240" y="2801131"/>
              <a:ext cx="9113520" cy="0"/>
            </a:xfrm>
            <a:prstGeom prst="line">
              <a:avLst/>
            </a:prstGeom>
            <a:noFill/>
            <a:ln w="6350" cap="flat" cmpd="sng" algn="ctr">
              <a:solidFill>
                <a:schemeClr val="bg1"/>
              </a:solidFill>
              <a:prstDash val="solid"/>
              <a:miter lim="800000"/>
            </a:ln>
            <a:effectLst/>
          </p:spPr>
        </p:cxnSp>
      </p:grpSp>
      <p:sp>
        <p:nvSpPr>
          <p:cNvPr id="17" name="文本框 16"/>
          <p:cNvSpPr txBox="1"/>
          <p:nvPr/>
        </p:nvSpPr>
        <p:spPr>
          <a:xfrm>
            <a:off x="1743075" y="1847919"/>
            <a:ext cx="5657850" cy="807911"/>
          </a:xfrm>
          <a:prstGeom prst="rect">
            <a:avLst/>
          </a:prstGeom>
          <a:noFill/>
        </p:spPr>
        <p:txBody>
          <a:bodyPr wrap="square" lIns="68571" tIns="34289" rIns="68571" bIns="34289" rtlCol="0">
            <a:spAutoFit/>
          </a:bodyPr>
          <a:lstStyle/>
          <a:p>
            <a:pPr algn="ctr" defTabSz="685165"/>
            <a:r>
              <a:rPr lang="zh-CN" altLang="en-US" sz="4800" b="1" dirty="0" smtClean="0">
                <a:solidFill>
                  <a:prstClr val="white"/>
                </a:solidFill>
                <a:latin typeface="微软雅黑" panose="020B0503020204020204" charset="-122"/>
                <a:ea typeface="微软雅黑" panose="020B0503020204020204" charset="-122"/>
              </a:rPr>
              <a:t>谢谢，欢迎大家提问！</a:t>
            </a:r>
            <a:endParaRPr lang="zh-CN" altLang="en-US" sz="4800" b="1" dirty="0">
              <a:solidFill>
                <a:prstClr val="white"/>
              </a:solidFill>
              <a:latin typeface="微软雅黑" panose="020B0503020204020204" charset="-122"/>
              <a:ea typeface="微软雅黑" panose="020B0503020204020204" charset="-122"/>
            </a:endParaRPr>
          </a:p>
        </p:txBody>
      </p:sp>
      <p:sp>
        <p:nvSpPr>
          <p:cNvPr id="22" name="TextBox 3"/>
          <p:cNvSpPr txBox="1">
            <a:spLocks noChangeArrowheads="1"/>
          </p:cNvSpPr>
          <p:nvPr/>
        </p:nvSpPr>
        <p:spPr bwMode="auto">
          <a:xfrm>
            <a:off x="287344" y="4659987"/>
            <a:ext cx="8569325" cy="3116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fontAlgn="base" hangingPunct="1">
              <a:spcBef>
                <a:spcPct val="0"/>
              </a:spcBef>
              <a:spcAft>
                <a:spcPct val="0"/>
              </a:spcAft>
              <a:buFont typeface="Arial" panose="020B0604020202020204" pitchFamily="34" charset="0"/>
              <a:buNone/>
            </a:pPr>
            <a:r>
              <a:rPr lang="zh-CN" altLang="en-US" sz="1400" dirty="0">
                <a:solidFill>
                  <a:srgbClr val="FFFFFF"/>
                </a:solidFill>
                <a:latin typeface="微软雅黑" panose="020B0503020204020204" charset="-122"/>
                <a:ea typeface="微软雅黑" panose="020B0503020204020204" charset="-122"/>
              </a:rPr>
              <a:t>  </a:t>
            </a:r>
            <a:endParaRPr lang="en-US" altLang="zh-CN" sz="1400" dirty="0">
              <a:solidFill>
                <a:srgbClr val="FFFFFF"/>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par>
                          <p:cTn id="11" fill="hold">
                            <p:stCondLst>
                              <p:cond delay="500"/>
                            </p:stCondLst>
                            <p:childTnLst>
                              <p:par>
                                <p:cTn id="12" presetID="25" presetClass="entr" presetSubtype="0" fill="hold" grpId="0" nodeType="afterEffect">
                                  <p:stCondLst>
                                    <p:cond delay="0"/>
                                  </p:stCondLst>
                                  <p:iterate type="lt">
                                    <p:tmPct val="10000"/>
                                  </p:iterate>
                                  <p:childTnLst>
                                    <p:set>
                                      <p:cBhvr>
                                        <p:cTn id="13" dur="1" fill="hold">
                                          <p:stCondLst>
                                            <p:cond delay="0"/>
                                          </p:stCondLst>
                                        </p:cTn>
                                        <p:tgtEl>
                                          <p:spTgt spid="17"/>
                                        </p:tgtEl>
                                        <p:attrNameLst>
                                          <p:attrName>style.visibility</p:attrName>
                                        </p:attrNameLst>
                                      </p:cBhvr>
                                      <p:to>
                                        <p:strVal val="visible"/>
                                      </p:to>
                                    </p:set>
                                    <p:anim calcmode="lin" valueType="num">
                                      <p:cBhvr>
                                        <p:cTn id="14"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17" dur="1000" fill="hold"/>
                                        <p:tgtEl>
                                          <p:spTgt spid="17"/>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467544" y="192566"/>
            <a:ext cx="6590109" cy="422672"/>
          </a:xfrm>
          <a:prstGeom prst="rect">
            <a:avLst/>
          </a:prstGeom>
          <a:noFill/>
          <a:ln>
            <a:noFill/>
          </a:ln>
        </p:spPr>
        <p:txBody>
          <a:bodyPr/>
          <a:lstStyle>
            <a:lvl1pPr eaLnBrk="0" hangingPunct="0">
              <a:defRPr i="1">
                <a:solidFill>
                  <a:schemeClr val="tx1"/>
                </a:solidFill>
                <a:latin typeface="Arial" panose="020B0604020202020204" pitchFamily="34" charset="0"/>
                <a:ea typeface="华文细黑" panose="02010600040101010101" pitchFamily="2" charset="-122"/>
              </a:defRPr>
            </a:lvl1pPr>
            <a:lvl2pPr marL="742950" indent="-285750" eaLnBrk="0" hangingPunct="0">
              <a:defRPr i="1">
                <a:solidFill>
                  <a:schemeClr val="tx1"/>
                </a:solidFill>
                <a:latin typeface="Arial" panose="020B0604020202020204" pitchFamily="34" charset="0"/>
                <a:ea typeface="华文细黑" panose="02010600040101010101" pitchFamily="2" charset="-122"/>
              </a:defRPr>
            </a:lvl2pPr>
            <a:lvl3pPr marL="1143000" indent="-228600" eaLnBrk="0" hangingPunct="0">
              <a:defRPr i="1">
                <a:solidFill>
                  <a:schemeClr val="tx1"/>
                </a:solidFill>
                <a:latin typeface="Arial" panose="020B0604020202020204" pitchFamily="34" charset="0"/>
                <a:ea typeface="华文细黑" panose="02010600040101010101" pitchFamily="2" charset="-122"/>
              </a:defRPr>
            </a:lvl3pPr>
            <a:lvl4pPr marL="1600200" indent="-228600" eaLnBrk="0" hangingPunct="0">
              <a:defRPr i="1">
                <a:solidFill>
                  <a:schemeClr val="tx1"/>
                </a:solidFill>
                <a:latin typeface="Arial" panose="020B0604020202020204" pitchFamily="34" charset="0"/>
                <a:ea typeface="华文细黑" panose="02010600040101010101" pitchFamily="2" charset="-122"/>
              </a:defRPr>
            </a:lvl4pPr>
            <a:lvl5pPr marL="2057400" indent="-228600" eaLnBrk="0" hangingPunc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defTabSz="554990">
              <a:lnSpc>
                <a:spcPct val="90000"/>
              </a:lnSpc>
              <a:defRPr sz="1460" b="1">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400" i="0" dirty="0" smtClean="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支付</a:t>
            </a:r>
            <a:r>
              <a:rPr lang="zh-CN" altLang="en-US" sz="2400" i="0"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rPr>
              <a:t>清算系统总体架构图</a:t>
            </a:r>
            <a:endParaRPr lang="zh-CN" altLang="en-US" sz="2400" i="0" dirty="0">
              <a:solidFill>
                <a:srgbClr val="013C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6" name="Rectangle 3"/>
          <p:cNvSpPr>
            <a:spLocks noChangeArrowheads="1"/>
          </p:cNvSpPr>
          <p:nvPr/>
        </p:nvSpPr>
        <p:spPr bwMode="auto">
          <a:xfrm>
            <a:off x="951508" y="822289"/>
            <a:ext cx="6775978" cy="19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sz="675"/>
          </a:p>
        </p:txBody>
      </p:sp>
      <p:graphicFrame>
        <p:nvGraphicFramePr>
          <p:cNvPr id="67" name="Object 4"/>
          <p:cNvGraphicFramePr>
            <a:graphicFrameLocks noChangeAspect="1"/>
          </p:cNvGraphicFramePr>
          <p:nvPr/>
        </p:nvGraphicFramePr>
        <p:xfrm>
          <a:off x="951508" y="830858"/>
          <a:ext cx="6697928" cy="4312642"/>
        </p:xfrm>
        <a:graphic>
          <a:graphicData uri="http://schemas.openxmlformats.org/presentationml/2006/ole">
            <mc:AlternateContent xmlns:mc="http://schemas.openxmlformats.org/markup-compatibility/2006">
              <mc:Choice xmlns:v="urn:schemas-microsoft-com:vml" Requires="v">
                <p:oleObj spid="_x0000_s1054" name="" r:id="rId1" imgW="11729085" imgH="5509260" progId="Visio.Drawing.11">
                  <p:embed/>
                </p:oleObj>
              </mc:Choice>
              <mc:Fallback>
                <p:oleObj name="" r:id="rId1" imgW="11729085" imgH="5509260" progId="Visio.Drawing.11">
                  <p:embed/>
                  <p:pic>
                    <p:nvPicPr>
                      <p:cNvPr id="0" name="图片 10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508" y="830858"/>
                        <a:ext cx="6697928" cy="4312642"/>
                      </a:xfrm>
                      <a:prstGeom prst="rect">
                        <a:avLst/>
                      </a:prstGeom>
                      <a:noFill/>
                      <a:ln>
                        <a:noFill/>
                      </a:ln>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9552" y="263574"/>
            <a:ext cx="6864617" cy="328613"/>
          </a:xfrm>
        </p:spPr>
        <p:txBody>
          <a:bodyPr>
            <a:noAutofit/>
          </a:bodyPr>
          <a:lstStyle/>
          <a:p>
            <a:r>
              <a:rPr lang="en-US" altLang="zh-CN" sz="2400" kern="1200" dirty="0" smtClean="0"/>
              <a:t>2016</a:t>
            </a:r>
            <a:r>
              <a:rPr lang="zh-CN" altLang="en-US" sz="2400" kern="1200" dirty="0" smtClean="0"/>
              <a:t>年支付</a:t>
            </a:r>
            <a:r>
              <a:rPr lang="zh-CN" altLang="en-US" sz="2400" kern="1200" dirty="0"/>
              <a:t>系统人民币业务</a:t>
            </a:r>
            <a:r>
              <a:rPr lang="zh-CN" altLang="en-US" sz="2400" kern="1200" dirty="0" smtClean="0"/>
              <a:t>统计表</a:t>
            </a:r>
            <a:endParaRPr lang="zh-CN" altLang="en-US" sz="1600" dirty="0"/>
          </a:p>
        </p:txBody>
      </p:sp>
      <p:pic>
        <p:nvPicPr>
          <p:cNvPr id="5" name="图片 4"/>
          <p:cNvPicPr>
            <a:picLocks noChangeAspect="1"/>
          </p:cNvPicPr>
          <p:nvPr/>
        </p:nvPicPr>
        <p:blipFill>
          <a:blip r:embed="rId1"/>
          <a:stretch>
            <a:fillRect/>
          </a:stretch>
        </p:blipFill>
        <p:spPr>
          <a:xfrm>
            <a:off x="1187624" y="873630"/>
            <a:ext cx="6373772" cy="3930368"/>
          </a:xfrm>
          <a:prstGeom prst="rect">
            <a:avLst/>
          </a:prstGeom>
        </p:spPr>
      </p:pic>
      <p:sp>
        <p:nvSpPr>
          <p:cNvPr id="2" name="矩形 1"/>
          <p:cNvSpPr/>
          <p:nvPr/>
        </p:nvSpPr>
        <p:spPr>
          <a:xfrm>
            <a:off x="1691680" y="4803998"/>
            <a:ext cx="7272808" cy="307777"/>
          </a:xfrm>
          <a:prstGeom prst="rect">
            <a:avLst/>
          </a:prstGeom>
        </p:spPr>
        <p:txBody>
          <a:bodyPr wrap="square">
            <a:spAutoFit/>
          </a:bodyPr>
          <a:lstStyle/>
          <a:p>
            <a:r>
              <a:rPr lang="zh-CN" altLang="en-US" sz="1400" dirty="0" smtClean="0"/>
              <a:t>数据来源： </a:t>
            </a:r>
            <a:r>
              <a:rPr lang="en-US" altLang="zh-CN" sz="1400" dirty="0" smtClean="0"/>
              <a:t>2017</a:t>
            </a:r>
            <a:r>
              <a:rPr lang="zh-CN" altLang="en-US" sz="1400" dirty="0" smtClean="0"/>
              <a:t>年人民银行发布的</a:t>
            </a:r>
            <a:r>
              <a:rPr lang="en-US" altLang="zh-CN" sz="1400" dirty="0" smtClean="0"/>
              <a:t>《</a:t>
            </a:r>
            <a:r>
              <a:rPr lang="zh-CN" altLang="en-US" sz="1400" dirty="0" smtClean="0"/>
              <a:t>中国</a:t>
            </a:r>
            <a:r>
              <a:rPr lang="zh-CN" altLang="en-US" sz="1400" dirty="0"/>
              <a:t>支付系统发展报告</a:t>
            </a:r>
            <a:r>
              <a:rPr lang="en-US" altLang="zh-CN" sz="1400" dirty="0" smtClean="0"/>
              <a:t>2016》</a:t>
            </a:r>
            <a:endParaRPr lang="zh-CN" altLang="en-US" sz="1400" dirty="0"/>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9552" y="263574"/>
            <a:ext cx="6864617" cy="328613"/>
          </a:xfrm>
        </p:spPr>
        <p:txBody>
          <a:bodyPr>
            <a:noAutofit/>
          </a:bodyPr>
          <a:lstStyle/>
          <a:p>
            <a:r>
              <a:rPr lang="zh-CN" altLang="en-US" sz="2400" kern="1200" dirty="0"/>
              <a:t>大额</a:t>
            </a:r>
            <a:r>
              <a:rPr lang="zh-CN" altLang="en-US" sz="2400" kern="1200" dirty="0" smtClean="0"/>
              <a:t>支付系统业务量变动趋势图</a:t>
            </a:r>
            <a:endParaRPr lang="zh-CN" altLang="en-US" sz="1600" dirty="0"/>
          </a:p>
        </p:txBody>
      </p:sp>
      <p:pic>
        <p:nvPicPr>
          <p:cNvPr id="6" name="图片 5"/>
          <p:cNvPicPr>
            <a:picLocks noChangeAspect="1"/>
          </p:cNvPicPr>
          <p:nvPr/>
        </p:nvPicPr>
        <p:blipFill>
          <a:blip r:embed="rId1"/>
          <a:stretch>
            <a:fillRect/>
          </a:stretch>
        </p:blipFill>
        <p:spPr>
          <a:xfrm>
            <a:off x="1259632" y="987574"/>
            <a:ext cx="6446001" cy="4034481"/>
          </a:xfrm>
          <a:prstGeom prst="rect">
            <a:avLst/>
          </a:prstGeom>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7528</Words>
  <Application>WPS 演示</Application>
  <PresentationFormat>全屏显示(16:9)</PresentationFormat>
  <Paragraphs>1167</Paragraphs>
  <Slides>67</Slides>
  <Notes>32</Notes>
  <HiddenSlides>0</HiddenSlides>
  <MMClips>0</MMClips>
  <ScaleCrop>false</ScaleCrop>
  <HeadingPairs>
    <vt:vector size="8" baseType="variant">
      <vt:variant>
        <vt:lpstr>已用的字体</vt:lpstr>
      </vt:variant>
      <vt:variant>
        <vt:i4>32</vt:i4>
      </vt:variant>
      <vt:variant>
        <vt:lpstr>主题</vt:lpstr>
      </vt:variant>
      <vt:variant>
        <vt:i4>2</vt:i4>
      </vt:variant>
      <vt:variant>
        <vt:lpstr>嵌入 OLE 服务器</vt:lpstr>
      </vt:variant>
      <vt:variant>
        <vt:i4>7</vt:i4>
      </vt:variant>
      <vt:variant>
        <vt:lpstr>幻灯片标题</vt:lpstr>
      </vt:variant>
      <vt:variant>
        <vt:i4>67</vt:i4>
      </vt:variant>
    </vt:vector>
  </HeadingPairs>
  <TitlesOfParts>
    <vt:vector size="108" baseType="lpstr">
      <vt:lpstr>Arial</vt:lpstr>
      <vt:lpstr>宋体</vt:lpstr>
      <vt:lpstr>Wingdings</vt:lpstr>
      <vt:lpstr>Helvetica Neue Medium</vt:lpstr>
      <vt:lpstr>Helvetica Neue Light</vt:lpstr>
      <vt:lpstr>微软雅黑</vt:lpstr>
      <vt:lpstr>Helvetica Neue</vt:lpstr>
      <vt:lpstr>Calibri</vt:lpstr>
      <vt:lpstr>Calibri</vt:lpstr>
      <vt:lpstr>MS PGothic</vt:lpstr>
      <vt:lpstr>华文细黑</vt:lpstr>
      <vt:lpstr>Arial Unicode MS</vt:lpstr>
      <vt:lpstr>黑体</vt:lpstr>
      <vt:lpstr>仿宋_GB2312</vt:lpstr>
      <vt:lpstr>楷体_GB2312</vt:lpstr>
      <vt:lpstr>隶书</vt:lpstr>
      <vt:lpstr>Wingdings 2</vt:lpstr>
      <vt:lpstr>Times New Roman</vt:lpstr>
      <vt:lpstr>Tahoma</vt:lpstr>
      <vt:lpstr>Bookman Old Style</vt:lpstr>
      <vt:lpstr>Arial</vt:lpstr>
      <vt:lpstr>Times New Roman</vt:lpstr>
      <vt:lpstr>楷体</vt:lpstr>
      <vt:lpstr>Broadway</vt:lpstr>
      <vt:lpstr>Zapf Dingbats</vt:lpstr>
      <vt:lpstr>幼圆</vt:lpstr>
      <vt:lpstr>华文行楷</vt:lpstr>
      <vt:lpstr>HY헤드라인M</vt:lpstr>
      <vt:lpstr>Gulim</vt:lpstr>
      <vt:lpstr>Segoe Print</vt:lpstr>
      <vt:lpstr>仿宋</vt:lpstr>
      <vt:lpstr>Malgun Gothic</vt:lpstr>
      <vt:lpstr>Office 主题</vt:lpstr>
      <vt:lpstr>White</vt:lpstr>
      <vt:lpstr>Visio.Drawing.11</vt:lpstr>
      <vt:lpstr>Visio.Drawing.11</vt:lpstr>
      <vt:lpstr>Visio.Drawing.11</vt:lpstr>
      <vt:lpstr>Visio.Drawing.11</vt:lpstr>
      <vt:lpstr>Visio.Drawing.11</vt:lpstr>
      <vt:lpstr>Visio.Drawing.11</vt:lpstr>
      <vt:lpstr>Visio.Drawing.11</vt:lpstr>
      <vt:lpstr>PowerPoint 演示文稿</vt:lpstr>
      <vt:lpstr>PowerPoint 演示文稿</vt:lpstr>
      <vt:lpstr>PowerPoint 演示文稿</vt:lpstr>
      <vt:lpstr>从一次ATM跨行取款，来讲讲支付清算的概念</vt:lpstr>
      <vt:lpstr>国内支付清算体系概述</vt:lpstr>
      <vt:lpstr>国内支付清算系统的发展历程</vt:lpstr>
      <vt:lpstr>PowerPoint 演示文稿</vt:lpstr>
      <vt:lpstr>2016年支付系统人民币业务统计表</vt:lpstr>
      <vt:lpstr>大额支付系统业务量变动趋势图</vt:lpstr>
      <vt:lpstr>小额支付系统业务量变动趋势图</vt:lpstr>
      <vt:lpstr>网上支付跨行清算系统业务量变动趋势图</vt:lpstr>
      <vt:lpstr>银行卡跨行交易清算系统业务量变动趋势图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CIPS二期 – 计划实现目标</vt:lpstr>
      <vt:lpstr>CIPS二期 - 延时服务的意义</vt:lpstr>
      <vt:lpstr>PowerPoint 演示文稿</vt:lpstr>
      <vt:lpstr>PowerPoint 演示文稿</vt:lpstr>
      <vt:lpstr>境内外币支付系统介绍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支付系统接入平台网络架构图</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99</cp:revision>
  <dcterms:created xsi:type="dcterms:W3CDTF">2015-04-30T08:31:00Z</dcterms:created>
  <dcterms:modified xsi:type="dcterms:W3CDTF">2018-03-16T02:35:57Z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